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0" r:id="rId6"/>
    <p:sldId id="311" r:id="rId7"/>
    <p:sldId id="259" r:id="rId8"/>
    <p:sldId id="261" r:id="rId9"/>
    <p:sldId id="310" r:id="rId10"/>
    <p:sldId id="265" r:id="rId11"/>
    <p:sldId id="312" r:id="rId12"/>
    <p:sldId id="313" r:id="rId13"/>
    <p:sldId id="272" r:id="rId14"/>
    <p:sldId id="314" r:id="rId15"/>
    <p:sldId id="275" r:id="rId16"/>
    <p:sldId id="316" r:id="rId17"/>
    <p:sldId id="271" r:id="rId18"/>
    <p:sldId id="315" r:id="rId19"/>
    <p:sldId id="317" r:id="rId20"/>
    <p:sldId id="318" r:id="rId21"/>
    <p:sldId id="264" r:id="rId22"/>
    <p:sldId id="27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DA82E4-E423-4D9D-A052-3346B77F752B}">
  <a:tblStyle styleId="{F1DA82E4-E423-4D9D-A052-3346B77F75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306" y="102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8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53bf8479e4_0_68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3" name="Google Shape;4603;g53bf8479e4_0_68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58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3" name="Google Shape;4473;g53bf8479e4_0_4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4" name="Google Shape;4474;g53bf8479e4_0_4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3" name="Google Shape;4473;g53bf8479e4_0_4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4" name="Google Shape;4474;g53bf8479e4_0_4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54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3" name="Google Shape;4573;g53bf8479e4_0_59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4" name="Google Shape;4574;g53bf8479e4_0_59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3" name="Google Shape;4473;g53bf8479e4_0_4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4" name="Google Shape;4474;g53bf8479e4_0_4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90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Google Shape;4464;g53bf8479e4_0_38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5" name="Google Shape;4465;g53bf8479e4_0_38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Google Shape;4464;g53bf8479e4_0_38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5" name="Google Shape;4465;g53bf8479e4_0_38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83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69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53bf8479e4_0_68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3" name="Google Shape;4603;g53bf8479e4_0_68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9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Google Shape;4665;g53bf8479e4_0_85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6" name="Google Shape;4666;g53bf8479e4_0_85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g53bf8479e4_0_16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4" name="Google Shape;4254;g53bf8479e4_0_16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2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9c0a0bcc54_0_20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9c0a0bcc54_0_20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53bf8479e4_0_68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3" name="Google Shape;4603;g53bf8479e4_0_68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7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0" name="Google Shape;2180;p17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1" name="Google Shape;2181;p17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2" name="Google Shape;2182;p17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3" name="Google Shape;2183;p17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4" name="Google Shape;2184;p17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5" name="Google Shape;2185;p17"/>
          <p:cNvSpPr txBox="1">
            <a:spLocks noGrp="1"/>
          </p:cNvSpPr>
          <p:nvPr>
            <p:ph type="subTitle" idx="6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avLst/>
            <a:gdLst/>
            <a:ahLst/>
            <a:cxnLst/>
            <a:rect l="l" t="t" r="r" b="b"/>
            <a:pathLst>
              <a:path w="549" h="2985" fill="none" extrusionOk="0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w="22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rot="1414633" flipH="1">
            <a:off x="7918725" y="801154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 rot="1414633" flipH="1">
            <a:off x="7885277" y="767190"/>
            <a:ext cx="47338" cy="52605"/>
          </a:xfrm>
          <a:custGeom>
            <a:avLst/>
            <a:gdLst/>
            <a:ahLst/>
            <a:cxnLst/>
            <a:rect l="l" t="t" r="r" b="b"/>
            <a:pathLst>
              <a:path w="818" h="909" extrusionOk="0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 rot="850404" flipH="1">
            <a:off x="8169840" y="968865"/>
            <a:ext cx="639" cy="1179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rot="2484804" flipH="1">
              <a:off x="8253470" y="1555099"/>
              <a:ext cx="1231487" cy="937143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rot="174808" flipH="1">
              <a:off x="6888277" y="-245561"/>
              <a:ext cx="468076" cy="463791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rot="2201561" flipH="1">
              <a:off x="5909901" y="-306262"/>
              <a:ext cx="659107" cy="585204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rot="2484804" flipH="1">
              <a:off x="8706937" y="1987302"/>
              <a:ext cx="59436" cy="3443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rot="2484804" flipH="1">
              <a:off x="8717557" y="1798953"/>
              <a:ext cx="57237" cy="39238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rot="2484804" flipH="1">
              <a:off x="8717474" y="1583774"/>
              <a:ext cx="45546" cy="39817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rot="2484804" flipH="1">
              <a:off x="8729432" y="1398983"/>
              <a:ext cx="50118" cy="45604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rot="850404" flipH="1">
              <a:off x="7668128" y="465097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rot="850404" flipH="1">
              <a:off x="8695119" y="1101866"/>
              <a:ext cx="29337" cy="49731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rot="850404" flipH="1">
              <a:off x="8531259" y="1048801"/>
              <a:ext cx="32630" cy="51844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rot="850404" flipH="1">
              <a:off x="8332082" y="993733"/>
              <a:ext cx="28354" cy="58527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rot="850404" flipH="1">
              <a:off x="7962129" y="899548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rot="850404" flipH="1">
              <a:off x="7809503" y="858738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rot="850404" flipH="1">
              <a:off x="7683656" y="818583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rot="2201561" flipH="1">
              <a:off x="7599018" y="313681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rot="2201561" flipH="1">
              <a:off x="8398171" y="1222893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rot="2201561" flipH="1">
              <a:off x="9118638" y="1251337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rot="2201561" flipH="1">
            <a:off x="9490832" y="89050"/>
            <a:ext cx="134495" cy="96878"/>
          </a:xfrm>
          <a:custGeom>
            <a:avLst/>
            <a:gdLst/>
            <a:ahLst/>
            <a:cxnLst/>
            <a:rect l="l" t="t" r="r" b="b"/>
            <a:pathLst>
              <a:path w="2324" h="1674" extrusionOk="0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1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>
  <p:cSld name="CUSTOM_2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7" name="Google Shape;2437;p19"/>
          <p:cNvSpPr txBox="1">
            <a:spLocks noGrp="1"/>
          </p:cNvSpPr>
          <p:nvPr>
            <p:ph type="subTitle" idx="1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8" name="Google Shape;2438;p19"/>
          <p:cNvSpPr txBox="1">
            <a:spLocks noGrp="1"/>
          </p:cNvSpPr>
          <p:nvPr>
            <p:ph type="subTitle" idx="2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9" name="Google Shape;2439;p19"/>
          <p:cNvSpPr txBox="1">
            <a:spLocks noGrp="1"/>
          </p:cNvSpPr>
          <p:nvPr>
            <p:ph type="subTitle" idx="3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0" name="Google Shape;2440;p19"/>
          <p:cNvSpPr txBox="1">
            <a:spLocks noGrp="1"/>
          </p:cNvSpPr>
          <p:nvPr>
            <p:ph type="subTitle" idx="4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1" name="Google Shape;2441;p19"/>
          <p:cNvSpPr txBox="1">
            <a:spLocks noGrp="1"/>
          </p:cNvSpPr>
          <p:nvPr>
            <p:ph type="subTitle" idx="5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2" name="Google Shape;2442;p19"/>
          <p:cNvSpPr txBox="1">
            <a:spLocks noGrp="1"/>
          </p:cNvSpPr>
          <p:nvPr>
            <p:ph type="subTitle" idx="6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3" name="Google Shape;2443;p19"/>
          <p:cNvSpPr txBox="1">
            <a:spLocks noGrp="1"/>
          </p:cNvSpPr>
          <p:nvPr>
            <p:ph type="subTitle" idx="7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4" name="Google Shape;2444;p19"/>
          <p:cNvSpPr txBox="1">
            <a:spLocks noGrp="1"/>
          </p:cNvSpPr>
          <p:nvPr>
            <p:ph type="subTitle" idx="8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5" name="Google Shape;2445;p19"/>
          <p:cNvSpPr txBox="1">
            <a:spLocks noGrp="1"/>
          </p:cNvSpPr>
          <p:nvPr>
            <p:ph type="subTitle" idx="9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6" name="Google Shape;2446;p19"/>
          <p:cNvSpPr txBox="1">
            <a:spLocks noGrp="1"/>
          </p:cNvSpPr>
          <p:nvPr>
            <p:ph type="subTitle" idx="13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p19"/>
          <p:cNvSpPr txBox="1">
            <a:spLocks noGrp="1"/>
          </p:cNvSpPr>
          <p:nvPr>
            <p:ph type="subTitle" idx="14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9"/>
          <p:cNvSpPr txBox="1">
            <a:spLocks noGrp="1"/>
          </p:cNvSpPr>
          <p:nvPr>
            <p:ph type="subTitle" idx="15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rot="5427631" flipH="1">
              <a:off x="6921010" y="378999"/>
              <a:ext cx="1193759" cy="586191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rot="5427631" flipH="1">
              <a:off x="7250630" y="1166790"/>
              <a:ext cx="29339" cy="49734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rot="5427631" flipH="1">
              <a:off x="7261052" y="995813"/>
              <a:ext cx="32632" cy="51847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rot="5427631" flipH="1">
              <a:off x="7265712" y="784633"/>
              <a:ext cx="28356" cy="58531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rot="1414633" flipH="1">
              <a:off x="7918725" y="8011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rot="4676814" flipH="1">
              <a:off x="7258125" y="377036"/>
              <a:ext cx="47340" cy="52607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rot="850404" flipH="1">
              <a:off x="8169840" y="968865"/>
              <a:ext cx="639" cy="117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rot="5427631" flipH="1">
              <a:off x="7274145" y="414185"/>
              <a:ext cx="38087" cy="41330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rot="5427631" flipH="1">
              <a:off x="7279858" y="251058"/>
              <a:ext cx="29241" cy="43640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rot="5427631" flipH="1">
              <a:off x="7286596" y="118254"/>
              <a:ext cx="30371" cy="47768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rot="2201561" flipH="1">
              <a:off x="8051897" y="-8405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rot="5463712" flipH="1">
              <a:off x="7069121" y="1391852"/>
              <a:ext cx="168062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rot="2201561" flipH="1">
              <a:off x="8735822" y="-65281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rot="2201561" flipH="1">
              <a:off x="9490832" y="89050"/>
              <a:ext cx="134495" cy="96878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1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9_1"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1" name="Google Shape;3191;p24"/>
          <p:cNvSpPr txBox="1">
            <a:spLocks noGrp="1"/>
          </p:cNvSpPr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rot="-2700000" flipH="1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"/>
          <p:cNvSpPr txBox="1">
            <a:spLocks noGrp="1"/>
          </p:cNvSpPr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"/>
          <p:cNvSpPr txBox="1">
            <a:spLocks noGrp="1"/>
          </p:cNvSpPr>
          <p:nvPr>
            <p:ph type="subTitle" idx="1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rot="10800000" flipH="1">
              <a:off x="2500799" y="32311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rot="10800000" flipH="1">
                <a:off x="217700" y="424273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4" name="Google Shape;1054;p7"/>
          <p:cNvSpPr txBox="1">
            <a:spLocks noGrp="1"/>
          </p:cNvSpPr>
          <p:nvPr>
            <p:ph type="subTitle" idx="1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7"/>
          <p:cNvSpPr txBox="1">
            <a:spLocks noGrp="1"/>
          </p:cNvSpPr>
          <p:nvPr>
            <p:ph type="subTitle" idx="2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56" name="Google Shape;1056;p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avLst/>
              <a:gdLst/>
              <a:ahLst/>
              <a:cxnLst/>
              <a:rect l="l" t="t" r="r" b="b"/>
              <a:pathLst>
                <a:path w="12315" h="492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avLst/>
              <a:gdLst/>
              <a:ahLst/>
              <a:cxnLst/>
              <a:rect l="l" t="t" r="r" b="b"/>
              <a:pathLst>
                <a:path w="11602" h="4896" extrusionOk="0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avLst/>
              <a:gdLst/>
              <a:ahLst/>
              <a:cxnLst/>
              <a:rect l="l" t="t" r="r" b="b"/>
              <a:pathLst>
                <a:path w="1981" h="972" extrusionOk="0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avLst/>
              <a:gdLst/>
              <a:ahLst/>
              <a:cxnLst/>
              <a:rect l="l" t="t" r="r" b="b"/>
              <a:pathLst>
                <a:path w="16649" h="16955" extrusionOk="0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avLst/>
              <a:gdLst/>
              <a:ahLst/>
              <a:cxnLst/>
              <a:rect l="l" t="t" r="r" b="b"/>
              <a:pathLst>
                <a:path w="9900" h="3682" extrusionOk="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avLst/>
              <a:gdLst/>
              <a:ahLst/>
              <a:cxnLst/>
              <a:rect l="l" t="t" r="r" b="b"/>
              <a:pathLst>
                <a:path w="86" h="242" extrusionOk="0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avLst/>
              <a:gdLst/>
              <a:ahLst/>
              <a:cxnLst/>
              <a:rect l="l" t="t" r="r" b="b"/>
              <a:pathLst>
                <a:path w="13558" h="15138" extrusionOk="0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avLst/>
              <a:gdLst/>
              <a:ahLst/>
              <a:cxnLst/>
              <a:rect l="l" t="t" r="r" b="b"/>
              <a:pathLst>
                <a:path w="11977" h="5230" extrusionOk="0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avLst/>
              <a:gdLst/>
              <a:ahLst/>
              <a:cxnLst/>
              <a:rect l="l" t="t" r="r" b="b"/>
              <a:pathLst>
                <a:path w="1691" h="10786" extrusionOk="0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avLst/>
              <a:gdLst/>
              <a:ahLst/>
              <a:cxnLst/>
              <a:rect l="l" t="t" r="r" b="b"/>
              <a:pathLst>
                <a:path w="9321" h="12909" extrusionOk="0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avLst/>
              <a:gdLst/>
              <a:ahLst/>
              <a:cxnLst/>
              <a:rect l="l" t="t" r="r" b="b"/>
              <a:pathLst>
                <a:path w="4649" h="1473" extrusionOk="0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avLst/>
              <a:gdLst/>
              <a:ahLst/>
              <a:cxnLst/>
              <a:rect l="l" t="t" r="r" b="b"/>
              <a:pathLst>
                <a:path w="11197" h="14887" extrusionOk="0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avLst/>
              <a:gdLst/>
              <a:ahLst/>
              <a:cxnLst/>
              <a:rect l="l" t="t" r="r" b="b"/>
              <a:pathLst>
                <a:path w="6513" h="5027" extrusionOk="0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avLst/>
              <a:gdLst/>
              <a:ahLst/>
              <a:cxnLst/>
              <a:rect l="l" t="t" r="r" b="b"/>
              <a:pathLst>
                <a:path w="4395" h="873" extrusionOk="0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avLst/>
              <a:gdLst/>
              <a:ahLst/>
              <a:cxnLst/>
              <a:rect l="l" t="t" r="r" b="b"/>
              <a:pathLst>
                <a:path w="6399" h="2657" extrusionOk="0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avLst/>
              <a:gdLst/>
              <a:ahLst/>
              <a:cxnLst/>
              <a:rect l="l" t="t" r="r" b="b"/>
              <a:pathLst>
                <a:path w="1872" h="1269" extrusionOk="0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avLst/>
              <a:gdLst/>
              <a:ahLst/>
              <a:cxnLst/>
              <a:rect l="l" t="t" r="r" b="b"/>
              <a:pathLst>
                <a:path w="2017" h="2017" extrusionOk="0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avLst/>
              <a:gdLst/>
              <a:ahLst/>
              <a:cxnLst/>
              <a:rect l="l" t="t" r="r" b="b"/>
              <a:pathLst>
                <a:path w="2621" h="2609" extrusionOk="0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49268" y="4"/>
            <a:ext cx="9143997" cy="5020045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507335" y="1022681"/>
            <a:ext cx="8129322" cy="302171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6767823" y="3301587"/>
            <a:ext cx="1987432" cy="119651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6653275" y="4327676"/>
            <a:ext cx="1901934" cy="893507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889942" y="-447190"/>
            <a:ext cx="4951541" cy="2261119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1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445" name="Google Shape;1445;p11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1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477" name="Google Shape;1477;p11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11"/>
          <p:cNvGrpSpPr/>
          <p:nvPr/>
        </p:nvGrpSpPr>
        <p:grpSpPr>
          <a:xfrm>
            <a:off x="291914" y="930360"/>
            <a:ext cx="8560172" cy="3282780"/>
            <a:chOff x="356975" y="1039953"/>
            <a:chExt cx="8560172" cy="3036238"/>
          </a:xfrm>
        </p:grpSpPr>
        <p:sp>
          <p:nvSpPr>
            <p:cNvPr id="1522" name="Google Shape;1522;p11"/>
            <p:cNvSpPr/>
            <p:nvPr/>
          </p:nvSpPr>
          <p:spPr>
            <a:xfrm rot="10800000" flipH="1">
              <a:off x="3955950" y="1842810"/>
              <a:ext cx="4961197" cy="1746990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356975" y="1495575"/>
              <a:ext cx="5365065" cy="18890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 rot="10800000">
              <a:off x="1072071" y="103995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072250" y="3230403"/>
              <a:ext cx="6795979" cy="845788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6" name="Google Shape;1526;p11"/>
          <p:cNvSpPr txBox="1">
            <a:spLocks noGrp="1"/>
          </p:cNvSpPr>
          <p:nvPr>
            <p:ph type="subTitle" idx="1"/>
          </p:nvPr>
        </p:nvSpPr>
        <p:spPr>
          <a:xfrm>
            <a:off x="2816925" y="2847888"/>
            <a:ext cx="35103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7" name="Google Shape;1527;p11"/>
          <p:cNvSpPr txBox="1">
            <a:spLocks noGrp="1"/>
          </p:cNvSpPr>
          <p:nvPr>
            <p:ph type="title" hasCustomPrompt="1"/>
          </p:nvPr>
        </p:nvSpPr>
        <p:spPr>
          <a:xfrm>
            <a:off x="1413000" y="1813813"/>
            <a:ext cx="63180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202628" y="3730021"/>
            <a:ext cx="1008202" cy="1182129"/>
            <a:chOff x="702332" y="4351663"/>
            <a:chExt cx="590144" cy="691951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3" name="Google Shape;1533;p11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11"/>
          <p:cNvGrpSpPr/>
          <p:nvPr/>
        </p:nvGrpSpPr>
        <p:grpSpPr>
          <a:xfrm>
            <a:off x="-114534" y="2365123"/>
            <a:ext cx="2413370" cy="2121473"/>
            <a:chOff x="743943" y="3404300"/>
            <a:chExt cx="1406557" cy="1236434"/>
          </a:xfrm>
        </p:grpSpPr>
        <p:sp>
          <p:nvSpPr>
            <p:cNvPr id="1541" name="Google Shape;1541;p11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11"/>
          <p:cNvGrpSpPr/>
          <p:nvPr/>
        </p:nvGrpSpPr>
        <p:grpSpPr>
          <a:xfrm rot="-3066559">
            <a:off x="7502354" y="-442281"/>
            <a:ext cx="2015467" cy="2357253"/>
            <a:chOff x="7723432" y="3235687"/>
            <a:chExt cx="2015584" cy="2357390"/>
          </a:xfrm>
        </p:grpSpPr>
        <p:sp>
          <p:nvSpPr>
            <p:cNvPr id="1581" name="Google Shape;1581;p11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rot="10800000" flipH="1">
              <a:off x="295725" y="-18558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361959" cy="1453686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rot="-5400000" flipH="1">
              <a:off x="-317271" y="1014252"/>
              <a:ext cx="789405" cy="760461"/>
            </a:xfrm>
            <a:custGeom>
              <a:avLst/>
              <a:gdLst/>
              <a:ahLst/>
              <a:cxnLst/>
              <a:rect l="l" t="t" r="r" b="b"/>
              <a:pathLst>
                <a:path w="14564" h="14030" extrusionOk="0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rot="-5400000" flipH="1">
              <a:off x="153020" y="748519"/>
              <a:ext cx="567934" cy="543380"/>
            </a:xfrm>
            <a:custGeom>
              <a:avLst/>
              <a:gdLst/>
              <a:ahLst/>
              <a:cxnLst/>
              <a:rect l="l" t="t" r="r" b="b"/>
              <a:pathLst>
                <a:path w="10478" h="10025" extrusionOk="0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rot="-5400000" flipH="1">
              <a:off x="211505" y="-392141"/>
              <a:ext cx="1682608" cy="1524391"/>
            </a:xfrm>
            <a:custGeom>
              <a:avLst/>
              <a:gdLst/>
              <a:ahLst/>
              <a:cxnLst/>
              <a:rect l="l" t="t" r="r" b="b"/>
              <a:pathLst>
                <a:path w="31043" h="28124" extrusionOk="0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rot="-5400000" flipH="1">
              <a:off x="357473" y="-259614"/>
              <a:ext cx="1390674" cy="1259341"/>
            </a:xfrm>
            <a:custGeom>
              <a:avLst/>
              <a:gdLst/>
              <a:ahLst/>
              <a:cxnLst/>
              <a:rect l="l" t="t" r="r" b="b"/>
              <a:pathLst>
                <a:path w="25657" h="23234" extrusionOk="0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6" r:id="rId12"/>
    <p:sldLayoutId id="2147483669" r:id="rId13"/>
    <p:sldLayoutId id="2147483670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microsoft.com/office/2007/relationships/hdphoto" Target="../media/hdphoto20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2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29.png"/><Relationship Id="rId4" Type="http://schemas.microsoft.com/office/2007/relationships/hdphoto" Target="../media/hdphoto2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6.wdp"/><Relationship Id="rId5" Type="http://schemas.openxmlformats.org/officeDocument/2006/relationships/image" Target="../media/image31.png"/><Relationship Id="rId4" Type="http://schemas.microsoft.com/office/2007/relationships/hdphoto" Target="../media/hdphoto2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8.wdp"/><Relationship Id="rId5" Type="http://schemas.openxmlformats.org/officeDocument/2006/relationships/image" Target="../media/image35.png"/><Relationship Id="rId4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0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11.wdp"/><Relationship Id="rId2" Type="http://schemas.openxmlformats.org/officeDocument/2006/relationships/notesSlide" Target="../notesSlides/notesSlide7.xml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Математическая грамотность</a:t>
            </a:r>
            <a:endParaRPr dirty="0"/>
          </a:p>
        </p:txBody>
      </p:sp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Задачи для покупателей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CD94C-328E-42B0-B671-8943564E3F79}"/>
              </a:ext>
            </a:extLst>
          </p:cNvPr>
          <p:cNvSpPr txBox="1"/>
          <p:nvPr/>
        </p:nvSpPr>
        <p:spPr>
          <a:xfrm>
            <a:off x="620725" y="4555914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Didact Gothic"/>
              </a:rPr>
              <a:t>Автор: </a:t>
            </a:r>
            <a:r>
              <a:rPr lang="ru-RU" dirty="0" err="1">
                <a:solidFill>
                  <a:schemeClr val="bg1"/>
                </a:solidFill>
                <a:latin typeface="Didact Gothic"/>
              </a:rPr>
              <a:t>Канахина</a:t>
            </a:r>
            <a:r>
              <a:rPr lang="ru-RU" dirty="0">
                <a:solidFill>
                  <a:schemeClr val="bg1"/>
                </a:solidFill>
                <a:latin typeface="Didact Gothic"/>
              </a:rPr>
              <a:t> Мария Владимировна, </a:t>
            </a:r>
          </a:p>
          <a:p>
            <a:r>
              <a:rPr lang="ru-RU" dirty="0">
                <a:solidFill>
                  <a:schemeClr val="bg1"/>
                </a:solidFill>
                <a:latin typeface="Didact Gothic"/>
              </a:rPr>
              <a:t>учитель ЧОУ «Лотос»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081568-8DD4-4C52-A2C3-5C6BF8DF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90" y="3429076"/>
            <a:ext cx="3165614" cy="521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6239E-41C2-4D22-8C6E-14860B135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999" y="863977"/>
            <a:ext cx="5712238" cy="906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42C7ED-DE8F-45A9-9AFE-84B866525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690" y="4107754"/>
            <a:ext cx="6052993" cy="960792"/>
          </a:xfrm>
          <a:prstGeom prst="rect">
            <a:avLst/>
          </a:prstGeom>
        </p:spPr>
      </p:pic>
      <p:sp>
        <p:nvSpPr>
          <p:cNvPr id="4342" name="Google Shape;4342;p41"/>
          <p:cNvSpPr/>
          <p:nvPr/>
        </p:nvSpPr>
        <p:spPr>
          <a:xfrm>
            <a:off x="5876313" y="1508738"/>
            <a:ext cx="2119800" cy="2119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41"/>
          <p:cNvSpPr txBox="1">
            <a:spLocks noGrp="1"/>
          </p:cNvSpPr>
          <p:nvPr>
            <p:ph type="title"/>
          </p:nvPr>
        </p:nvSpPr>
        <p:spPr>
          <a:xfrm>
            <a:off x="2026467" y="104580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Решите задачу</a:t>
            </a:r>
            <a:r>
              <a:rPr lang="ru-RU" dirty="0"/>
              <a:t>:</a:t>
            </a:r>
            <a:endParaRPr dirty="0"/>
          </a:p>
        </p:txBody>
      </p:sp>
      <p:sp>
        <p:nvSpPr>
          <p:cNvPr id="4344" name="Google Shape;4344;p41"/>
          <p:cNvSpPr txBox="1">
            <a:spLocks noGrp="1"/>
          </p:cNvSpPr>
          <p:nvPr>
            <p:ph type="title" idx="2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345" name="Google Shape;4345;p41"/>
          <p:cNvSpPr txBox="1">
            <a:spLocks noGrp="1"/>
          </p:cNvSpPr>
          <p:nvPr>
            <p:ph type="subTitle" idx="1"/>
          </p:nvPr>
        </p:nvSpPr>
        <p:spPr>
          <a:xfrm>
            <a:off x="2300887" y="1761493"/>
            <a:ext cx="3824461" cy="1828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  <a:latin typeface="Roboto"/>
              </a:rPr>
              <a:t>      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  <a:latin typeface="KaTeX_Main"/>
              </a:rPr>
              <a:t>∙∙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Апельсины —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150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руб. за килограмм;</a:t>
            </a:r>
            <a:br>
              <a:rPr lang="ru-RU" sz="1200" dirty="0">
                <a:solidFill>
                  <a:schemeClr val="bg1"/>
                </a:solidFill>
                <a:latin typeface="Roboto"/>
              </a:rPr>
            </a:br>
            <a:r>
              <a:rPr lang="ru-RU" sz="1200" dirty="0">
                <a:solidFill>
                  <a:schemeClr val="bg1"/>
                </a:solidFill>
                <a:latin typeface="KaTeX_Main"/>
              </a:rPr>
              <a:t>∙∙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Яблоки —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100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руб. за килограмм;</a:t>
            </a:r>
            <a:br>
              <a:rPr lang="ru-RU" sz="1200" dirty="0">
                <a:solidFill>
                  <a:schemeClr val="bg1"/>
                </a:solidFill>
                <a:latin typeface="Roboto"/>
              </a:rPr>
            </a:br>
            <a:r>
              <a:rPr lang="ru-RU" sz="1200" dirty="0">
                <a:solidFill>
                  <a:schemeClr val="bg1"/>
                </a:solidFill>
                <a:latin typeface="KaTeX_Main"/>
              </a:rPr>
              <a:t>∙∙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Бананы —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72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руб. за килограмм;</a:t>
            </a:r>
            <a:br>
              <a:rPr lang="ru-RU" sz="1200" dirty="0">
                <a:solidFill>
                  <a:schemeClr val="bg1"/>
                </a:solidFill>
                <a:latin typeface="Roboto"/>
              </a:rPr>
            </a:br>
            <a:r>
              <a:rPr lang="ru-RU" sz="1200" dirty="0">
                <a:solidFill>
                  <a:schemeClr val="bg1"/>
                </a:solidFill>
                <a:latin typeface="KaTeX_Main"/>
              </a:rPr>
              <a:t>∙∙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Персики —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300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руб. за килограмм;</a:t>
            </a:r>
            <a:br>
              <a:rPr lang="ru-RU" sz="1200" dirty="0">
                <a:solidFill>
                  <a:schemeClr val="bg1"/>
                </a:solidFill>
                <a:latin typeface="Roboto"/>
              </a:rPr>
            </a:br>
            <a:r>
              <a:rPr lang="ru-RU" sz="1200" dirty="0">
                <a:solidFill>
                  <a:schemeClr val="bg1"/>
                </a:solidFill>
                <a:latin typeface="KaTeX_Main"/>
              </a:rPr>
              <a:t>∙∙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Груши —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180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руб. за килограмм;</a:t>
            </a:r>
            <a:br>
              <a:rPr lang="ru-RU" sz="1200" dirty="0">
                <a:solidFill>
                  <a:schemeClr val="bg1"/>
                </a:solidFill>
                <a:latin typeface="Roboto"/>
              </a:rPr>
            </a:br>
            <a:r>
              <a:rPr lang="ru-RU" sz="1200" dirty="0">
                <a:solidFill>
                  <a:schemeClr val="bg1"/>
                </a:solidFill>
                <a:latin typeface="KaTeX_Main"/>
              </a:rPr>
              <a:t>∙∙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Киви —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200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руб. за килограмм.</a:t>
            </a:r>
          </a:p>
          <a:p>
            <a:pPr algn="l"/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54E81-8C17-4273-AF34-4A112D7AE9F1}"/>
              </a:ext>
            </a:extLst>
          </p:cNvPr>
          <p:cNvSpPr txBox="1"/>
          <p:nvPr/>
        </p:nvSpPr>
        <p:spPr>
          <a:xfrm>
            <a:off x="2924457" y="4165238"/>
            <a:ext cx="543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Сколько рублей должна будет заплатить Инна за фрукты?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03FE7-D36C-43EE-876B-3ED7116A582B}"/>
              </a:ext>
            </a:extLst>
          </p:cNvPr>
          <p:cNvSpPr txBox="1"/>
          <p:nvPr/>
        </p:nvSpPr>
        <p:spPr>
          <a:xfrm>
            <a:off x="2767508" y="4515700"/>
            <a:ext cx="605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Какую сдачу (в рублях) получит Инна с 1000 рублей при такой покупке?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7D6AF-C38A-41E2-B0E0-A08483878A26}"/>
              </a:ext>
            </a:extLst>
          </p:cNvPr>
          <p:cNvSpPr txBox="1"/>
          <p:nvPr/>
        </p:nvSpPr>
        <p:spPr>
          <a:xfrm>
            <a:off x="1356999" y="976926"/>
            <a:ext cx="57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Инна покупает в ларьке фрукты для праздника. Вот что указано в ценниках: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F966B-0326-4818-9211-671448FD89DB}"/>
              </a:ext>
            </a:extLst>
          </p:cNvPr>
          <p:cNvSpPr txBox="1"/>
          <p:nvPr/>
        </p:nvSpPr>
        <p:spPr>
          <a:xfrm>
            <a:off x="3084738" y="3428964"/>
            <a:ext cx="303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Инне нужно купить 11 кг яблок, 500 г персиков и 400 г киви.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284839" y="1265417"/>
            <a:ext cx="3970500" cy="2704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solidFill>
                  <a:srgbClr val="010101"/>
                </a:solidFill>
                <a:latin typeface="Roboto"/>
              </a:rPr>
              <a:t> 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Паша пошёл в магазин и купил две упаковки печенья себе и своим друзьям Кириллу, Егору, Илье и Никите. Ребята разделили печенье поровну. За свою долю съеденного печенья Кирилл, Егор, Илья и Никита отдали Паше по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64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рубля каждый. Сколько рублей стоит одна упаковка печенья?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2826607" y="2798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Решите задачу:</a:t>
            </a:r>
            <a:endParaRPr dirty="0"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92D24-6BD9-402E-9407-D0B110568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95865">
            <a:off x="1535858" y="193525"/>
            <a:ext cx="933149" cy="9331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11280-3D59-4C4E-9A49-08E3C51CE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591" y1="73750" x2="26460" y2="92500"/>
                        <a14:foregroundMark x1="50515" y1="14688" x2="58076" y2="16875"/>
                        <a14:foregroundMark x1="47766" y1="23750" x2="47423" y2="24688"/>
                        <a14:foregroundMark x1="46392" y1="28438" x2="46392" y2="28438"/>
                        <a14:foregroundMark x1="45361" y1="6563" x2="73196" y2="10625"/>
                        <a14:foregroundMark x1="75601" y1="14063" x2="78694" y2="14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653" y="3599234"/>
            <a:ext cx="1189308" cy="13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" name="Google Shape;4610;p53"/>
          <p:cNvSpPr txBox="1">
            <a:spLocks noGrp="1"/>
          </p:cNvSpPr>
          <p:nvPr>
            <p:ph type="title"/>
          </p:nvPr>
        </p:nvSpPr>
        <p:spPr>
          <a:xfrm>
            <a:off x="1466952" y="905657"/>
            <a:ext cx="1923184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Решение:</a:t>
            </a:r>
            <a:endParaRPr dirty="0"/>
          </a:p>
        </p:txBody>
      </p:sp>
      <p:sp>
        <p:nvSpPr>
          <p:cNvPr id="4612" name="Google Shape;4612;p53"/>
          <p:cNvSpPr txBox="1"/>
          <p:nvPr/>
        </p:nvSpPr>
        <p:spPr>
          <a:xfrm flipH="1">
            <a:off x="1570864" y="1263940"/>
            <a:ext cx="3121276" cy="185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Roboto"/>
              </a:rPr>
              <a:t>Две упаковки печенья стоят </a:t>
            </a:r>
            <a:r>
              <a:rPr lang="ru-RU" dirty="0">
                <a:solidFill>
                  <a:schemeClr val="bg1"/>
                </a:solidFill>
                <a:latin typeface="KaTeX_Main"/>
              </a:rPr>
              <a:t>64⋅5=320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рублей. </a:t>
            </a:r>
          </a:p>
          <a:p>
            <a:pPr lvl="0"/>
            <a:endParaRPr lang="ru-RU" dirty="0">
              <a:solidFill>
                <a:schemeClr val="bg1"/>
              </a:solidFill>
              <a:latin typeface="Roboto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Roboto"/>
              </a:rPr>
              <a:t>Тогда одна упаковка будет стоить </a:t>
            </a:r>
            <a:r>
              <a:rPr lang="ru-RU" dirty="0">
                <a:solidFill>
                  <a:schemeClr val="bg1"/>
                </a:solidFill>
                <a:latin typeface="KaTeX_Main"/>
              </a:rPr>
              <a:t>320:2=160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рублей.</a:t>
            </a:r>
            <a:endParaRPr dirty="0">
              <a:solidFill>
                <a:schemeClr val="bg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50" name="Google Shape;4650;p53"/>
          <p:cNvSpPr/>
          <p:nvPr/>
        </p:nvSpPr>
        <p:spPr>
          <a:xfrm flipH="1">
            <a:off x="901413" y="1497609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1" name="Google Shape;4651;p53"/>
          <p:cNvSpPr/>
          <p:nvPr/>
        </p:nvSpPr>
        <p:spPr>
          <a:xfrm flipH="1">
            <a:off x="901413" y="2176073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652" name="Google Shape;4652;p53"/>
          <p:cNvSpPr/>
          <p:nvPr/>
        </p:nvSpPr>
        <p:spPr>
          <a:xfrm flipH="1">
            <a:off x="901413" y="2815185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3" name="Google Shape;4653;p53"/>
          <p:cNvSpPr/>
          <p:nvPr/>
        </p:nvSpPr>
        <p:spPr>
          <a:xfrm flipH="1">
            <a:off x="901413" y="348837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22CE64-D41F-4494-8888-DF1CE0C4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02" y="4161569"/>
            <a:ext cx="286537" cy="286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96D60D-F10A-4F98-AAB6-3283B844D411}"/>
              </a:ext>
            </a:extLst>
          </p:cNvPr>
          <p:cNvSpPr txBox="1"/>
          <p:nvPr/>
        </p:nvSpPr>
        <p:spPr>
          <a:xfrm>
            <a:off x="1604685" y="3092504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Ответ: 160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C3BCB-2518-42B5-8CDE-CBF8574D5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641609"/>
            <a:ext cx="1831842" cy="11906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E469E-A2BC-4888-8706-0C2C9EA8F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17" r="100000">
                        <a14:foregroundMark x1="52500" y1="92691" x2="60417" y2="92691"/>
                        <a14:foregroundMark x1="58958" y1="72425" x2="63750" y2="77409"/>
                        <a14:foregroundMark x1="39583" y1="48505" x2="43542" y2="70764"/>
                        <a14:foregroundMark x1="33542" y1="61130" x2="37292" y2="78738"/>
                        <a14:foregroundMark x1="40625" y1="36877" x2="57292" y2="39535"/>
                        <a14:foregroundMark x1="23542" y1="3322" x2="56250" y2="33555"/>
                        <a14:foregroundMark x1="53333" y1="55150" x2="53333" y2="68439"/>
                        <a14:foregroundMark x1="60417" y1="49169" x2="60625" y2="54485"/>
                        <a14:foregroundMark x1="57917" y1="67774" x2="58542" y2="65449"/>
                        <a14:foregroundMark x1="69792" y1="83721" x2="78542" y2="88372"/>
                        <a14:foregroundMark x1="75208" y1="56811" x2="93542" y2="57143"/>
                        <a14:foregroundMark x1="82500" y1="39867" x2="82083" y2="49169"/>
                        <a14:foregroundMark x1="76875" y1="50498" x2="69167" y2="57807"/>
                        <a14:foregroundMark x1="68125" y1="64120" x2="75625" y2="67110"/>
                        <a14:foregroundMark x1="76042" y1="67774" x2="84792" y2="68439"/>
                        <a14:foregroundMark x1="87083" y1="67774" x2="97500" y2="63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6627" y="3246392"/>
            <a:ext cx="1619107" cy="1015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85316-3251-4551-87E9-B5599DD06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5594" y="419661"/>
            <a:ext cx="1402602" cy="1402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ADE294-C85D-4409-AF61-00CDF5725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>
                        <a14:foregroundMark x1="23750" y1="60938" x2="40750" y2="75000"/>
                        <a14:foregroundMark x1="58750" y1="86875" x2="66000" y2="92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8891" y="2779240"/>
            <a:ext cx="1579305" cy="12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4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Три основных типа задач на проценты</a:t>
            </a:r>
            <a:endParaRPr dirty="0"/>
          </a:p>
        </p:txBody>
      </p:sp>
      <p:sp>
        <p:nvSpPr>
          <p:cNvPr id="4477" name="Google Shape;4477;p48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endParaRPr dirty="0"/>
          </a:p>
        </p:txBody>
      </p:sp>
      <p:sp>
        <p:nvSpPr>
          <p:cNvPr id="4478" name="Google Shape;4478;p48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endParaRPr dirty="0"/>
          </a:p>
        </p:txBody>
      </p:sp>
      <p:sp>
        <p:nvSpPr>
          <p:cNvPr id="4479" name="Google Shape;4479;p48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</a:t>
            </a:r>
            <a:endParaRPr dirty="0"/>
          </a:p>
        </p:txBody>
      </p:sp>
      <p:sp>
        <p:nvSpPr>
          <p:cNvPr id="4480" name="Google Shape;4480;p48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Нахождение процентов от числа</a:t>
            </a:r>
            <a:endParaRPr dirty="0"/>
          </a:p>
        </p:txBody>
      </p:sp>
      <p:sp>
        <p:nvSpPr>
          <p:cNvPr id="4481" name="Google Shape;4481;p48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Нахождение числа по его процентам</a:t>
            </a:r>
            <a:endParaRPr dirty="0"/>
          </a:p>
        </p:txBody>
      </p:sp>
      <p:sp>
        <p:nvSpPr>
          <p:cNvPr id="4482" name="Google Shape;4482;p48"/>
          <p:cNvSpPr txBox="1">
            <a:spLocks noGrp="1"/>
          </p:cNvSpPr>
          <p:nvPr>
            <p:ph type="subTitle" idx="6"/>
          </p:nvPr>
        </p:nvSpPr>
        <p:spPr>
          <a:xfrm>
            <a:off x="5980088" y="3045275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Нахождение процентного отношения чисел</a:t>
            </a:r>
            <a:endParaRPr dirty="0"/>
          </a:p>
        </p:txBody>
      </p:sp>
      <p:sp>
        <p:nvSpPr>
          <p:cNvPr id="4483" name="Google Shape;4483;p48"/>
          <p:cNvSpPr/>
          <p:nvPr/>
        </p:nvSpPr>
        <p:spPr>
          <a:xfrm>
            <a:off x="1956388" y="1643708"/>
            <a:ext cx="676800" cy="67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48"/>
          <p:cNvSpPr/>
          <p:nvPr/>
        </p:nvSpPr>
        <p:spPr>
          <a:xfrm>
            <a:off x="4233625" y="1643708"/>
            <a:ext cx="676800" cy="67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48"/>
          <p:cNvSpPr/>
          <p:nvPr/>
        </p:nvSpPr>
        <p:spPr>
          <a:xfrm>
            <a:off x="6510822" y="1643708"/>
            <a:ext cx="676800" cy="67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6" name="Google Shape;4486;p48"/>
          <p:cNvGrpSpPr/>
          <p:nvPr/>
        </p:nvGrpSpPr>
        <p:grpSpPr>
          <a:xfrm>
            <a:off x="4406155" y="1776164"/>
            <a:ext cx="354551" cy="411816"/>
            <a:chOff x="4492800" y="2027925"/>
            <a:chExt cx="414825" cy="481825"/>
          </a:xfrm>
        </p:grpSpPr>
        <p:sp>
          <p:nvSpPr>
            <p:cNvPr id="4487" name="Google Shape;4487;p4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8" name="Google Shape;4488;p4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89" name="Google Shape;4489;p48"/>
          <p:cNvGrpSpPr/>
          <p:nvPr/>
        </p:nvGrpSpPr>
        <p:grpSpPr>
          <a:xfrm>
            <a:off x="2088912" y="1776189"/>
            <a:ext cx="411752" cy="411837"/>
            <a:chOff x="5049725" y="2027900"/>
            <a:chExt cx="481750" cy="481850"/>
          </a:xfrm>
        </p:grpSpPr>
        <p:sp>
          <p:nvSpPr>
            <p:cNvPr id="4490" name="Google Shape;4490;p4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1" name="Google Shape;4491;p4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2" name="Google Shape;4492;p4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4" name="Google Shape;4494;p4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5" name="Google Shape;4495;p4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7" name="Google Shape;4497;p4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98" name="Google Shape;4498;p48"/>
          <p:cNvGrpSpPr/>
          <p:nvPr/>
        </p:nvGrpSpPr>
        <p:grpSpPr>
          <a:xfrm>
            <a:off x="6715760" y="1776261"/>
            <a:ext cx="266923" cy="411624"/>
            <a:chOff x="5726350" y="2028150"/>
            <a:chExt cx="312300" cy="481600"/>
          </a:xfrm>
        </p:grpSpPr>
        <p:sp>
          <p:nvSpPr>
            <p:cNvPr id="4499" name="Google Shape;4499;p4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4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4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Ключевые вопросы для решения задач</a:t>
            </a:r>
            <a:endParaRPr dirty="0"/>
          </a:p>
        </p:txBody>
      </p:sp>
      <p:sp>
        <p:nvSpPr>
          <p:cNvPr id="4477" name="Google Shape;4477;p48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endParaRPr dirty="0"/>
          </a:p>
        </p:txBody>
      </p:sp>
      <p:sp>
        <p:nvSpPr>
          <p:cNvPr id="4478" name="Google Shape;4478;p48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endParaRPr dirty="0"/>
          </a:p>
        </p:txBody>
      </p:sp>
      <p:sp>
        <p:nvSpPr>
          <p:cNvPr id="4479" name="Google Shape;4479;p48"/>
          <p:cNvSpPr txBox="1">
            <a:spLocks noGrp="1"/>
          </p:cNvSpPr>
          <p:nvPr>
            <p:ph type="subTitle" idx="3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</a:t>
            </a:r>
            <a:endParaRPr dirty="0"/>
          </a:p>
        </p:txBody>
      </p:sp>
      <p:sp>
        <p:nvSpPr>
          <p:cNvPr id="4480" name="Google Shape;4480;p48"/>
          <p:cNvSpPr txBox="1">
            <a:spLocks noGrp="1"/>
          </p:cNvSpPr>
          <p:nvPr>
            <p:ph type="subTitle" idx="4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 найти 1% и чему он равен</a:t>
            </a:r>
            <a:endParaRPr dirty="0"/>
          </a:p>
        </p:txBody>
      </p:sp>
      <p:sp>
        <p:nvSpPr>
          <p:cNvPr id="4481" name="Google Shape;4481;p48"/>
          <p:cNvSpPr txBox="1">
            <a:spLocks noGrp="1"/>
          </p:cNvSpPr>
          <p:nvPr>
            <p:ph type="subTitle" idx="5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принято в задаче за 100%</a:t>
            </a:r>
            <a:endParaRPr dirty="0"/>
          </a:p>
        </p:txBody>
      </p:sp>
      <p:sp>
        <p:nvSpPr>
          <p:cNvPr id="4482" name="Google Shape;4482;p48"/>
          <p:cNvSpPr txBox="1">
            <a:spLocks noGrp="1"/>
          </p:cNvSpPr>
          <p:nvPr>
            <p:ph type="subTitle" idx="6"/>
          </p:nvPr>
        </p:nvSpPr>
        <p:spPr>
          <a:xfrm>
            <a:off x="5980088" y="3045275"/>
            <a:ext cx="18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 найти неизвестное</a:t>
            </a:r>
            <a:endParaRPr dirty="0"/>
          </a:p>
        </p:txBody>
      </p:sp>
      <p:sp>
        <p:nvSpPr>
          <p:cNvPr id="4483" name="Google Shape;4483;p48"/>
          <p:cNvSpPr/>
          <p:nvPr/>
        </p:nvSpPr>
        <p:spPr>
          <a:xfrm>
            <a:off x="1956388" y="1643708"/>
            <a:ext cx="676800" cy="67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48"/>
          <p:cNvSpPr/>
          <p:nvPr/>
        </p:nvSpPr>
        <p:spPr>
          <a:xfrm>
            <a:off x="4233625" y="1643708"/>
            <a:ext cx="676800" cy="67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48"/>
          <p:cNvSpPr/>
          <p:nvPr/>
        </p:nvSpPr>
        <p:spPr>
          <a:xfrm>
            <a:off x="6510822" y="1643708"/>
            <a:ext cx="676800" cy="67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6" name="Google Shape;4486;p48"/>
          <p:cNvGrpSpPr/>
          <p:nvPr/>
        </p:nvGrpSpPr>
        <p:grpSpPr>
          <a:xfrm>
            <a:off x="4406155" y="1776164"/>
            <a:ext cx="354551" cy="411816"/>
            <a:chOff x="4492800" y="2027925"/>
            <a:chExt cx="414825" cy="481825"/>
          </a:xfrm>
        </p:grpSpPr>
        <p:sp>
          <p:nvSpPr>
            <p:cNvPr id="4487" name="Google Shape;4487;p4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8" name="Google Shape;4488;p4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89" name="Google Shape;4489;p48"/>
          <p:cNvGrpSpPr/>
          <p:nvPr/>
        </p:nvGrpSpPr>
        <p:grpSpPr>
          <a:xfrm>
            <a:off x="2088912" y="1776189"/>
            <a:ext cx="411752" cy="411837"/>
            <a:chOff x="5049725" y="2027900"/>
            <a:chExt cx="481750" cy="481850"/>
          </a:xfrm>
        </p:grpSpPr>
        <p:sp>
          <p:nvSpPr>
            <p:cNvPr id="4490" name="Google Shape;4490;p4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1" name="Google Shape;4491;p4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2" name="Google Shape;4492;p4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4" name="Google Shape;4494;p4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5" name="Google Shape;4495;p4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7" name="Google Shape;4497;p4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98" name="Google Shape;4498;p48"/>
          <p:cNvGrpSpPr/>
          <p:nvPr/>
        </p:nvGrpSpPr>
        <p:grpSpPr>
          <a:xfrm>
            <a:off x="6715760" y="1776261"/>
            <a:ext cx="266923" cy="411624"/>
            <a:chOff x="5726350" y="2028150"/>
            <a:chExt cx="312300" cy="481600"/>
          </a:xfrm>
        </p:grpSpPr>
        <p:sp>
          <p:nvSpPr>
            <p:cNvPr id="4499" name="Google Shape;4499;p4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4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09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p51"/>
          <p:cNvSpPr txBox="1">
            <a:spLocks noGrp="1"/>
          </p:cNvSpPr>
          <p:nvPr>
            <p:ph type="title"/>
          </p:nvPr>
        </p:nvSpPr>
        <p:spPr>
          <a:xfrm>
            <a:off x="1" y="1133170"/>
            <a:ext cx="9082122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ВАЖНО!</a:t>
            </a:r>
            <a:endParaRPr dirty="0"/>
          </a:p>
        </p:txBody>
      </p:sp>
      <p:sp>
        <p:nvSpPr>
          <p:cNvPr id="4577" name="Google Shape;4577;p51"/>
          <p:cNvSpPr txBox="1">
            <a:spLocks noGrp="1"/>
          </p:cNvSpPr>
          <p:nvPr>
            <p:ph type="subTitle" idx="1"/>
          </p:nvPr>
        </p:nvSpPr>
        <p:spPr>
          <a:xfrm>
            <a:off x="1663795" y="2059870"/>
            <a:ext cx="5782034" cy="1269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spc="3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2400" spc="3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</a:t>
            </a:r>
            <a:r>
              <a:rPr lang="ru-RU" sz="2400" spc="3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величина,</a:t>
            </a:r>
            <a:r>
              <a:rPr lang="ru-RU"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ru-RU"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742D80-B337-4E0C-8570-40E371A0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9" b="98046" l="5625" r="94167">
                        <a14:foregroundMark x1="53333" y1="13029" x2="51875" y2="19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033" y="29845"/>
            <a:ext cx="2449524" cy="1566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7B5C1C-B7C6-420B-82DF-E2A87942A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25" l="3125" r="96094">
                        <a14:foregroundMark x1="13021" y1="31250" x2="13021" y2="42188"/>
                        <a14:foregroundMark x1="53906" y1="35938" x2="40625" y2="57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9367" y="3099487"/>
            <a:ext cx="2362756" cy="1968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48"/>
          <p:cNvSpPr txBox="1">
            <a:spLocks noGrp="1"/>
          </p:cNvSpPr>
          <p:nvPr>
            <p:ph type="title"/>
          </p:nvPr>
        </p:nvSpPr>
        <p:spPr>
          <a:xfrm>
            <a:off x="1407601" y="1283124"/>
            <a:ext cx="7135984" cy="1874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"/>
              </a:rPr>
              <a:t>Серёжа хочет купить обувь на лето. В магазине «Сапожок» ему </a:t>
            </a:r>
            <a:br>
              <a:rPr lang="ru-RU" sz="1600" dirty="0">
                <a:solidFill>
                  <a:schemeClr val="bg1"/>
                </a:solidFill>
                <a:latin typeface="Roboto"/>
              </a:rPr>
            </a:br>
            <a:r>
              <a:rPr lang="ru-RU" sz="1600" dirty="0">
                <a:solidFill>
                  <a:schemeClr val="bg1"/>
                </a:solidFill>
                <a:latin typeface="Roboto"/>
              </a:rPr>
              <a:t>понравились сандалии за </a:t>
            </a:r>
            <a:r>
              <a:rPr lang="ru-RU" sz="1600" dirty="0">
                <a:solidFill>
                  <a:schemeClr val="bg1"/>
                </a:solidFill>
                <a:latin typeface="KaTeX_Main"/>
              </a:rPr>
              <a:t>1600</a:t>
            </a:r>
            <a:r>
              <a:rPr lang="ru-RU" sz="1600" dirty="0">
                <a:solidFill>
                  <a:schemeClr val="bg1"/>
                </a:solidFill>
                <a:latin typeface="Roboto"/>
              </a:rPr>
              <a:t> рублей и кеды за </a:t>
            </a:r>
            <a:r>
              <a:rPr lang="ru-RU" sz="1600" dirty="0">
                <a:solidFill>
                  <a:schemeClr val="bg1"/>
                </a:solidFill>
                <a:latin typeface="KaTeX_Main"/>
              </a:rPr>
              <a:t>1800</a:t>
            </a:r>
            <a:r>
              <a:rPr lang="ru-RU" sz="1600" dirty="0">
                <a:solidFill>
                  <a:schemeClr val="bg1"/>
                </a:solidFill>
                <a:latin typeface="Roboto"/>
              </a:rPr>
              <a:t> рублей. </a:t>
            </a:r>
            <a:br>
              <a:rPr lang="ru-RU" sz="1600" dirty="0">
                <a:solidFill>
                  <a:schemeClr val="bg1"/>
                </a:solidFill>
                <a:latin typeface="Roboto"/>
              </a:rPr>
            </a:br>
            <a:r>
              <a:rPr lang="ru-RU" sz="1600" dirty="0">
                <a:solidFill>
                  <a:schemeClr val="bg1"/>
                </a:solidFill>
                <a:latin typeface="Roboto"/>
              </a:rPr>
              <a:t>Этот магазин делает сезонную скидку на все сандалии </a:t>
            </a:r>
            <a:r>
              <a:rPr lang="ru-RU" sz="1600" dirty="0">
                <a:solidFill>
                  <a:schemeClr val="bg1"/>
                </a:solidFill>
                <a:latin typeface="KaTeX_Main"/>
              </a:rPr>
              <a:t>5%</a:t>
            </a:r>
            <a:r>
              <a:rPr lang="ru-RU" sz="1600" dirty="0">
                <a:solidFill>
                  <a:schemeClr val="bg1"/>
                </a:solidFill>
                <a:latin typeface="Roboto"/>
              </a:rPr>
              <a:t>, </a:t>
            </a:r>
            <a:br>
              <a:rPr lang="ru-RU" sz="1600" dirty="0">
                <a:solidFill>
                  <a:schemeClr val="bg1"/>
                </a:solidFill>
                <a:latin typeface="Roboto"/>
              </a:rPr>
            </a:br>
            <a:r>
              <a:rPr lang="ru-RU" sz="1600" dirty="0">
                <a:solidFill>
                  <a:schemeClr val="bg1"/>
                </a:solidFill>
                <a:latin typeface="Roboto"/>
              </a:rPr>
              <a:t>а на кеды </a:t>
            </a:r>
            <a:r>
              <a:rPr lang="ru-RU" sz="1600" dirty="0">
                <a:solidFill>
                  <a:schemeClr val="bg1"/>
                </a:solidFill>
                <a:latin typeface="KaTeX_Main"/>
              </a:rPr>
              <a:t>20%</a:t>
            </a:r>
            <a:r>
              <a:rPr lang="ru-RU" sz="1600" dirty="0">
                <a:solidFill>
                  <a:schemeClr val="bg1"/>
                </a:solidFill>
                <a:latin typeface="Roboto"/>
              </a:rPr>
              <a:t>.</a:t>
            </a:r>
            <a:br>
              <a:rPr lang="ru-RU" dirty="0">
                <a:solidFill>
                  <a:srgbClr val="010101"/>
                </a:solidFill>
                <a:latin typeface="Roboto"/>
              </a:rPr>
            </a:br>
            <a:br>
              <a:rPr lang="ru-RU" dirty="0">
                <a:solidFill>
                  <a:srgbClr val="010101"/>
                </a:solidFill>
                <a:latin typeface="Roboto"/>
              </a:rPr>
            </a:br>
            <a:endParaRPr dirty="0"/>
          </a:p>
        </p:txBody>
      </p:sp>
      <p:sp>
        <p:nvSpPr>
          <p:cNvPr id="4477" name="Google Shape;4477;p48"/>
          <p:cNvSpPr txBox="1">
            <a:spLocks noGrp="1"/>
          </p:cNvSpPr>
          <p:nvPr>
            <p:ph type="subTitle" idx="1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</a:t>
            </a:r>
            <a:endParaRPr dirty="0"/>
          </a:p>
        </p:txBody>
      </p:sp>
      <p:sp>
        <p:nvSpPr>
          <p:cNvPr id="4478" name="Google Shape;4478;p48"/>
          <p:cNvSpPr txBox="1">
            <a:spLocks noGrp="1"/>
          </p:cNvSpPr>
          <p:nvPr>
            <p:ph type="subTitle" idx="2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</a:t>
            </a:r>
            <a:endParaRPr dirty="0"/>
          </a:p>
        </p:txBody>
      </p:sp>
      <p:sp>
        <p:nvSpPr>
          <p:cNvPr id="4479" name="Google Shape;4479;p48"/>
          <p:cNvSpPr txBox="1">
            <a:spLocks noGrp="1"/>
          </p:cNvSpPr>
          <p:nvPr>
            <p:ph type="subTitle" idx="3"/>
          </p:nvPr>
        </p:nvSpPr>
        <p:spPr>
          <a:xfrm>
            <a:off x="6274799" y="2473655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</a:t>
            </a:r>
            <a:endParaRPr dirty="0"/>
          </a:p>
        </p:txBody>
      </p:sp>
      <p:sp>
        <p:nvSpPr>
          <p:cNvPr id="4480" name="Google Shape;4480;p48"/>
          <p:cNvSpPr txBox="1">
            <a:spLocks noGrp="1"/>
          </p:cNvSpPr>
          <p:nvPr>
            <p:ph type="subTitle" idx="4"/>
          </p:nvPr>
        </p:nvSpPr>
        <p:spPr>
          <a:xfrm>
            <a:off x="1480032" y="2821240"/>
            <a:ext cx="1806600" cy="1572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С учётом скидки определите, какая пара обуви среди тех, которые понравились Серёже, стоит дешевле: сандалии или кеды? В ответе укажите её стоимость со скидкой.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4481" name="Google Shape;4481;p48"/>
          <p:cNvSpPr txBox="1">
            <a:spLocks noGrp="1"/>
          </p:cNvSpPr>
          <p:nvPr>
            <p:ph type="subTitle" idx="5"/>
          </p:nvPr>
        </p:nvSpPr>
        <p:spPr>
          <a:xfrm>
            <a:off x="3564159" y="2669782"/>
            <a:ext cx="2286432" cy="2025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Серёжа узнал, что в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магазине «</a:t>
            </a:r>
            <a:r>
              <a:rPr lang="ru-RU" sz="1100" dirty="0" err="1">
                <a:solidFill>
                  <a:schemeClr val="bg1"/>
                </a:solidFill>
                <a:latin typeface="Roboto"/>
              </a:rPr>
              <a:t>Шаботэ</a:t>
            </a:r>
            <a:r>
              <a:rPr lang="ru-RU" sz="1100" dirty="0">
                <a:solidFill>
                  <a:schemeClr val="bg1"/>
                </a:solidFill>
                <a:latin typeface="Roboto"/>
              </a:rPr>
              <a:t>»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те же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самые кеды изначально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стоили на </a:t>
            </a:r>
            <a:r>
              <a:rPr lang="ru-RU" sz="1100" dirty="0">
                <a:solidFill>
                  <a:schemeClr val="bg1"/>
                </a:solidFill>
                <a:latin typeface="KaTeX_Main"/>
              </a:rPr>
              <a:t>20%</a:t>
            </a:r>
            <a:r>
              <a:rPr lang="ru-RU" sz="1100" dirty="0">
                <a:solidFill>
                  <a:schemeClr val="bg1"/>
                </a:solidFill>
                <a:latin typeface="Roboto"/>
              </a:rPr>
              <a:t> дороже,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чем в «Сапожке», но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сейчас на них действует скидка </a:t>
            </a:r>
            <a:r>
              <a:rPr lang="ru-RU" sz="1100" dirty="0">
                <a:solidFill>
                  <a:schemeClr val="bg1"/>
                </a:solidFill>
                <a:latin typeface="KaTeX_Main"/>
              </a:rPr>
              <a:t>40%</a:t>
            </a:r>
            <a:r>
              <a:rPr lang="ru-RU" sz="1100" dirty="0">
                <a:solidFill>
                  <a:schemeClr val="bg1"/>
                </a:solidFill>
                <a:latin typeface="Roboto"/>
              </a:rPr>
              <a:t>. Где с учётом скидок эти кеды стоят дешевле? На сколько рублей?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4482" name="Google Shape;4482;p48"/>
          <p:cNvSpPr txBox="1">
            <a:spLocks noGrp="1"/>
          </p:cNvSpPr>
          <p:nvPr>
            <p:ph type="subTitle" idx="6"/>
          </p:nvPr>
        </p:nvSpPr>
        <p:spPr>
          <a:xfrm>
            <a:off x="6118462" y="2669783"/>
            <a:ext cx="1875209" cy="1499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solidFill>
                  <a:srgbClr val="010101"/>
                </a:solidFill>
                <a:latin typeface="Roboto"/>
              </a:rPr>
              <a:t> </a:t>
            </a:r>
            <a:r>
              <a:rPr lang="ru-RU" sz="1100" dirty="0">
                <a:solidFill>
                  <a:schemeClr val="bg1"/>
                </a:solidFill>
                <a:latin typeface="Roboto"/>
              </a:rPr>
              <a:t>Продавцы «Сапожка», </a:t>
            </a:r>
          </a:p>
          <a:p>
            <a:pPr marL="0" lvl="0" indent="0"/>
            <a:r>
              <a:rPr lang="ru-RU" sz="1100" dirty="0">
                <a:solidFill>
                  <a:schemeClr val="bg1"/>
                </a:solidFill>
                <a:latin typeface="Roboto"/>
              </a:rPr>
              <a:t>увидев интерес Серёжи к кедам, решили продать их ему за </a:t>
            </a:r>
            <a:r>
              <a:rPr lang="ru-RU" sz="1100" dirty="0">
                <a:solidFill>
                  <a:schemeClr val="bg1"/>
                </a:solidFill>
                <a:latin typeface="KaTeX_Main"/>
              </a:rPr>
              <a:t>1350</a:t>
            </a:r>
            <a:r>
              <a:rPr lang="ru-RU" sz="1100" dirty="0">
                <a:solidFill>
                  <a:schemeClr val="bg1"/>
                </a:solidFill>
                <a:latin typeface="Roboto"/>
              </a:rPr>
              <a:t> рублей. Какую скидку от первоначальной стоимости он получил?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83" name="Google Shape;4483;p48"/>
          <p:cNvSpPr/>
          <p:nvPr/>
        </p:nvSpPr>
        <p:spPr>
          <a:xfrm>
            <a:off x="207682" y="876146"/>
            <a:ext cx="676800" cy="67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48"/>
          <p:cNvSpPr/>
          <p:nvPr/>
        </p:nvSpPr>
        <p:spPr>
          <a:xfrm>
            <a:off x="8405157" y="4349068"/>
            <a:ext cx="676800" cy="67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1FA6A-8350-4547-A8C3-24AEB3316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100000" l="0" r="100000">
                        <a14:foregroundMark x1="32892" y1="15625" x2="15011" y2="42500"/>
                        <a14:foregroundMark x1="16336" y1="44063" x2="28256" y2="38125"/>
                        <a14:foregroundMark x1="30243" y1="36875" x2="37748" y2="25000"/>
                        <a14:foregroundMark x1="36203" y1="5938" x2="37969" y2="9063"/>
                        <a14:foregroundMark x1="39294" y1="43438" x2="65784" y2="7813"/>
                        <a14:foregroundMark x1="41501" y1="45000" x2="54305" y2="39688"/>
                        <a14:foregroundMark x1="66667" y1="43125" x2="81015" y2="41563"/>
                        <a14:foregroundMark x1="71302" y1="37500" x2="90728" y2="10938"/>
                        <a14:foregroundMark x1="85210" y1="38438" x2="91611" y2="29375"/>
                        <a14:foregroundMark x1="68212" y1="57188" x2="82119" y2="81563"/>
                        <a14:foregroundMark x1="63135" y1="61563" x2="73510" y2="82813"/>
                        <a14:foregroundMark x1="64018" y1="52500" x2="63135" y2="56875"/>
                        <a14:foregroundMark x1="75276" y1="85000" x2="89183" y2="88750"/>
                        <a14:foregroundMark x1="85430" y1="83125" x2="89183" y2="80313"/>
                        <a14:foregroundMark x1="61369" y1="68125" x2="66887" y2="74375"/>
                        <a14:foregroundMark x1="37528" y1="60625" x2="57837" y2="85000"/>
                        <a14:foregroundMark x1="35320" y1="52812" x2="44812" y2="60000"/>
                        <a14:foregroundMark x1="32892" y1="61563" x2="43488" y2="72813"/>
                        <a14:foregroundMark x1="34658" y1="70625" x2="47020" y2="86875"/>
                        <a14:foregroundMark x1="51214" y1="87813" x2="61369" y2="87813"/>
                        <a14:foregroundMark x1="9272" y1="57188" x2="21854" y2="82500"/>
                        <a14:foregroundMark x1="5960" y1="52188" x2="5740" y2="55937"/>
                        <a14:foregroundMark x1="27152" y1="83750" x2="32892" y2="82500"/>
                        <a14:foregroundMark x1="7064" y1="70625" x2="18543" y2="85313"/>
                        <a14:foregroundMark x1="22517" y1="87500" x2="33333" y2="87500"/>
                        <a14:foregroundMark x1="63797" y1="19375" x2="52980" y2="31875"/>
                        <a14:foregroundMark x1="64901" y1="26563" x2="56954" y2="36563"/>
                        <a14:foregroundMark x1="57395" y1="7500" x2="53201" y2="15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5356">
            <a:off x="247922" y="1890819"/>
            <a:ext cx="1220791" cy="8623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C0D6C9-9C8F-4CA6-A47B-362E10C71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6943" y="3975334"/>
            <a:ext cx="988656" cy="988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EB558-93E0-4EBC-BAA8-34BA7B5018C0}"/>
              </a:ext>
            </a:extLst>
          </p:cNvPr>
          <p:cNvSpPr txBox="1"/>
          <p:nvPr/>
        </p:nvSpPr>
        <p:spPr>
          <a:xfrm>
            <a:off x="0" y="5003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Fredoka One"/>
              </a:rPr>
              <a:t>Решите задачу: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292C4-62C8-406A-A412-5A4FEACF7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34" y="94387"/>
            <a:ext cx="1458559" cy="145855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5C8011-AED8-47EE-A6BE-9FF10E42DF7E}"/>
              </a:ext>
            </a:extLst>
          </p:cNvPr>
          <p:cNvSpPr/>
          <p:nvPr/>
        </p:nvSpPr>
        <p:spPr>
          <a:xfrm>
            <a:off x="494541" y="0"/>
            <a:ext cx="1458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2000"/>
            </a:pPr>
            <a:r>
              <a:rPr lang="en" sz="9600" dirty="0">
                <a:solidFill>
                  <a:srgbClr val="FFFFFF"/>
                </a:solidFill>
                <a:latin typeface="Fredoka One"/>
                <a:sym typeface="Fredoka One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8383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7" name="Google Shape;4467;p4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Задачи на проценты</a:t>
            </a:r>
            <a:endParaRPr dirty="0"/>
          </a:p>
        </p:txBody>
      </p:sp>
      <p:sp>
        <p:nvSpPr>
          <p:cNvPr id="4468" name="Google Shape;4468;p47"/>
          <p:cNvSpPr txBox="1">
            <a:spLocks noGrp="1"/>
          </p:cNvSpPr>
          <p:nvPr>
            <p:ph type="subTitle" idx="1"/>
          </p:nvPr>
        </p:nvSpPr>
        <p:spPr>
          <a:xfrm>
            <a:off x="890011" y="1065654"/>
            <a:ext cx="5758296" cy="3734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3060" marR="6985" lvl="0" indent="-340360" algn="just">
              <a:buClrTx/>
              <a:buSzTx/>
              <a:buFontTx/>
              <a:buAutoNum type="arabicPeriod"/>
              <a:tabLst>
                <a:tab pos="35560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</a:t>
            </a:r>
            <a:r>
              <a:rPr lang="ru-RU" sz="1400" spc="2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некоторому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вкладу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начисляют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	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годовых.</a:t>
            </a:r>
            <a:r>
              <a:rPr lang="ru-RU" sz="1400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400" spc="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</a:t>
            </a:r>
            <a:r>
              <a:rPr lang="ru-RU" sz="1400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400" spc="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внесенная</a:t>
            </a:r>
            <a:r>
              <a:rPr lang="ru-RU" sz="1400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400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1400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7%.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</a:t>
            </a:r>
            <a:r>
              <a:rPr lang="ru-RU" sz="1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</a:t>
            </a:r>
            <a:r>
              <a:rPr lang="ru-RU" sz="1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</a:t>
            </a:r>
            <a:r>
              <a:rPr lang="ru-RU" sz="1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z="1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год?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700" marR="5080" lvl="0" indent="0">
              <a:buClrTx/>
              <a:buSzTx/>
              <a:buNone/>
              <a:tabLst>
                <a:tab pos="35560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В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</a:t>
            </a:r>
            <a:r>
              <a:rPr lang="ru-RU" sz="1400" spc="2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некоторому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вкладу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начисляют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	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годовых.</a:t>
            </a:r>
            <a:r>
              <a:rPr lang="ru-RU" sz="1400" spc="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1400" spc="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spc="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400" spc="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</a:t>
            </a:r>
            <a:r>
              <a:rPr lang="ru-RU" sz="1400" spc="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</a:t>
            </a:r>
            <a:r>
              <a:rPr lang="ru-RU" sz="1400" spc="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z="14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ru-RU" sz="1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внесена</a:t>
            </a:r>
            <a:r>
              <a:rPr lang="ru-RU" sz="1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банк?</a:t>
            </a:r>
          </a:p>
          <a:p>
            <a:pPr marL="12700" marR="5080" lvl="0" indent="0">
              <a:buClrTx/>
              <a:buSzTx/>
              <a:buNone/>
              <a:tabLst>
                <a:tab pos="355600" algn="l"/>
              </a:tabLst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lvl="0" indent="0">
              <a:spcBef>
                <a:spcPts val="5"/>
              </a:spcBef>
              <a:buClrTx/>
              <a:buSzTx/>
              <a:buNone/>
              <a:tabLst>
                <a:tab pos="35560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В</a:t>
            </a:r>
            <a:r>
              <a:rPr lang="ru-RU" sz="1400" spc="4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ru-RU" sz="1400" spc="4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положили</a:t>
            </a:r>
            <a:r>
              <a:rPr lang="ru-RU" sz="1400" spc="4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15800</a:t>
            </a:r>
            <a:r>
              <a:rPr lang="ru-RU" sz="1400" spc="48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р.,</a:t>
            </a:r>
            <a:r>
              <a:rPr lang="ru-RU" sz="1400" spc="4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4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1400" spc="4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spc="4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spc="4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счету 	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оказалось</a:t>
            </a:r>
            <a:r>
              <a:rPr lang="ru-RU" sz="1400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1264</a:t>
            </a:r>
            <a:r>
              <a:rPr lang="ru-RU" sz="14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z="1400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больше.</a:t>
            </a:r>
            <a:r>
              <a:rPr lang="ru-RU" sz="1400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1400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	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начислил</a:t>
            </a:r>
            <a:r>
              <a:rPr lang="ru-RU" sz="1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ru-RU" sz="1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вкладу?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9" name="Google Shape;4469;p47"/>
          <p:cNvSpPr txBox="1">
            <a:spLocks noGrp="1"/>
          </p:cNvSpPr>
          <p:nvPr>
            <p:ph type="subTitle" idx="2"/>
          </p:nvPr>
        </p:nvSpPr>
        <p:spPr>
          <a:xfrm>
            <a:off x="763146" y="862605"/>
            <a:ext cx="7667579" cy="803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715" lvl="0" indent="0" algn="just">
              <a:spcBef>
                <a:spcPts val="105"/>
              </a:spcBef>
              <a:buClrTx/>
              <a:buSzTx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</a:t>
            </a:r>
            <a:r>
              <a:rPr lang="ru-RU" sz="14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задачу.</a:t>
            </a:r>
            <a:r>
              <a:rPr lang="ru-RU" sz="14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</a:t>
            </a:r>
            <a:r>
              <a:rPr lang="ru-RU" sz="1400" b="1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ru-RU" sz="14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  <a:r>
              <a:rPr lang="ru-RU" sz="1400" b="1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</a:t>
            </a:r>
            <a:r>
              <a:rPr lang="ru-RU" sz="1400" b="1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</a:t>
            </a:r>
            <a:r>
              <a:rPr lang="ru-RU" sz="1400" b="1" spc="3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</a:t>
            </a:r>
            <a:r>
              <a:rPr lang="ru-RU" sz="1400" b="1" spc="3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400" b="1" spc="3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lang="ru-RU" sz="1400" b="1" spc="3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величина?</a:t>
            </a:r>
            <a:r>
              <a:rPr lang="ru-RU" sz="1400" b="1" spc="3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400" b="1" spc="3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ru-RU" sz="1400" b="1" spc="3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1%?</a:t>
            </a:r>
            <a:r>
              <a:rPr lang="ru-RU" sz="1400" b="1" spc="3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</a:t>
            </a:r>
            <a:r>
              <a:rPr lang="ru-RU" sz="14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b="1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14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задачи?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0" name="Google Shape;4470;p47"/>
          <p:cNvSpPr/>
          <p:nvPr/>
        </p:nvSpPr>
        <p:spPr>
          <a:xfrm>
            <a:off x="6890682" y="2932858"/>
            <a:ext cx="1540043" cy="15606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1" name="Google Shape;4471;p47"/>
          <p:cNvPicPr preferRelativeResize="0"/>
          <p:nvPr/>
        </p:nvPicPr>
        <p:blipFill rotWithShape="1">
          <a:blip r:embed="rId3">
            <a:alphaModFix/>
          </a:blip>
          <a:srcRect l="15215" t="1343" r="19675" b="1333"/>
          <a:stretch/>
        </p:blipFill>
        <p:spPr>
          <a:xfrm>
            <a:off x="6713946" y="3020445"/>
            <a:ext cx="1540043" cy="147308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7" name="Google Shape;4467;p47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Тест</a:t>
            </a:r>
            <a:endParaRPr dirty="0"/>
          </a:p>
        </p:txBody>
      </p:sp>
      <p:sp>
        <p:nvSpPr>
          <p:cNvPr id="4468" name="Google Shape;4468;p47"/>
          <p:cNvSpPr txBox="1">
            <a:spLocks noGrp="1"/>
          </p:cNvSpPr>
          <p:nvPr>
            <p:ph type="subTitle" idx="1"/>
          </p:nvPr>
        </p:nvSpPr>
        <p:spPr>
          <a:xfrm>
            <a:off x="890010" y="1007842"/>
            <a:ext cx="5823935" cy="3792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3060" marR="5080" lvl="0" indent="-340360" algn="just">
              <a:spcBef>
                <a:spcPts val="105"/>
              </a:spcBef>
              <a:buClrTx/>
              <a:buSzTx/>
              <a:buFontTx/>
              <a:buAutoNum type="arabicPeriod"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ru-RU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  <a:r>
              <a:rPr lang="ru-RU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ru-RU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заплатить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0" algn="just">
              <a:buClrTx/>
              <a:buSzTx/>
              <a:buNone/>
              <a:tabLst>
                <a:tab pos="250571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в)</a:t>
            </a:r>
            <a:r>
              <a:rPr lang="ru-RU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400000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0" algn="just">
              <a:buClrTx/>
              <a:buSzTx/>
              <a:buNone/>
              <a:tabLst>
                <a:tab pos="249809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250000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г)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р.?</a:t>
            </a:r>
          </a:p>
          <a:p>
            <a:pPr marL="384175" lvl="0" indent="0" algn="just">
              <a:buClrTx/>
              <a:buSzTx/>
              <a:buNone/>
              <a:tabLst>
                <a:tab pos="2498090" algn="l"/>
              </a:tabLs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marR="5715" lvl="0" indent="-340360" algn="just">
              <a:buClrTx/>
              <a:buSzTx/>
              <a:buFontTx/>
              <a:buAutoNum type="arabicPeriod" startAt="2"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pc="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pc="2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r>
              <a:rPr lang="ru-RU" spc="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pc="2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spc="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17%,</a:t>
            </a:r>
            <a:r>
              <a:rPr lang="ru-RU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0" algn="just"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р.;</a:t>
            </a:r>
            <a:r>
              <a:rPr lang="ru-RU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56000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р.;</a:t>
            </a:r>
            <a:r>
              <a:rPr lang="ru-RU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 marL="384175" lvl="0" indent="0" algn="just">
              <a:buClrTx/>
              <a:buSzTx/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marR="5715" lvl="0" indent="-340360" algn="just">
              <a:buClrTx/>
              <a:buSzTx/>
              <a:buFontTx/>
              <a:buAutoNum type="arabicPeriod" startAt="3"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распродажа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скидкой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15%.</a:t>
            </a:r>
            <a:r>
              <a:rPr lang="ru-RU" spc="3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r>
              <a:rPr lang="ru-RU" spc="3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ru-RU" spc="3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</a:t>
            </a:r>
            <a:r>
              <a:rPr lang="ru-RU" spc="3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</a:t>
            </a:r>
            <a:r>
              <a:rPr lang="ru-RU" spc="3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pc="3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имели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</a:t>
            </a:r>
            <a:r>
              <a:rPr lang="ru-RU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цену:</a:t>
            </a:r>
          </a:p>
          <a:p>
            <a:pPr marL="353060" marR="5715" lvl="0" indent="-340360" algn="just">
              <a:buClrTx/>
              <a:buSzTx/>
              <a:buFontTx/>
              <a:buAutoNum type="arabicPeriod" startAt="3"/>
              <a:tabLst>
                <a:tab pos="355600" algn="l"/>
              </a:tabLs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0">
              <a:spcBef>
                <a:spcPts val="100"/>
              </a:spcBef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а)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2250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р.;                      в) 10500 р.,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0">
              <a:spcBef>
                <a:spcPts val="5"/>
              </a:spcBef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б)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15300</a:t>
            </a:r>
            <a:r>
              <a:rPr lang="ru-RU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р.;                    г) 450 р.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lvl="0" indent="0" algn="just">
              <a:buClrTx/>
              <a:buSzTx/>
              <a:buNone/>
              <a:tabLst>
                <a:tab pos="355600" algn="l"/>
              </a:tabLst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F8821-B58F-48E2-91F5-974A0780D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83" b="88136" l="29688" r="74805"/>
                    </a14:imgEffect>
                  </a14:imgLayer>
                </a14:imgProps>
              </a:ext>
            </a:extLst>
          </a:blip>
          <a:srcRect l="29576" t="44913" r="25170" b="10489"/>
          <a:stretch/>
        </p:blipFill>
        <p:spPr>
          <a:xfrm>
            <a:off x="6294561" y="3232197"/>
            <a:ext cx="2067666" cy="1526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72959D-018D-486A-ADAA-523943F24D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667" b="81667" l="52500" r="93375"/>
                    </a14:imgEffect>
                  </a14:imgLayer>
                </a14:imgProps>
              </a:ext>
            </a:extLst>
          </a:blip>
          <a:srcRect l="51436" t="44792" r="6976" b="16636"/>
          <a:stretch/>
        </p:blipFill>
        <p:spPr>
          <a:xfrm rot="20700416">
            <a:off x="6832444" y="1012908"/>
            <a:ext cx="1624278" cy="11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2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284839" y="1265417"/>
            <a:ext cx="3970500" cy="2704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200" dirty="0">
                <a:solidFill>
                  <a:schemeClr val="bg1"/>
                </a:solidFill>
                <a:latin typeface="Roboto"/>
              </a:rPr>
              <a:t>Коля запланировал в специальном приложении на телефоне пробежку на некоторую дистанцию. Когда он пробежал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1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километр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350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метров, приложение сообщило, что преодолено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45%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запланированной дистанции. Сколько метров Коле ещё нужно пробежать?</a:t>
            </a:r>
            <a:br>
              <a:rPr lang="ru-RU" sz="1200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2826607" y="2798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Решите задачу:</a:t>
            </a:r>
            <a:endParaRPr dirty="0"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92D24-6BD9-402E-9407-D0B110568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95865">
            <a:off x="1535858" y="193525"/>
            <a:ext cx="933149" cy="9331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30F744-D78B-451C-9C84-683F533F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3" r="100000">
                        <a14:foregroundMark x1="43678" y1="11875" x2="44061" y2="15625"/>
                        <a14:foregroundMark x1="54023" y1="44063" x2="51341" y2="5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520" y="3630121"/>
            <a:ext cx="1164857" cy="14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</a:t>
            </a:r>
            <a:r>
              <a:rPr lang="ru-RU" sz="1600" b="1" dirty="0"/>
              <a:t>Цели урока</a:t>
            </a:r>
            <a:r>
              <a:rPr lang="en" sz="1600" b="1" dirty="0"/>
              <a:t>: </a:t>
            </a:r>
            <a:endParaRPr sz="16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         обобщение и систематизация материала по теме;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         отработка практических умений и навыков решения задач на проценты;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         развитие познавательного интереса к математике.</a:t>
            </a:r>
          </a:p>
          <a:p>
            <a:pPr marL="152400" lv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Предполагаемые результаты:</a:t>
            </a:r>
          </a:p>
          <a:p>
            <a:pPr marL="914400" lvl="0">
              <a:buChar char="●"/>
            </a:pPr>
            <a:r>
              <a:rPr lang="ru-RU" sz="1600" dirty="0">
                <a:solidFill>
                  <a:schemeClr val="bg1"/>
                </a:solidFill>
              </a:rPr>
              <a:t>предметные: умение использовать понятие процента в конкретных реальных ситуациях, умение распознавать тип и решать задачи на проценты.</a:t>
            </a:r>
          </a:p>
          <a:p>
            <a:pPr marL="914400" lvl="0">
              <a:buChar char="●"/>
            </a:pPr>
            <a:r>
              <a:rPr lang="ru-RU" sz="1600" dirty="0">
                <a:solidFill>
                  <a:schemeClr val="bg1"/>
                </a:solidFill>
              </a:rPr>
              <a:t>личностные: умение слушать собеседника и вести диалог, умение работать в парах и группах, излагать и аргументировать свою точку зрения.</a:t>
            </a:r>
          </a:p>
          <a:p>
            <a:pPr marL="914400" lvl="0">
              <a:buChar char="●"/>
            </a:pPr>
            <a:r>
              <a:rPr lang="ru-RU" sz="1600" dirty="0">
                <a:solidFill>
                  <a:schemeClr val="bg1"/>
                </a:solidFill>
              </a:rPr>
              <a:t>метапредметные:  умение видеть важность и необходимость применения математики в жизни.</a:t>
            </a:r>
          </a:p>
        </p:txBody>
      </p:sp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713225" y="412691"/>
            <a:ext cx="7717500" cy="808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Формирование финансовой грамотности на уроках математики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" name="Google Shape;4610;p53"/>
          <p:cNvSpPr txBox="1">
            <a:spLocks noGrp="1"/>
          </p:cNvSpPr>
          <p:nvPr>
            <p:ph type="title"/>
          </p:nvPr>
        </p:nvSpPr>
        <p:spPr>
          <a:xfrm>
            <a:off x="1432263" y="905657"/>
            <a:ext cx="1923184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Решение:</a:t>
            </a:r>
            <a:endParaRPr dirty="0"/>
          </a:p>
        </p:txBody>
      </p:sp>
      <p:sp>
        <p:nvSpPr>
          <p:cNvPr id="4612" name="Google Shape;4612;p53"/>
          <p:cNvSpPr txBox="1"/>
          <p:nvPr/>
        </p:nvSpPr>
        <p:spPr>
          <a:xfrm flipH="1">
            <a:off x="1570864" y="1263940"/>
            <a:ext cx="4218044" cy="185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Roboto"/>
              </a:rPr>
              <a:t>Коля пробежал </a:t>
            </a:r>
            <a:r>
              <a:rPr lang="ru-RU" dirty="0">
                <a:solidFill>
                  <a:schemeClr val="bg1"/>
                </a:solidFill>
                <a:latin typeface="KaTeX_Main"/>
              </a:rPr>
              <a:t>1,35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километра. </a:t>
            </a:r>
          </a:p>
          <a:p>
            <a:pPr lvl="0"/>
            <a:endParaRPr lang="ru-RU" dirty="0">
              <a:solidFill>
                <a:schemeClr val="bg1"/>
              </a:solidFill>
              <a:latin typeface="Roboto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Roboto"/>
              </a:rPr>
              <a:t>Ему осталось пробежать </a:t>
            </a:r>
          </a:p>
          <a:p>
            <a:pPr lvl="0"/>
            <a:endParaRPr lang="ru-RU" dirty="0">
              <a:solidFill>
                <a:schemeClr val="bg1"/>
              </a:solidFill>
              <a:latin typeface="Roboto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KaTeX_Main"/>
              </a:rPr>
              <a:t>1,35⋅55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bg1"/>
                </a:solidFill>
                <a:latin typeface="KaTeX_Main"/>
              </a:rPr>
              <a:t>45=1,65 (км)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, то есть </a:t>
            </a:r>
            <a:r>
              <a:rPr lang="ru-RU" dirty="0">
                <a:solidFill>
                  <a:schemeClr val="bg1"/>
                </a:solidFill>
                <a:latin typeface="KaTeX_Main"/>
              </a:rPr>
              <a:t>1650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(м)</a:t>
            </a:r>
          </a:p>
          <a:p>
            <a:pPr lvl="0"/>
            <a:endParaRPr dirty="0">
              <a:solidFill>
                <a:schemeClr val="bg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50" name="Google Shape;4650;p53"/>
          <p:cNvSpPr/>
          <p:nvPr/>
        </p:nvSpPr>
        <p:spPr>
          <a:xfrm flipH="1">
            <a:off x="901413" y="1497609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1" name="Google Shape;4651;p53"/>
          <p:cNvSpPr/>
          <p:nvPr/>
        </p:nvSpPr>
        <p:spPr>
          <a:xfrm flipH="1">
            <a:off x="901413" y="2176073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652" name="Google Shape;4652;p53"/>
          <p:cNvSpPr/>
          <p:nvPr/>
        </p:nvSpPr>
        <p:spPr>
          <a:xfrm flipH="1">
            <a:off x="901413" y="2815185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3" name="Google Shape;4653;p53"/>
          <p:cNvSpPr/>
          <p:nvPr/>
        </p:nvSpPr>
        <p:spPr>
          <a:xfrm flipH="1">
            <a:off x="901413" y="348837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22CE64-D41F-4494-8888-DF1CE0C4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02" y="4161569"/>
            <a:ext cx="286537" cy="286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96D60D-F10A-4F98-AAB6-3283B844D411}"/>
              </a:ext>
            </a:extLst>
          </p:cNvPr>
          <p:cNvSpPr txBox="1"/>
          <p:nvPr/>
        </p:nvSpPr>
        <p:spPr>
          <a:xfrm>
            <a:off x="2079956" y="2774840"/>
            <a:ext cx="18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Ответ: 1650 метров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6979AB-9CF9-4B2F-AB40-FD0FF5F05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726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8284" y="2867414"/>
            <a:ext cx="3060778" cy="23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p40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Решите задачи самостоятельно:</a:t>
            </a:r>
            <a:endParaRPr dirty="0"/>
          </a:p>
        </p:txBody>
      </p:sp>
      <p:sp>
        <p:nvSpPr>
          <p:cNvPr id="4297" name="Google Shape;4297;p40"/>
          <p:cNvSpPr/>
          <p:nvPr/>
        </p:nvSpPr>
        <p:spPr>
          <a:xfrm>
            <a:off x="653013" y="1816293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40"/>
          <p:cNvSpPr/>
          <p:nvPr/>
        </p:nvSpPr>
        <p:spPr>
          <a:xfrm>
            <a:off x="2250089" y="1816293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40"/>
          <p:cNvSpPr/>
          <p:nvPr/>
        </p:nvSpPr>
        <p:spPr>
          <a:xfrm>
            <a:off x="3841499" y="1816293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40"/>
          <p:cNvSpPr/>
          <p:nvPr/>
        </p:nvSpPr>
        <p:spPr>
          <a:xfrm>
            <a:off x="5435726" y="1816293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40"/>
          <p:cNvSpPr/>
          <p:nvPr/>
        </p:nvSpPr>
        <p:spPr>
          <a:xfrm>
            <a:off x="7109569" y="1816293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40"/>
          <p:cNvSpPr/>
          <p:nvPr/>
        </p:nvSpPr>
        <p:spPr>
          <a:xfrm>
            <a:off x="1101171" y="1471388"/>
            <a:ext cx="564600" cy="522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48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303" name="Google Shape;4303;p40"/>
          <p:cNvSpPr/>
          <p:nvPr/>
        </p:nvSpPr>
        <p:spPr>
          <a:xfrm>
            <a:off x="2646286" y="1471388"/>
            <a:ext cx="564600" cy="5220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40"/>
          <p:cNvSpPr/>
          <p:nvPr/>
        </p:nvSpPr>
        <p:spPr>
          <a:xfrm>
            <a:off x="4289699" y="1471388"/>
            <a:ext cx="564600" cy="5220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40"/>
          <p:cNvSpPr/>
          <p:nvPr/>
        </p:nvSpPr>
        <p:spPr>
          <a:xfrm>
            <a:off x="5883926" y="1471388"/>
            <a:ext cx="564600" cy="5220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40"/>
          <p:cNvSpPr/>
          <p:nvPr/>
        </p:nvSpPr>
        <p:spPr>
          <a:xfrm>
            <a:off x="7478150" y="1433613"/>
            <a:ext cx="564600" cy="5220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40"/>
          <p:cNvSpPr txBox="1"/>
          <p:nvPr/>
        </p:nvSpPr>
        <p:spPr>
          <a:xfrm>
            <a:off x="606677" y="1994865"/>
            <a:ext cx="1460999" cy="138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/>
              </a:rPr>
              <a:t>Со скидкой 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KaTeX_Main"/>
              </a:rPr>
              <a:t>20%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/>
              </a:rPr>
              <a:t> </a:t>
            </a:r>
          </a:p>
          <a:p>
            <a:pPr lvl="0" algn="ctr"/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/>
              </a:rPr>
              <a:t>наушники стоят 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KaTeX_Main"/>
              </a:rPr>
              <a:t>1632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/>
              </a:rPr>
              <a:t> рубля. Сколько рублей они стоили по полной цене?</a:t>
            </a:r>
            <a:endParaRPr sz="1200" dirty="0">
              <a:solidFill>
                <a:schemeClr val="bg2">
                  <a:lumMod val="7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32" name="Google Shape;4332;p40"/>
          <p:cNvSpPr txBox="1"/>
          <p:nvPr/>
        </p:nvSpPr>
        <p:spPr>
          <a:xfrm>
            <a:off x="4077213" y="3332340"/>
            <a:ext cx="992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33" name="Google Shape;4333;p40"/>
          <p:cNvSpPr txBox="1"/>
          <p:nvPr/>
        </p:nvSpPr>
        <p:spPr>
          <a:xfrm>
            <a:off x="5669313" y="3332340"/>
            <a:ext cx="992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04BFE0-609F-4EFF-A4E5-E754D9483119}"/>
              </a:ext>
            </a:extLst>
          </p:cNvPr>
          <p:cNvSpPr/>
          <p:nvPr/>
        </p:nvSpPr>
        <p:spPr>
          <a:xfrm>
            <a:off x="2304343" y="2048055"/>
            <a:ext cx="1346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75000"/>
                  </a:schemeClr>
                </a:solidFill>
              </a:rPr>
              <a:t>Петя потратил в магазине 800 рублей. На покупку клавиатуры он израсходовал 35% этой суммы, а на покупку мыши  — 20% этой суммы. Сколько рублей стоили остальные товары, купленные Петей?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95F254D-1ABC-4845-8F42-7BBA2AE0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407" y="2054524"/>
            <a:ext cx="156541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Сумма трех чисел равна 135. Первое число составляет 15% этой суммы. Второе число в три раза больше первого. Найдите третье число. Запишите решение и ответ.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1C7BF5-4A51-42A4-9AC1-B92D3F7DD6E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130313" y="2048055"/>
            <a:ext cx="135069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Первое число составляет 65% второго числа, а третье  — 50% второго числа. Найдите первое число, если известно, что оно больше третьего на 18.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57BBB-24B8-4271-B61B-8BC87103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79" y="2054524"/>
            <a:ext cx="136340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январе фен стоил 4400 рублей. В феврале он подешевел на 15%, а в марте  — ещё на 5%. Сколько рублей стал стоить фен в апреле?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8" name="Google Shape;4668;p55"/>
          <p:cNvSpPr txBox="1">
            <a:spLocks noGrp="1"/>
          </p:cNvSpPr>
          <p:nvPr>
            <p:ph type="title"/>
          </p:nvPr>
        </p:nvSpPr>
        <p:spPr>
          <a:xfrm>
            <a:off x="0" y="658719"/>
            <a:ext cx="9143999" cy="610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Итог урока</a:t>
            </a:r>
            <a:endParaRPr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0884C-E551-4B26-8577-98AA83A71153}"/>
              </a:ext>
            </a:extLst>
          </p:cNvPr>
          <p:cNvSpPr txBox="1"/>
          <p:nvPr/>
        </p:nvSpPr>
        <p:spPr>
          <a:xfrm>
            <a:off x="2449773" y="1044052"/>
            <a:ext cx="4913196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r>
              <a:rPr lang="ru-RU" altLang="ru-RU" sz="18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Что нового сегодня узнал на уроке?</a:t>
            </a:r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r>
              <a:rPr lang="ru-RU" altLang="ru-RU" sz="18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Что такое   процент ?</a:t>
            </a:r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r>
              <a:rPr lang="ru-RU" altLang="ru-RU" sz="18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Как найти 1 % ?</a:t>
            </a:r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r>
              <a:rPr lang="ru-RU" altLang="ru-RU" sz="18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Как найти несколько процентов?</a:t>
            </a:r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r>
              <a:rPr lang="ru-RU" altLang="ru-RU" sz="18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Как  найти число, если известен его 1 % ?</a:t>
            </a:r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r>
              <a:rPr lang="ru-RU" altLang="ru-RU" sz="18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Как найти число, если известно несколько его процентов?</a:t>
            </a:r>
          </a:p>
          <a:p>
            <a:pPr marL="319088" lvl="0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"/>
            </a:pPr>
            <a:endParaRPr lang="ru-RU" altLang="ru-RU" sz="18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p34"/>
          <p:cNvSpPr txBox="1">
            <a:spLocks noGrp="1"/>
          </p:cNvSpPr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ru-RU" dirty="0"/>
              <a:t> А. Н. Крылов</a:t>
            </a:r>
            <a:endParaRPr dirty="0"/>
          </a:p>
        </p:txBody>
      </p:sp>
      <p:sp>
        <p:nvSpPr>
          <p:cNvPr id="4195" name="Google Shape;4195;p34"/>
          <p:cNvSpPr txBox="1">
            <a:spLocks noGrp="1"/>
          </p:cNvSpPr>
          <p:nvPr>
            <p:ph type="subTitle" idx="1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ru-RU" dirty="0"/>
              <a:t>Рано или поздно всякая правильная математическая идея находит применение в том или ином деле</a:t>
            </a:r>
            <a:r>
              <a:rPr lang="en" dirty="0"/>
              <a:t>.”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216F0-DE51-4620-9DA7-E36BC74B7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9602" r="89930">
                        <a14:foregroundMark x1="56206" y1="12188" x2="58080" y2="12188"/>
                        <a14:foregroundMark x1="57143" y1="11250" x2="58314" y2="10938"/>
                        <a14:foregroundMark x1="67681" y1="99063" x2="56674" y2="97500"/>
                        <a14:foregroundMark x1="37002" y1="36875" x2="37471" y2="38125"/>
                        <a14:foregroundMark x1="42389" y1="38125" x2="44496" y2="38125"/>
                        <a14:foregroundMark x1="51054" y1="14375" x2="53864" y2="11563"/>
                        <a14:foregroundMark x1="60187" y1="11875" x2="55035" y2="10625"/>
                        <a14:foregroundMark x1="55035" y1="10625" x2="59719" y2="1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1883" y="3356600"/>
            <a:ext cx="2284879" cy="1712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6" name="Google Shape;4256;p3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Устная работа</a:t>
            </a:r>
            <a:endParaRPr dirty="0"/>
          </a:p>
        </p:txBody>
      </p:sp>
      <p:sp>
        <p:nvSpPr>
          <p:cNvPr id="4260" name="Google Shape;4260;p39"/>
          <p:cNvSpPr txBox="1">
            <a:spLocks noGrp="1"/>
          </p:cNvSpPr>
          <p:nvPr>
            <p:ph type="subTitle" idx="4"/>
          </p:nvPr>
        </p:nvSpPr>
        <p:spPr>
          <a:xfrm>
            <a:off x="1251076" y="2019818"/>
            <a:ext cx="2126100" cy="881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715" lvl="0" indent="0">
              <a:buClrTx/>
              <a:buSzTx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</a:t>
            </a:r>
            <a:r>
              <a:rPr lang="ru-RU" spc="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бананов</a:t>
            </a:r>
            <a:r>
              <a:rPr lang="ru-RU" spc="43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ru-RU" spc="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pc="40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pc="4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4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ru-RU" spc="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pc="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бананов?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1" name="Google Shape;4261;p39"/>
          <p:cNvSpPr txBox="1">
            <a:spLocks noGrp="1"/>
          </p:cNvSpPr>
          <p:nvPr>
            <p:ph type="subTitle" idx="5"/>
          </p:nvPr>
        </p:nvSpPr>
        <p:spPr>
          <a:xfrm>
            <a:off x="3801527" y="2056586"/>
            <a:ext cx="1781032" cy="881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6985" lvl="0" indent="0">
              <a:buClrTx/>
              <a:buSzTx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заплатили</a:t>
            </a:r>
            <a:r>
              <a:rPr lang="ru-RU" spc="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pc="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ru-RU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2" name="Google Shape;4262;p39"/>
          <p:cNvSpPr txBox="1">
            <a:spLocks noGrp="1"/>
          </p:cNvSpPr>
          <p:nvPr>
            <p:ph type="subTitle" idx="6"/>
          </p:nvPr>
        </p:nvSpPr>
        <p:spPr>
          <a:xfrm>
            <a:off x="5955593" y="2122972"/>
            <a:ext cx="1723213" cy="897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 lvl="0" indent="0">
              <a:buClrTx/>
              <a:buSzTx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</a:t>
            </a:r>
            <a:r>
              <a:rPr lang="ru-RU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r>
              <a:rPr lang="ru-RU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р.,</a:t>
            </a:r>
            <a:r>
              <a:rPr lang="ru-RU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6" name="Google Shape;4266;p39"/>
          <p:cNvSpPr txBox="1">
            <a:spLocks noGrp="1"/>
          </p:cNvSpPr>
          <p:nvPr>
            <p:ph type="subTitle" idx="13"/>
          </p:nvPr>
        </p:nvSpPr>
        <p:spPr>
          <a:xfrm>
            <a:off x="573207" y="3662607"/>
            <a:ext cx="4026718" cy="1057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>
              <a:buClrTx/>
              <a:buSzTx/>
              <a:tabLst>
                <a:tab pos="354965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карандашей</a:t>
            </a:r>
            <a:r>
              <a:rPr lang="ru-RU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заплатили</a:t>
            </a:r>
            <a:r>
              <a:rPr lang="ru-RU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marR="217804" lvl="0" indent="0">
              <a:spcBef>
                <a:spcPts val="5"/>
              </a:spcBef>
              <a:buClrTx/>
              <a:buSzTx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заплатить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карандашей? </a:t>
            </a:r>
          </a:p>
          <a:p>
            <a:pPr marL="384175" marR="217804" lvl="0" indent="0">
              <a:spcBef>
                <a:spcPts val="5"/>
              </a:spcBef>
              <a:buClrTx/>
              <a:buSzTx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заплатить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карандашей?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8" name="Google Shape;4268;p39"/>
          <p:cNvSpPr txBox="1">
            <a:spLocks noGrp="1"/>
          </p:cNvSpPr>
          <p:nvPr>
            <p:ph type="subTitle" idx="15"/>
          </p:nvPr>
        </p:nvSpPr>
        <p:spPr>
          <a:xfrm>
            <a:off x="4775083" y="3662608"/>
            <a:ext cx="3727472" cy="1057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715" lvl="0" indent="0" algn="just">
              <a:buClrTx/>
              <a:buSzTx/>
              <a:tabLst>
                <a:tab pos="3556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</a:t>
            </a:r>
            <a:r>
              <a:rPr lang="ru-RU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</a:t>
            </a:r>
            <a:r>
              <a:rPr lang="ru-RU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купили</a:t>
            </a:r>
            <a:r>
              <a:rPr lang="ru-RU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</a:t>
            </a:r>
            <a:r>
              <a:rPr lang="ru-RU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r>
              <a:rPr lang="ru-RU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цене</a:t>
            </a:r>
            <a:r>
              <a:rPr lang="ru-RU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тетрадь.</a:t>
            </a:r>
            <a:r>
              <a:rPr lang="ru-RU" spc="2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</a:t>
            </a:r>
            <a:r>
              <a:rPr lang="ru-RU" spc="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заплатила</a:t>
            </a:r>
            <a:r>
              <a:rPr lang="ru-RU" spc="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spc="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r>
              <a:rPr lang="ru-RU" spc="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2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pc="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больше.,</a:t>
            </a:r>
            <a:r>
              <a:rPr lang="ru-RU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Петя.</a:t>
            </a:r>
            <a:r>
              <a:rPr lang="ru-RU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купила</a:t>
            </a:r>
            <a:r>
              <a:rPr lang="ru-RU" spc="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тетрадей 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Маша,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C2D5EB-00D9-437E-9129-5C98395BB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9480" y="1157172"/>
            <a:ext cx="641056" cy="641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27541A-EBD3-4DC4-8E38-4652691AA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" b="100000" l="208" r="997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259" y="1139299"/>
            <a:ext cx="1044580" cy="6768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3121E3-1BBC-42DB-B07A-D559B0371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" b="99688" l="8146" r="99438">
                        <a14:foregroundMark x1="20506" y1="82188" x2="17697" y2="6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2453" y="3106176"/>
            <a:ext cx="568083" cy="5106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F72110-578F-4B8E-AFA6-C8D71D3637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50" r="977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5780" y="1029039"/>
            <a:ext cx="1152525" cy="7683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704C3F-27FA-422D-BA10-461D08EDCF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500" l="9888" r="898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3466" y="3100956"/>
            <a:ext cx="687469" cy="494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562041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Устная работа</a:t>
            </a:r>
            <a:endParaRPr sz="2800"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2331300" y="1795427"/>
            <a:ext cx="4701655" cy="2279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1685"/>
              </a:spcBef>
              <a:buClrTx/>
              <a:buSzTx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приобрела</a:t>
            </a:r>
            <a:r>
              <a:rPr lang="ru-RU" sz="1400" spc="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стол,</a:t>
            </a:r>
            <a:r>
              <a:rPr lang="ru-RU" sz="1400" spc="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доску,</a:t>
            </a:r>
            <a:r>
              <a:rPr lang="ru-RU" sz="1400" spc="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</a:t>
            </a:r>
            <a:r>
              <a:rPr lang="ru-RU" sz="1400" spc="2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</a:t>
            </a:r>
            <a:r>
              <a:rPr lang="ru-RU" sz="1400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400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ru-RU" sz="1400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дороже</a:t>
            </a:r>
            <a:r>
              <a:rPr lang="ru-RU" sz="1400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сканера,</a:t>
            </a:r>
            <a:r>
              <a:rPr lang="ru-RU" sz="14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</a:t>
            </a:r>
            <a:r>
              <a:rPr lang="ru-RU" sz="1400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сканера</a:t>
            </a:r>
            <a:r>
              <a:rPr lang="ru-RU" sz="1400" spc="2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2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</a:t>
            </a:r>
            <a:r>
              <a:rPr lang="ru-RU" sz="14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стола.</a:t>
            </a:r>
            <a:r>
              <a:rPr lang="ru-RU" sz="1400" spc="2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</a:t>
            </a:r>
            <a:r>
              <a:rPr lang="ru-RU" sz="1400" spc="2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</a:t>
            </a:r>
            <a:r>
              <a:rPr lang="ru-RU" sz="1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lvl="0" indent="-255904" algn="l">
              <a:lnSpc>
                <a:spcPct val="100000"/>
              </a:lnSpc>
              <a:buClrTx/>
              <a:buSzTx/>
              <a:buFontTx/>
              <a:buAutoNum type="arabicParenR"/>
              <a:tabLst>
                <a:tab pos="26860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</a:t>
            </a:r>
            <a:r>
              <a:rPr lang="ru-RU" sz="1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</a:t>
            </a:r>
            <a:r>
              <a:rPr lang="ru-RU" sz="1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lvl="0" indent="-255904" algn="l">
              <a:lnSpc>
                <a:spcPct val="100000"/>
              </a:lnSpc>
              <a:buClrTx/>
              <a:buSzTx/>
              <a:buFontTx/>
              <a:buAutoNum type="arabicParenR"/>
              <a:tabLst>
                <a:tab pos="26860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ru-RU" sz="1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дороже</a:t>
            </a:r>
            <a:r>
              <a:rPr lang="ru-RU" sz="1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lvl="0" indent="-255904" algn="l">
              <a:lnSpc>
                <a:spcPct val="100000"/>
              </a:lnSpc>
              <a:buClrTx/>
              <a:buSzTx/>
              <a:buFontTx/>
              <a:buAutoNum type="arabicParenR"/>
              <a:tabLst>
                <a:tab pos="26860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</a:t>
            </a:r>
            <a:r>
              <a:rPr lang="ru-RU" sz="1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</a:t>
            </a:r>
            <a:r>
              <a:rPr lang="ru-RU" sz="1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</a:t>
            </a:r>
            <a:r>
              <a:rPr lang="ru-RU" sz="1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дешёвая</a:t>
            </a:r>
            <a:r>
              <a:rPr lang="ru-RU" sz="1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покупок.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240" lvl="0" indent="-256540" algn="l">
              <a:lnSpc>
                <a:spcPct val="100000"/>
              </a:lnSpc>
              <a:spcBef>
                <a:spcPts val="5"/>
              </a:spcBef>
              <a:buClrTx/>
              <a:buSzTx/>
              <a:buFontTx/>
              <a:buAutoNum type="arabicParenR"/>
              <a:tabLst>
                <a:tab pos="26924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ru-RU" sz="1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</a:t>
            </a:r>
            <a:r>
              <a:rPr lang="ru-RU" sz="1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84B49-CAF4-41F7-8081-7C546EF4DF44}"/>
              </a:ext>
            </a:extLst>
          </p:cNvPr>
          <p:cNvSpPr txBox="1"/>
          <p:nvPr/>
        </p:nvSpPr>
        <p:spPr>
          <a:xfrm>
            <a:off x="1" y="15694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edoka One"/>
              </a:rPr>
              <a:t>Задание на установление истинности утверждений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AEAF9-8703-4CE4-8592-22357CE1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42" y="129857"/>
            <a:ext cx="1705981" cy="1439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5C742-CB0C-407C-89AA-BDA04D03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9" y="3363924"/>
            <a:ext cx="2141965" cy="1647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8391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Устная работа</a:t>
            </a:r>
            <a:endParaRPr sz="2800"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2053352" y="989165"/>
            <a:ext cx="5037296" cy="1113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1685"/>
              </a:spcBef>
              <a:buClrTx/>
              <a:buSzTx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величинами и их возможными реальными значениями: каждому элементу первого столбца подберите соответствующий элемент из второго столбца.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84B49-CAF4-41F7-8081-7C546EF4DF44}"/>
              </a:ext>
            </a:extLst>
          </p:cNvPr>
          <p:cNvSpPr txBox="1"/>
          <p:nvPr/>
        </p:nvSpPr>
        <p:spPr>
          <a:xfrm>
            <a:off x="0" y="831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edoka One"/>
              </a:rPr>
              <a:t>Задание на проверку знаний цен товаров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62ED29-CBF3-44C0-AC1C-F1641658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48710"/>
              </p:ext>
            </p:extLst>
          </p:nvPr>
        </p:nvGraphicFramePr>
        <p:xfrm>
          <a:off x="1423884" y="2142725"/>
          <a:ext cx="60960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744532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564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Величины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Возможные реальные 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92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А) Цена мяса (1 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3 400 000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3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Б) Цена хлеба (1 батон)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7 800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5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В) Цена квартиры (1 штука)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520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0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Г) Цена пылесоса (1 штука)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509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7F0D52-26D1-4B12-A576-57B36070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20169"/>
              </p:ext>
            </p:extLst>
          </p:nvPr>
        </p:nvGraphicFramePr>
        <p:xfrm>
          <a:off x="3835586" y="4222944"/>
          <a:ext cx="1272596" cy="7359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8149">
                  <a:extLst>
                    <a:ext uri="{9D8B030D-6E8A-4147-A177-3AD203B41FA5}">
                      <a16:colId xmlns:a16="http://schemas.microsoft.com/office/drawing/2014/main" val="2799513722"/>
                    </a:ext>
                  </a:extLst>
                </a:gridCol>
                <a:gridCol w="318149">
                  <a:extLst>
                    <a:ext uri="{9D8B030D-6E8A-4147-A177-3AD203B41FA5}">
                      <a16:colId xmlns:a16="http://schemas.microsoft.com/office/drawing/2014/main" val="86729722"/>
                    </a:ext>
                  </a:extLst>
                </a:gridCol>
                <a:gridCol w="318149">
                  <a:extLst>
                    <a:ext uri="{9D8B030D-6E8A-4147-A177-3AD203B41FA5}">
                      <a16:colId xmlns:a16="http://schemas.microsoft.com/office/drawing/2014/main" val="3212774491"/>
                    </a:ext>
                  </a:extLst>
                </a:gridCol>
                <a:gridCol w="318149">
                  <a:extLst>
                    <a:ext uri="{9D8B030D-6E8A-4147-A177-3AD203B41FA5}">
                      <a16:colId xmlns:a16="http://schemas.microsoft.com/office/drawing/2014/main" val="2728337011"/>
                    </a:ext>
                  </a:extLst>
                </a:gridCol>
              </a:tblGrid>
              <a:tr h="367970"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41356"/>
                  </a:ext>
                </a:extLst>
              </a:tr>
              <a:tr h="3679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5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5"/>
          <p:cNvSpPr txBox="1">
            <a:spLocks noGrp="1"/>
          </p:cNvSpPr>
          <p:nvPr>
            <p:ph type="subTitle" idx="1"/>
          </p:nvPr>
        </p:nvSpPr>
        <p:spPr>
          <a:xfrm>
            <a:off x="3284839" y="1265417"/>
            <a:ext cx="3970500" cy="2704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solidFill>
                  <a:srgbClr val="010101"/>
                </a:solidFill>
                <a:latin typeface="Roboto"/>
              </a:rPr>
              <a:t> 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Ксюше поручили купить конфеты к классному часу. Согласно списку Ксюше нужно купить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11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кг конфет </a:t>
            </a:r>
          </a:p>
          <a:p>
            <a:pPr marL="0" lvl="0" indent="0"/>
            <a:r>
              <a:rPr lang="ru-RU" sz="1200" dirty="0">
                <a:solidFill>
                  <a:schemeClr val="bg1"/>
                </a:solidFill>
                <a:latin typeface="Roboto"/>
              </a:rPr>
              <a:t>«Крошка»,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500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г конфет «Мятный восторг»,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11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кг </a:t>
            </a:r>
          </a:p>
          <a:p>
            <a:pPr marL="0" lvl="0" indent="0"/>
            <a:r>
              <a:rPr lang="ru-RU" sz="1200" dirty="0">
                <a:solidFill>
                  <a:schemeClr val="bg1"/>
                </a:solidFill>
                <a:latin typeface="Roboto"/>
              </a:rPr>
              <a:t>конфет «Артемида» и </a:t>
            </a:r>
            <a:r>
              <a:rPr lang="ru-RU" sz="1200" dirty="0">
                <a:solidFill>
                  <a:schemeClr val="bg1"/>
                </a:solidFill>
                <a:latin typeface="KaTeX_Main"/>
              </a:rPr>
              <a:t>900</a:t>
            </a:r>
            <a:r>
              <a:rPr lang="ru-RU" sz="1200" dirty="0">
                <a:solidFill>
                  <a:schemeClr val="bg1"/>
                </a:solidFill>
                <a:latin typeface="Roboto"/>
              </a:rPr>
              <a:t> г конфет «Царь полей». На странице кондитерского магазина написаны цены на конфеты в развес и в упаковках.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01" name="Google Shape;4201;p35"/>
          <p:cNvSpPr/>
          <p:nvPr/>
        </p:nvSpPr>
        <p:spPr>
          <a:xfrm>
            <a:off x="1156149" y="1510337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5"/>
          <p:cNvSpPr txBox="1">
            <a:spLocks noGrp="1"/>
          </p:cNvSpPr>
          <p:nvPr>
            <p:ph type="title"/>
          </p:nvPr>
        </p:nvSpPr>
        <p:spPr>
          <a:xfrm>
            <a:off x="2826607" y="2798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Решите задачу:</a:t>
            </a:r>
            <a:endParaRPr dirty="0"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9303DB-9600-4BCA-9146-F766EF49A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76791">
            <a:off x="1759008" y="3448747"/>
            <a:ext cx="1141863" cy="11418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92D24-6BD9-402E-9407-D0B110568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95865">
            <a:off x="1535858" y="193525"/>
            <a:ext cx="933149" cy="933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B08B8-4935-48BB-BAFA-E7D73740F2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93125" l="437" r="100000"/>
                    </a14:imgEffect>
                  </a14:imgLayer>
                </a14:imgProps>
              </a:ext>
            </a:extLst>
          </a:blip>
          <a:srcRect b="7141"/>
          <a:stretch/>
        </p:blipFill>
        <p:spPr>
          <a:xfrm>
            <a:off x="2691867" y="3472742"/>
            <a:ext cx="421502" cy="546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7250E4-E358-4314-B732-ED0EFBB82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64" b="89916" l="1250" r="98750">
                        <a14:foregroundMark x1="7083" y1="33193" x2="13958" y2="62185"/>
                        <a14:foregroundMark x1="19792" y1="44118" x2="25000" y2="47479"/>
                        <a14:foregroundMark x1="21458" y1="59664" x2="21042" y2="70168"/>
                        <a14:foregroundMark x1="17917" y1="28151" x2="18750" y2="34874"/>
                        <a14:foregroundMark x1="18958" y1="34874" x2="20417" y2="43277"/>
                        <a14:foregroundMark x1="67292" y1="66807" x2="72917" y2="47479"/>
                        <a14:foregroundMark x1="72917" y1="31933" x2="74792" y2="35294"/>
                        <a14:foregroundMark x1="22917" y1="71849" x2="24375" y2="66387"/>
                        <a14:foregroundMark x1="21875" y1="31513" x2="22083" y2="41176"/>
                        <a14:foregroundMark x1="18542" y1="26050" x2="21042" y2="29412"/>
                        <a14:foregroundMark x1="10833" y1="74370" x2="10833" y2="74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686593">
            <a:off x="5903010" y="4304193"/>
            <a:ext cx="1000206" cy="495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5229BA-F2B1-43EE-89AC-CD42C9610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100000" l="0" r="100000">
                        <a14:foregroundMark x1="64563" y1="35000" x2="64563" y2="35000"/>
                        <a14:foregroundMark x1="42718" y1="40000" x2="49515" y2="39688"/>
                        <a14:foregroundMark x1="66505" y1="44063" x2="76214" y2="35938"/>
                        <a14:foregroundMark x1="9223" y1="18125" x2="25728" y2="63438"/>
                        <a14:foregroundMark x1="25728" y1="68125" x2="33252" y2="62187"/>
                        <a14:foregroundMark x1="58252" y1="30000" x2="75728" y2="25313"/>
                        <a14:foregroundMark x1="61165" y1="43125" x2="68689" y2="45625"/>
                        <a14:foregroundMark x1="83252" y1="20938" x2="86893" y2="1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854" y="4080602"/>
            <a:ext cx="1214263" cy="9431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B91E0-BFE9-4EC8-AC5A-CB5969E970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792">
                        <a14:foregroundMark x1="6042" y1="78302" x2="31250" y2="67610"/>
                        <a14:foregroundMark x1="11458" y1="83019" x2="16667" y2="87736"/>
                        <a14:foregroundMark x1="37917" y1="39937" x2="38542" y2="49057"/>
                        <a14:foregroundMark x1="37708" y1="58805" x2="31458" y2="78931"/>
                        <a14:foregroundMark x1="37083" y1="36164" x2="38750" y2="35220"/>
                        <a14:foregroundMark x1="65000" y1="67610" x2="76875" y2="46855"/>
                        <a14:foregroundMark x1="78750" y1="3774" x2="78750" y2="8491"/>
                        <a14:foregroundMark x1="48542" y1="36478" x2="49167" y2="51258"/>
                        <a14:foregroundMark x1="18333" y1="59748" x2="17917" y2="64151"/>
                        <a14:foregroundMark x1="17083" y1="77987" x2="20208" y2="95283"/>
                        <a14:foregroundMark x1="19375" y1="97484" x2="20625" y2="95912"/>
                        <a14:foregroundMark x1="17917" y1="58491" x2="18125" y2="588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9054" y="4399466"/>
            <a:ext cx="700602" cy="464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D3FA50-984A-46A7-A31F-66BEB6A157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532" r="99202">
                        <a14:foregroundMark x1="66223" y1="7500" x2="82979" y2="81563"/>
                        <a14:foregroundMark x1="62500" y1="32500" x2="68617" y2="62187"/>
                        <a14:foregroundMark x1="81117" y1="28438" x2="86702" y2="49063"/>
                        <a14:foregroundMark x1="61702" y1="8438" x2="62500" y2="14063"/>
                        <a14:foregroundMark x1="86170" y1="76563" x2="89362" y2="7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0895" y="3851189"/>
            <a:ext cx="722430" cy="614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p37"/>
          <p:cNvSpPr txBox="1">
            <a:spLocks noGrp="1"/>
          </p:cNvSpPr>
          <p:nvPr>
            <p:ph type="subTitle" idx="1"/>
          </p:nvPr>
        </p:nvSpPr>
        <p:spPr>
          <a:xfrm>
            <a:off x="1387804" y="3763738"/>
            <a:ext cx="5984546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bg1"/>
                </a:solidFill>
                <a:latin typeface="Roboto"/>
              </a:rPr>
              <a:t>Какую сумму должна заплатить Ксюша за все эти конфеты?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11E320-A82F-40C7-B0ED-A2C157C3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298138"/>
            <a:ext cx="9160329" cy="10816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Roboto"/>
              </a:rPr>
              <a:t>Прейскурант на шоколадные конфеты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49FA40D-C457-42BC-AD7A-787EE9887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04469"/>
              </p:ext>
            </p:extLst>
          </p:nvPr>
        </p:nvGraphicFramePr>
        <p:xfrm>
          <a:off x="560654" y="1292513"/>
          <a:ext cx="3336215" cy="255847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95895">
                  <a:extLst>
                    <a:ext uri="{9D8B030D-6E8A-4147-A177-3AD203B41FA5}">
                      <a16:colId xmlns:a16="http://schemas.microsoft.com/office/drawing/2014/main" val="2551116006"/>
                    </a:ext>
                  </a:extLst>
                </a:gridCol>
                <a:gridCol w="1140320">
                  <a:extLst>
                    <a:ext uri="{9D8B030D-6E8A-4147-A177-3AD203B41FA5}">
                      <a16:colId xmlns:a16="http://schemas.microsoft.com/office/drawing/2014/main" val="3911541053"/>
                    </a:ext>
                  </a:extLst>
                </a:gridCol>
              </a:tblGrid>
              <a:tr h="40806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Развесные конфеты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16714"/>
                  </a:ext>
                </a:extLst>
              </a:tr>
              <a:tr h="40806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Название конфет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Масса за 100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31068"/>
                  </a:ext>
                </a:extLst>
              </a:tr>
              <a:tr h="40806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«Леди киви»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64 рубля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92374"/>
                  </a:ext>
                </a:extLst>
              </a:tr>
              <a:tr h="40806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«Мечта енота»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211221"/>
                  </a:ext>
                </a:extLst>
              </a:tr>
              <a:tr h="40806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«Исторические»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35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690708"/>
                  </a:ext>
                </a:extLst>
              </a:tr>
              <a:tr h="40806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«Крошка»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62 рубля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538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EB79A5C-2E42-40D0-83E1-E1532961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77153"/>
              </p:ext>
            </p:extLst>
          </p:nvPr>
        </p:nvGraphicFramePr>
        <p:xfrm>
          <a:off x="4386508" y="1309319"/>
          <a:ext cx="4083372" cy="255229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885871">
                  <a:extLst>
                    <a:ext uri="{9D8B030D-6E8A-4147-A177-3AD203B41FA5}">
                      <a16:colId xmlns:a16="http://schemas.microsoft.com/office/drawing/2014/main" val="3494767717"/>
                    </a:ext>
                  </a:extLst>
                </a:gridCol>
                <a:gridCol w="1212341">
                  <a:extLst>
                    <a:ext uri="{9D8B030D-6E8A-4147-A177-3AD203B41FA5}">
                      <a16:colId xmlns:a16="http://schemas.microsoft.com/office/drawing/2014/main" val="2330410719"/>
                    </a:ext>
                  </a:extLst>
                </a:gridCol>
                <a:gridCol w="985160">
                  <a:extLst>
                    <a:ext uri="{9D8B030D-6E8A-4147-A177-3AD203B41FA5}">
                      <a16:colId xmlns:a16="http://schemas.microsoft.com/office/drawing/2014/main" val="644359923"/>
                    </a:ext>
                  </a:extLst>
                </a:gridCol>
              </a:tblGrid>
              <a:tr h="301929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Конфеты в упаковке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0912"/>
                  </a:ext>
                </a:extLst>
              </a:tr>
              <a:tr h="631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Название конфет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Цена за упаковку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Масса нетто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35840"/>
                  </a:ext>
                </a:extLst>
              </a:tr>
              <a:tr h="3019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«Артемида»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80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250г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418285"/>
                  </a:ext>
                </a:extLst>
              </a:tr>
              <a:tr h="44708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«Мятный восторг»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170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250г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1817"/>
                  </a:ext>
                </a:extLst>
              </a:tr>
              <a:tr h="5132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«Почтенный персонаж»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129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200г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55967"/>
                  </a:ext>
                </a:extLst>
              </a:tr>
              <a:tr h="3462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«Царь полей»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75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225г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869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" name="Google Shape;4610;p53"/>
          <p:cNvSpPr txBox="1">
            <a:spLocks noGrp="1"/>
          </p:cNvSpPr>
          <p:nvPr>
            <p:ph type="title"/>
          </p:nvPr>
        </p:nvSpPr>
        <p:spPr>
          <a:xfrm>
            <a:off x="1118364" y="879301"/>
            <a:ext cx="1923184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Решение:</a:t>
            </a:r>
            <a:endParaRPr dirty="0"/>
          </a:p>
        </p:txBody>
      </p:sp>
      <p:sp>
        <p:nvSpPr>
          <p:cNvPr id="4611" name="Google Shape;4611;p53"/>
          <p:cNvSpPr txBox="1"/>
          <p:nvPr/>
        </p:nvSpPr>
        <p:spPr>
          <a:xfrm flipH="1">
            <a:off x="2870738" y="1443159"/>
            <a:ext cx="1449801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«Крошка»</a:t>
            </a:r>
            <a:endParaRPr sz="18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12" name="Google Shape;4612;p53"/>
          <p:cNvSpPr txBox="1"/>
          <p:nvPr/>
        </p:nvSpPr>
        <p:spPr>
          <a:xfrm flipH="1">
            <a:off x="1158939" y="1423189"/>
            <a:ext cx="1711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dirty="0">
                <a:solidFill>
                  <a:schemeClr val="bg1"/>
                </a:solidFill>
                <a:latin typeface="KaTeX_Main"/>
              </a:rPr>
              <a:t>10⋅62=620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рублей</a:t>
            </a:r>
            <a:endParaRPr dirty="0">
              <a:solidFill>
                <a:schemeClr val="bg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13" name="Google Shape;4613;p53"/>
          <p:cNvSpPr txBox="1"/>
          <p:nvPr/>
        </p:nvSpPr>
        <p:spPr>
          <a:xfrm flipH="1">
            <a:off x="3172125" y="2815185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«Артемида»</a:t>
            </a:r>
            <a:endParaRPr sz="18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14" name="Google Shape;4614;p53"/>
          <p:cNvSpPr txBox="1"/>
          <p:nvPr/>
        </p:nvSpPr>
        <p:spPr>
          <a:xfrm flipH="1">
            <a:off x="1312663" y="2662524"/>
            <a:ext cx="1711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ru-RU" dirty="0">
                <a:solidFill>
                  <a:srgbClr val="010101"/>
                </a:solidFill>
                <a:latin typeface="KaTeX_Main"/>
              </a:rPr>
            </a:br>
            <a:r>
              <a:rPr lang="ru-RU" dirty="0">
                <a:solidFill>
                  <a:schemeClr val="bg1"/>
                </a:solidFill>
                <a:latin typeface="KaTeX_Main"/>
              </a:rPr>
              <a:t>4⋅80=320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рублей</a:t>
            </a:r>
            <a:endParaRPr dirty="0">
              <a:solidFill>
                <a:schemeClr val="bg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15" name="Google Shape;4615;p53"/>
          <p:cNvSpPr txBox="1"/>
          <p:nvPr/>
        </p:nvSpPr>
        <p:spPr>
          <a:xfrm flipH="1">
            <a:off x="2548699" y="2098864"/>
            <a:ext cx="2630143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«Мятный восторг»</a:t>
            </a:r>
            <a:endParaRPr sz="18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16" name="Google Shape;4616;p53"/>
          <p:cNvSpPr txBox="1"/>
          <p:nvPr/>
        </p:nvSpPr>
        <p:spPr>
          <a:xfrm flipH="1">
            <a:off x="1112688" y="2058193"/>
            <a:ext cx="1804301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dirty="0">
                <a:solidFill>
                  <a:srgbClr val="010101"/>
                </a:solidFill>
                <a:latin typeface="Roboto"/>
              </a:rPr>
              <a:t> </a:t>
            </a:r>
            <a:r>
              <a:rPr lang="ru-RU" dirty="0">
                <a:solidFill>
                  <a:schemeClr val="bg1"/>
                </a:solidFill>
                <a:latin typeface="KaTeX_Main"/>
              </a:rPr>
              <a:t>2⋅170=340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рублей</a:t>
            </a:r>
            <a:endParaRPr dirty="0">
              <a:solidFill>
                <a:schemeClr val="bg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17" name="Google Shape;4617;p53"/>
          <p:cNvSpPr txBox="1"/>
          <p:nvPr/>
        </p:nvSpPr>
        <p:spPr>
          <a:xfrm flipH="1">
            <a:off x="3129894" y="3433927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 «Царь полей»</a:t>
            </a:r>
            <a:endParaRPr sz="18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18" name="Google Shape;4618;p53"/>
          <p:cNvSpPr txBox="1"/>
          <p:nvPr/>
        </p:nvSpPr>
        <p:spPr>
          <a:xfrm flipH="1">
            <a:off x="1312663" y="3392227"/>
            <a:ext cx="1711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KaTeX_Main"/>
              </a:rPr>
              <a:t>4⋅75=300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рублей</a:t>
            </a:r>
            <a:endParaRPr dirty="0">
              <a:solidFill>
                <a:schemeClr val="bg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50" name="Google Shape;4650;p53"/>
          <p:cNvSpPr/>
          <p:nvPr/>
        </p:nvSpPr>
        <p:spPr>
          <a:xfrm flipH="1">
            <a:off x="901413" y="1497609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1" name="Google Shape;4651;p53"/>
          <p:cNvSpPr/>
          <p:nvPr/>
        </p:nvSpPr>
        <p:spPr>
          <a:xfrm flipH="1">
            <a:off x="901413" y="2176073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652" name="Google Shape;4652;p53"/>
          <p:cNvSpPr/>
          <p:nvPr/>
        </p:nvSpPr>
        <p:spPr>
          <a:xfrm flipH="1">
            <a:off x="901413" y="2815185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3" name="Google Shape;4653;p53"/>
          <p:cNvSpPr/>
          <p:nvPr/>
        </p:nvSpPr>
        <p:spPr>
          <a:xfrm flipH="1">
            <a:off x="901413" y="348837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22CE64-D41F-4494-8888-DF1CE0C4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76" y="4161569"/>
            <a:ext cx="286537" cy="286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75CD3-B8B5-4253-B1D1-412C4F561FD0}"/>
              </a:ext>
            </a:extLst>
          </p:cNvPr>
          <p:cNvSpPr txBox="1"/>
          <p:nvPr/>
        </p:nvSpPr>
        <p:spPr>
          <a:xfrm>
            <a:off x="1312663" y="4161569"/>
            <a:ext cx="283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620+340+320+300=1580 рублей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BE04A-EF7E-49B5-AB51-7A2C6655E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1" b="9958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7556" y="587895"/>
            <a:ext cx="2468309" cy="1229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4ABEF7-BF77-4747-BAC4-8A6CA44A8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7" b="96507" l="0" r="100000">
                        <a14:foregroundMark x1="80000" y1="34061" x2="90000" y2="56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337" y="2566276"/>
            <a:ext cx="2381250" cy="2181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173EF3-360E-43D6-A526-AB9EAC5829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12" r="100000">
                        <a14:foregroundMark x1="12788" y1="74688" x2="81586" y2="75625"/>
                      </a14:backgroundRemoval>
                    </a14:imgEffect>
                  </a14:imgLayer>
                </a14:imgProps>
              </a:ext>
            </a:extLst>
          </a:blip>
          <a:srcRect b="50179"/>
          <a:stretch/>
        </p:blipFill>
        <p:spPr>
          <a:xfrm rot="19756528">
            <a:off x="7230132" y="1669732"/>
            <a:ext cx="1788894" cy="7293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0F17EA-C837-498D-8B51-9194B774DC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25" b="79375" l="0" r="100000"/>
                    </a14:imgEffect>
                  </a14:imgLayer>
                </a14:imgProps>
              </a:ext>
            </a:extLst>
          </a:blip>
          <a:srcRect b="17878"/>
          <a:stretch/>
        </p:blipFill>
        <p:spPr>
          <a:xfrm rot="20144315">
            <a:off x="6195411" y="1375774"/>
            <a:ext cx="1682931" cy="1078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96D60D-F10A-4F98-AAB6-3283B844D411}"/>
              </a:ext>
            </a:extLst>
          </p:cNvPr>
          <p:cNvSpPr txBox="1"/>
          <p:nvPr/>
        </p:nvSpPr>
        <p:spPr>
          <a:xfrm>
            <a:off x="3928623" y="4590942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Ответ: 1580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15033096"/>
      </p:ext>
    </p:extLst>
  </p:cSld>
  <p:clrMapOvr>
    <a:masterClrMapping/>
  </p:clrMapOvr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796</Words>
  <Application>Microsoft Office PowerPoint</Application>
  <PresentationFormat>Экран (16:9)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Didact Gothic</vt:lpstr>
      <vt:lpstr>Fredoka One</vt:lpstr>
      <vt:lpstr>KaTeX_Main</vt:lpstr>
      <vt:lpstr>Livvic</vt:lpstr>
      <vt:lpstr>Roboto</vt:lpstr>
      <vt:lpstr>Roboto Condensed Light</vt:lpstr>
      <vt:lpstr>Times New Roman</vt:lpstr>
      <vt:lpstr>Wingdings</vt:lpstr>
      <vt:lpstr>Maths Weekly Planner by Slidesgo</vt:lpstr>
      <vt:lpstr>Математическая грамотность</vt:lpstr>
      <vt:lpstr>Формирование финансовой грамотности на уроках математики</vt:lpstr>
      <vt:lpstr>— А. Н. Крылов</vt:lpstr>
      <vt:lpstr>Устная работа</vt:lpstr>
      <vt:lpstr>Устная работа</vt:lpstr>
      <vt:lpstr>Устная работа</vt:lpstr>
      <vt:lpstr>Решите задачу:</vt:lpstr>
      <vt:lpstr>Прейскурант на шоколадные конфеты</vt:lpstr>
      <vt:lpstr>Решение:</vt:lpstr>
      <vt:lpstr>Решите задачу:</vt:lpstr>
      <vt:lpstr>Решите задачу:</vt:lpstr>
      <vt:lpstr>Решение:</vt:lpstr>
      <vt:lpstr>Три основных типа задач на проценты</vt:lpstr>
      <vt:lpstr>Ключевые вопросы для решения задач</vt:lpstr>
      <vt:lpstr>ВАЖНО!</vt:lpstr>
      <vt:lpstr>Серёжа хочет купить обувь на лето. В магазине «Сапожок» ему  понравились сандалии за 1600 рублей и кеды за 1800 рублей.  Этот магазин делает сезонную скидку на все сандалии 5%,  а на кеды 20%.  </vt:lpstr>
      <vt:lpstr>Задачи на проценты</vt:lpstr>
      <vt:lpstr>Тест</vt:lpstr>
      <vt:lpstr>Решите задачу:</vt:lpstr>
      <vt:lpstr>Решение:</vt:lpstr>
      <vt:lpstr>Решите задачи самостоятельно:</vt:lpstr>
      <vt:lpstr>Итог урока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Weekly Planner</dc:title>
  <cp:lastModifiedBy>Home</cp:lastModifiedBy>
  <cp:revision>95</cp:revision>
  <dcterms:modified xsi:type="dcterms:W3CDTF">2024-06-09T18:58:43Z</dcterms:modified>
</cp:coreProperties>
</file>