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tags/tag2.xml" ContentType="application/vnd.openxmlformats-officedocument.presentationml.tags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57"/>
  </p:notesMasterIdLst>
  <p:sldIdLst>
    <p:sldId id="277" r:id="rId2"/>
    <p:sldId id="258" r:id="rId3"/>
    <p:sldId id="260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293" r:id="rId20"/>
    <p:sldId id="294" r:id="rId21"/>
    <p:sldId id="295" r:id="rId22"/>
    <p:sldId id="296" r:id="rId23"/>
    <p:sldId id="297" r:id="rId24"/>
    <p:sldId id="298" r:id="rId25"/>
    <p:sldId id="299" r:id="rId26"/>
    <p:sldId id="300" r:id="rId27"/>
    <p:sldId id="301" r:id="rId28"/>
    <p:sldId id="302" r:id="rId29"/>
    <p:sldId id="303" r:id="rId30"/>
    <p:sldId id="304" r:id="rId31"/>
    <p:sldId id="305" r:id="rId32"/>
    <p:sldId id="306" r:id="rId33"/>
    <p:sldId id="307" r:id="rId34"/>
    <p:sldId id="308" r:id="rId35"/>
    <p:sldId id="309" r:id="rId36"/>
    <p:sldId id="310" r:id="rId37"/>
    <p:sldId id="311" r:id="rId38"/>
    <p:sldId id="312" r:id="rId39"/>
    <p:sldId id="315" r:id="rId40"/>
    <p:sldId id="316" r:id="rId41"/>
    <p:sldId id="317" r:id="rId42"/>
    <p:sldId id="318" r:id="rId43"/>
    <p:sldId id="319" r:id="rId44"/>
    <p:sldId id="320" r:id="rId45"/>
    <p:sldId id="321" r:id="rId46"/>
    <p:sldId id="322" r:id="rId47"/>
    <p:sldId id="323" r:id="rId48"/>
    <p:sldId id="324" r:id="rId49"/>
    <p:sldId id="325" r:id="rId50"/>
    <p:sldId id="326" r:id="rId51"/>
    <p:sldId id="327" r:id="rId52"/>
    <p:sldId id="328" r:id="rId53"/>
    <p:sldId id="329" r:id="rId54"/>
    <p:sldId id="330" r:id="rId55"/>
    <p:sldId id="276" r:id="rId5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Введение" id="{CB6BBEF7-9717-4733-A929-535518E6EBF6}">
          <p14:sldIdLst>
            <p14:sldId id="277"/>
            <p14:sldId id="258"/>
          </p14:sldIdLst>
        </p14:section>
        <p14:section name="Разработка презентации" id="{16378913-E5ED-4281-BAF5-F1F938CB0BED}">
          <p14:sldIdLst>
            <p14:sldId id="260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94"/>
            <p14:sldId id="295"/>
            <p14:sldId id="296"/>
            <p14:sldId id="297"/>
            <p14:sldId id="298"/>
            <p14:sldId id="299"/>
            <p14:sldId id="300"/>
            <p14:sldId id="301"/>
            <p14:sldId id="302"/>
            <p14:sldId id="303"/>
            <p14:sldId id="304"/>
            <p14:sldId id="305"/>
            <p14:sldId id="306"/>
            <p14:sldId id="307"/>
            <p14:sldId id="308"/>
            <p14:sldId id="309"/>
            <p14:sldId id="310"/>
            <p14:sldId id="311"/>
            <p14:sldId id="312"/>
            <p14:sldId id="315"/>
            <p14:sldId id="316"/>
            <p14:sldId id="317"/>
            <p14:sldId id="318"/>
            <p14:sldId id="319"/>
            <p14:sldId id="320"/>
            <p14:sldId id="321"/>
            <p14:sldId id="322"/>
            <p14:sldId id="323"/>
            <p14:sldId id="324"/>
            <p14:sldId id="325"/>
            <p14:sldId id="326"/>
            <p14:sldId id="327"/>
            <p14:sldId id="328"/>
            <p14:sldId id="329"/>
            <p14:sldId id="330"/>
          </p14:sldIdLst>
        </p14:section>
        <p14:section name="Улучшение презентации" id="{E2D565D1-BA5E-44E6-A40E-50A644912248}">
          <p14:sldIdLst/>
        </p14:section>
        <p14:section name="Доставка презентации" id="{71D59651-8EFA-4415-9623-98B4C4A8699C}">
          <p14:sldIdLst/>
        </p14:section>
        <p14:section name="Это еще не все!" id="{2E16B512-814A-4DC1-A986-25475E10E0EF}">
          <p14:sldIdLst>
            <p14:sldId id="27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62" autoAdjust="0"/>
    <p:restoredTop sz="89825" autoAdjust="0"/>
  </p:normalViewPr>
  <p:slideViewPr>
    <p:cSldViewPr>
      <p:cViewPr varScale="1">
        <p:scale>
          <a:sx n="73" d="100"/>
          <a:sy n="73" d="100"/>
        </p:scale>
        <p:origin x="1771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ru-RU"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ru-RU" sz="1200"/>
            </a:lvl1pPr>
          </a:lstStyle>
          <a:p>
            <a:fld id="{00F830A1-3891-4B82-A120-081866556DA0}" type="datetimeFigureOut">
              <a:rPr lang="en-US"/>
              <a:pPr/>
              <a:t>6/7/2024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ru-RU"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ru-RU" sz="1200"/>
            </a:lvl1pPr>
          </a:lstStyle>
          <a:p>
            <a:fld id="{58CC9574-A819-4FE4-99A7-1E27AD09ADC2}" type="slidenum">
              <a:rPr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7827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Эта презентация демонстрирует новые возможности PowerPoint. Ее рекомендуется просматривать в режиме показа слайдов. Эти слайды должны дать вам представление о том, какие эффектные презентации можно создать с помощью PowerPoint 2011.</a:t>
            </a:r>
          </a:p>
          <a:p>
            <a:endParaRPr lang="ru-RU" dirty="0"/>
          </a:p>
          <a:p>
            <a:r>
              <a:rPr lang="ru-RU" dirty="0"/>
              <a:t>Для доступа к другим образцам шаблонов откройте</a:t>
            </a:r>
            <a:r>
              <a:rPr lang="ru-RU" baseline="0" dirty="0"/>
              <a:t> меню </a:t>
            </a:r>
            <a:r>
              <a:rPr lang="ru-RU" dirty="0"/>
              <a:t>"Файл", а затем щелкните "Создать из шаблона". В</a:t>
            </a:r>
            <a:r>
              <a:rPr lang="ru-RU" baseline="0" dirty="0"/>
              <a:t> разделе </a:t>
            </a:r>
            <a:r>
              <a:rPr lang="ru-RU" dirty="0"/>
              <a:t>"Шаблоны"</a:t>
            </a:r>
            <a:r>
              <a:rPr lang="en-US" baseline="0" dirty="0"/>
              <a:t> </a:t>
            </a:r>
            <a:r>
              <a:rPr lang="ru-RU" baseline="0" dirty="0"/>
              <a:t>щелкните </a:t>
            </a:r>
            <a:r>
              <a:rPr lang="ru-RU" dirty="0"/>
              <a:t>"Презентации".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ru-RU" smtClean="0">
                <a:solidFill>
                  <a:prstClr val="black"/>
                </a:solidFill>
              </a:rPr>
              <a:pPr/>
              <a:t>16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ru-RU" smtClean="0">
                <a:solidFill>
                  <a:prstClr val="black"/>
                </a:solidFill>
              </a:rPr>
              <a:pPr/>
              <a:t>17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ru-RU" smtClean="0">
                <a:solidFill>
                  <a:prstClr val="black"/>
                </a:solidFill>
              </a:rPr>
              <a:pPr/>
              <a:t>18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ru-RU" smtClean="0">
                <a:solidFill>
                  <a:prstClr val="black"/>
                </a:solidFill>
              </a:rPr>
              <a:pPr/>
              <a:t>19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ru-RU" smtClean="0">
                <a:solidFill>
                  <a:prstClr val="black"/>
                </a:solidFill>
              </a:rPr>
              <a:pPr/>
              <a:t>20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ru-RU" smtClean="0">
                <a:solidFill>
                  <a:prstClr val="black"/>
                </a:solidFill>
              </a:rPr>
              <a:pPr/>
              <a:t>21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ru-RU" smtClean="0">
                <a:solidFill>
                  <a:prstClr val="black"/>
                </a:solidFill>
              </a:rPr>
              <a:pPr/>
              <a:t>22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ru-RU" smtClean="0">
                <a:solidFill>
                  <a:prstClr val="black"/>
                </a:solidFill>
              </a:rPr>
              <a:pPr/>
              <a:t>23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ru-RU" smtClean="0">
                <a:solidFill>
                  <a:prstClr val="black"/>
                </a:solidFill>
              </a:rPr>
              <a:pPr/>
              <a:t>24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ru-RU" smtClean="0">
                <a:solidFill>
                  <a:prstClr val="black"/>
                </a:solidFill>
              </a:rPr>
              <a:pPr/>
              <a:t>25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ru-RU" smtClean="0">
                <a:solidFill>
                  <a:prstClr val="black"/>
                </a:solidFill>
              </a:rPr>
              <a:pPr/>
              <a:t>26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ru-RU" smtClean="0">
                <a:solidFill>
                  <a:prstClr val="black"/>
                </a:solidFill>
              </a:rPr>
              <a:pPr/>
              <a:t>27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ru-RU" smtClean="0">
                <a:solidFill>
                  <a:prstClr val="black"/>
                </a:solidFill>
              </a:rPr>
              <a:pPr/>
              <a:t>28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ru-RU" smtClean="0">
                <a:solidFill>
                  <a:prstClr val="black"/>
                </a:solidFill>
              </a:rPr>
              <a:pPr/>
              <a:t>29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ru-RU" smtClean="0">
                <a:solidFill>
                  <a:prstClr val="black"/>
                </a:solidFill>
              </a:rPr>
              <a:pPr/>
              <a:t>30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ru-RU" smtClean="0">
                <a:solidFill>
                  <a:prstClr val="black"/>
                </a:solidFill>
              </a:rPr>
              <a:pPr/>
              <a:t>31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ru-RU" smtClean="0">
                <a:solidFill>
                  <a:prstClr val="black"/>
                </a:solidFill>
              </a:rPr>
              <a:pPr/>
              <a:t>32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ru-RU" smtClean="0">
                <a:solidFill>
                  <a:prstClr val="black"/>
                </a:solidFill>
              </a:rPr>
              <a:pPr/>
              <a:t>33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ru-RU" smtClean="0">
                <a:solidFill>
                  <a:prstClr val="black"/>
                </a:solidFill>
              </a:rPr>
              <a:pPr/>
              <a:t>34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ru-RU" smtClean="0">
                <a:solidFill>
                  <a:prstClr val="black"/>
                </a:solidFill>
              </a:rPr>
              <a:pPr/>
              <a:t>35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ru-RU" smtClean="0">
                <a:solidFill>
                  <a:prstClr val="black"/>
                </a:solidFill>
              </a:rPr>
              <a:pPr/>
              <a:t>36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ru-RU" smtClean="0">
                <a:solidFill>
                  <a:prstClr val="black"/>
                </a:solidFill>
              </a:rPr>
              <a:pPr/>
              <a:t>37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ru-RU" smtClean="0">
                <a:solidFill>
                  <a:prstClr val="black"/>
                </a:solidFill>
              </a:rPr>
              <a:pPr/>
              <a:t>38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ru-RU" smtClean="0">
                <a:solidFill>
                  <a:prstClr val="black"/>
                </a:solidFill>
              </a:rPr>
              <a:pPr/>
              <a:t>39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ru-RU" smtClean="0">
                <a:solidFill>
                  <a:prstClr val="black"/>
                </a:solidFill>
              </a:rPr>
              <a:pPr/>
              <a:t>40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ru-RU" smtClean="0">
                <a:solidFill>
                  <a:prstClr val="black"/>
                </a:solidFill>
              </a:rPr>
              <a:pPr/>
              <a:t>41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ru-RU" smtClean="0">
                <a:solidFill>
                  <a:prstClr val="black"/>
                </a:solidFill>
              </a:rPr>
              <a:pPr/>
              <a:t>42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ru-RU" smtClean="0">
                <a:solidFill>
                  <a:prstClr val="black"/>
                </a:solidFill>
              </a:rPr>
              <a:pPr/>
              <a:t>43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ru-RU" smtClean="0">
                <a:solidFill>
                  <a:prstClr val="black"/>
                </a:solidFill>
              </a:rPr>
              <a:pPr/>
              <a:t>44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ru-RU" smtClean="0">
                <a:solidFill>
                  <a:prstClr val="black"/>
                </a:solidFill>
              </a:rPr>
              <a:pPr/>
              <a:t>45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ru-RU" smtClean="0">
                <a:solidFill>
                  <a:prstClr val="black"/>
                </a:solidFill>
              </a:rPr>
              <a:pPr/>
              <a:t>46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ru-RU" smtClean="0">
                <a:solidFill>
                  <a:prstClr val="black"/>
                </a:solidFill>
              </a:rPr>
              <a:pPr/>
              <a:t>47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ru-RU" smtClean="0">
                <a:solidFill>
                  <a:prstClr val="black"/>
                </a:solidFill>
              </a:rPr>
              <a:pPr/>
              <a:t>48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ru-RU" smtClean="0">
                <a:solidFill>
                  <a:prstClr val="black"/>
                </a:solidFill>
              </a:rPr>
              <a:pPr/>
              <a:t>49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ru-RU" smtClean="0">
                <a:solidFill>
                  <a:prstClr val="black"/>
                </a:solidFill>
              </a:rPr>
              <a:pPr/>
              <a:t>50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ru-RU" smtClean="0">
                <a:solidFill>
                  <a:prstClr val="black"/>
                </a:solidFill>
              </a:rPr>
              <a:pPr/>
              <a:t>51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ru-RU" smtClean="0">
                <a:solidFill>
                  <a:prstClr val="black"/>
                </a:solidFill>
              </a:rPr>
              <a:pPr/>
              <a:t>52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ru-RU" smtClean="0">
                <a:solidFill>
                  <a:prstClr val="black"/>
                </a:solidFill>
              </a:rPr>
              <a:pPr/>
              <a:t>53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ru-RU" smtClean="0">
                <a:solidFill>
                  <a:prstClr val="black"/>
                </a:solidFill>
              </a:rPr>
              <a:pPr/>
              <a:t>54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ru-RU" smtClean="0">
                <a:solidFill>
                  <a:prstClr val="black"/>
                </a:solidFill>
              </a:rPr>
              <a:pPr/>
              <a:t>55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0548" y="20547"/>
            <a:ext cx="3498527" cy="28253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503486" y="20548"/>
            <a:ext cx="5624418" cy="28254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0923" y="2818500"/>
            <a:ext cx="7668994" cy="22962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7662119" y="2819400"/>
            <a:ext cx="1461333" cy="2293850"/>
          </a:xfrm>
          <a:prstGeom prst="rect">
            <a:avLst/>
          </a:prstGeom>
        </p:spPr>
      </p:pic>
      <p:pic>
        <p:nvPicPr>
          <p:cNvPr id="11" name="Picture 10"/>
          <p:cNvPicPr>
            <a:picLocks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20548" y="5089818"/>
            <a:ext cx="9098280" cy="173736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8755230" y="2469776"/>
            <a:ext cx="304800" cy="152400"/>
          </a:xfrm>
          <a:prstGeom prst="rect">
            <a:avLst/>
          </a:prstGeom>
          <a:solidFill>
            <a:srgbClr val="F27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>
              <a:solidFill>
                <a:srgbClr val="F47F28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kumimoji="0" lang="en-US"/>
              <a:pPr/>
              <a:t>6/7/2024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kumimoji="0"/>
              <a:pPr/>
              <a:t>‹#›</a:t>
            </a:fld>
            <a:endParaRPr kumimoji="0" lang="ru-RU"/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3581400" y="1295400"/>
            <a:ext cx="5105400" cy="1416269"/>
          </a:xfrm>
        </p:spPr>
        <p:txBody>
          <a:bodyPr anchor="b">
            <a:normAutofit/>
          </a:bodyPr>
          <a:lstStyle>
            <a:lvl1pPr algn="r" eaLnBrk="1" latinLnBrk="0" hangingPunct="1">
              <a:buNone/>
              <a:defRPr kumimoji="0" lang="ru-RU"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kumimoji="0" lang="ru-RU"/>
              <a:t>Образец подзаголовка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344" y="4114800"/>
            <a:ext cx="7315200" cy="914400"/>
          </a:xfrm>
        </p:spPr>
        <p:txBody>
          <a:bodyPr anchor="b" anchorCtr="0">
            <a:normAutofit/>
          </a:bodyPr>
          <a:lstStyle>
            <a:lvl1pPr marL="0" indent="0" eaLnBrk="1" latinLnBrk="0" hangingPunct="1">
              <a:defRPr kumimoji="0" lang="ru-RU" sz="3600" b="1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342900" lvl="0" indent="-342900" algn="l" defTabSz="914400" eaLnBrk="1" latinLnBrk="0" hangingPunct="1"/>
            <a:r>
              <a:rPr lang="en-US"/>
              <a:t>Образец заголовка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Клип мультимедиа с подписью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kumimoji="0" lang="en-US"/>
              <a:pPr/>
              <a:t>6/7/2024</a:t>
            </a:fld>
            <a:endParaRPr kumimoji="0"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endParaRPr kumimoji="0"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kumimoji="0"/>
              <a:pPr/>
              <a:t>‹#›</a:t>
            </a:fld>
            <a:endParaRPr kumimoji="0" lang="ru-RU"/>
          </a:p>
        </p:txBody>
      </p:sp>
      <p:sp>
        <p:nvSpPr>
          <p:cNvPr id="6" name="Rectangle 5"/>
          <p:cNvSpPr/>
          <p:nvPr userDrawn="1"/>
        </p:nvSpPr>
        <p:spPr>
          <a:xfrm>
            <a:off x="595263" y="4800600"/>
            <a:ext cx="4873752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 b="1">
              <a:latin typeface="Georgia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6552" y="4800600"/>
            <a:ext cx="4809244" cy="566738"/>
          </a:xfrm>
        </p:spPr>
        <p:txBody>
          <a:bodyPr anchor="b">
            <a:normAutofit/>
          </a:bodyPr>
          <a:lstStyle>
            <a:lvl1pPr algn="ctr" eaLnBrk="1" latinLnBrk="0" hangingPunct="1">
              <a:defRPr kumimoji="0" lang="ru-RU" sz="1800" b="0" i="1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pPr eaLnBrk="1" latinLnBrk="0" hangingPunct="1"/>
            <a:r>
              <a:rPr lang="en-US"/>
              <a:t>Образец заголовка</a:t>
            </a:r>
            <a:endParaRPr/>
          </a:p>
        </p:txBody>
      </p:sp>
      <p:sp>
        <p:nvSpPr>
          <p:cNvPr id="9" name="Media Placeholder 8"/>
          <p:cNvSpPr>
            <a:spLocks noGrp="1"/>
          </p:cNvSpPr>
          <p:nvPr>
            <p:ph type="media" sz="quarter" idx="13"/>
          </p:nvPr>
        </p:nvSpPr>
        <p:spPr>
          <a:xfrm>
            <a:off x="587022" y="838200"/>
            <a:ext cx="4873752" cy="3812822"/>
          </a:xfrm>
        </p:spPr>
        <p:txBody>
          <a:bodyPr/>
          <a:lstStyle>
            <a:lvl1pPr eaLnBrk="1" latinLnBrk="0" hangingPunct="1">
              <a:buNone/>
              <a:defRPr kumimoji="0" lang="ru-RU"/>
            </a:lvl1pPr>
          </a:lstStyle>
          <a:p>
            <a:pPr eaLnBrk="1" latinLnBrk="0" hangingPunct="1"/>
            <a:r>
              <a:rPr lang="en-US"/>
              <a:t>Щелкните значок, чтобы добавить клип мультимедиа</a:t>
            </a:r>
            <a:endParaRPr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776863" y="838200"/>
            <a:ext cx="2819400" cy="4636911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ru-RU" sz="2400">
                <a:solidFill>
                  <a:schemeClr val="bg1"/>
                </a:solidFill>
              </a:defRPr>
            </a:lvl1pPr>
          </a:lstStyle>
          <a:p>
            <a:pPr lvl="0" eaLnBrk="1" latinLnBrk="0" hangingPunct="1"/>
            <a:r>
              <a:rPr lang="en-US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792800" y="4800600"/>
            <a:ext cx="5500800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 b="1">
              <a:latin typeface="Georgia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ctr" eaLnBrk="1" latinLnBrk="0" hangingPunct="1">
              <a:defRPr kumimoji="0" lang="ru-RU" sz="1800" b="0" i="1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pPr eaLnBrk="1" latinLnBrk="0" hangingPunct="1"/>
            <a:r>
              <a:rPr lang="en-US"/>
              <a:t>Образец заголовка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eaLnBrk="1" latinLnBrk="0" hangingPunct="1">
              <a:buNone/>
              <a:defRPr kumimoji="0" lang="ru-RU" sz="3200"/>
            </a:lvl1pPr>
            <a:lvl2pPr marL="457200" indent="0" eaLnBrk="1" latinLnBrk="0" hangingPunct="1">
              <a:buNone/>
              <a:defRPr kumimoji="0" lang="ru-RU" sz="2800"/>
            </a:lvl2pPr>
            <a:lvl3pPr marL="914400" indent="0" eaLnBrk="1" latinLnBrk="0" hangingPunct="1">
              <a:buNone/>
              <a:defRPr kumimoji="0" lang="ru-RU" sz="2400"/>
            </a:lvl3pPr>
            <a:lvl4pPr marL="1371600" indent="0" eaLnBrk="1" latinLnBrk="0" hangingPunct="1">
              <a:buNone/>
              <a:defRPr kumimoji="0" lang="ru-RU" sz="2000"/>
            </a:lvl4pPr>
            <a:lvl5pPr marL="1828800" indent="0" eaLnBrk="1" latinLnBrk="0" hangingPunct="1">
              <a:buNone/>
              <a:defRPr kumimoji="0" lang="ru-RU" sz="2000"/>
            </a:lvl5pPr>
            <a:lvl6pPr marL="2286000" indent="0" eaLnBrk="1" latinLnBrk="0" hangingPunct="1">
              <a:buNone/>
              <a:defRPr kumimoji="0" lang="ru-RU" sz="2000"/>
            </a:lvl6pPr>
            <a:lvl7pPr marL="2743200" indent="0" eaLnBrk="1" latinLnBrk="0" hangingPunct="1">
              <a:buNone/>
              <a:defRPr kumimoji="0" lang="ru-RU" sz="2000"/>
            </a:lvl7pPr>
            <a:lvl8pPr marL="3200400" indent="0" eaLnBrk="1" latinLnBrk="0" hangingPunct="1">
              <a:buNone/>
              <a:defRPr kumimoji="0" lang="ru-RU" sz="2000"/>
            </a:lvl8pPr>
            <a:lvl9pPr marL="3657600" indent="0" eaLnBrk="1" latinLnBrk="0" hangingPunct="1">
              <a:buNone/>
              <a:defRPr kumimoji="0" lang="ru-RU" sz="2000"/>
            </a:lvl9pPr>
          </a:lstStyle>
          <a:p>
            <a:pPr eaLnBrk="1" latinLnBrk="0" hangingPunct="1"/>
            <a:r>
              <a:rPr lang="en-US"/>
              <a:t>Чтобы добавить рисунок, перетащите его на заполнитель или щелкните значок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562600"/>
            <a:ext cx="5486400" cy="609600"/>
          </a:xfrm>
        </p:spPr>
        <p:txBody>
          <a:bodyPr/>
          <a:lstStyle>
            <a:lvl1pPr marL="0" indent="0" algn="ctr" eaLnBrk="1" latinLnBrk="0" hangingPunct="1">
              <a:buNone/>
              <a:defRPr kumimoji="0" lang="ru-RU" sz="1400"/>
            </a:lvl1pPr>
            <a:lvl2pPr marL="457200" indent="0" eaLnBrk="1" latinLnBrk="0" hangingPunct="1">
              <a:buNone/>
              <a:defRPr kumimoji="0" lang="ru-RU" sz="1200"/>
            </a:lvl2pPr>
            <a:lvl3pPr marL="914400" indent="0" eaLnBrk="1" latinLnBrk="0" hangingPunct="1">
              <a:buNone/>
              <a:defRPr kumimoji="0" lang="ru-RU" sz="1000"/>
            </a:lvl3pPr>
            <a:lvl4pPr marL="1371600" indent="0" eaLnBrk="1" latinLnBrk="0" hangingPunct="1">
              <a:buNone/>
              <a:defRPr kumimoji="0" lang="ru-RU" sz="900"/>
            </a:lvl4pPr>
            <a:lvl5pPr marL="1828800" indent="0" eaLnBrk="1" latinLnBrk="0" hangingPunct="1">
              <a:buNone/>
              <a:defRPr kumimoji="0" lang="ru-RU" sz="900"/>
            </a:lvl5pPr>
            <a:lvl6pPr marL="2286000" indent="0" eaLnBrk="1" latinLnBrk="0" hangingPunct="1">
              <a:buNone/>
              <a:defRPr kumimoji="0" lang="ru-RU" sz="900"/>
            </a:lvl6pPr>
            <a:lvl7pPr marL="2743200" indent="0" eaLnBrk="1" latinLnBrk="0" hangingPunct="1">
              <a:buNone/>
              <a:defRPr kumimoji="0" lang="ru-RU" sz="900"/>
            </a:lvl7pPr>
            <a:lvl8pPr marL="3200400" indent="0" eaLnBrk="1" latinLnBrk="0" hangingPunct="1">
              <a:buNone/>
              <a:defRPr kumimoji="0" lang="ru-RU" sz="900"/>
            </a:lvl8pPr>
            <a:lvl9pPr marL="3657600" indent="0" eaLnBrk="1" latinLnBrk="0" hangingPunct="1">
              <a:buNone/>
              <a:defRPr kumimoji="0" lang="ru-RU" sz="900"/>
            </a:lvl9pPr>
          </a:lstStyle>
          <a:p>
            <a:pPr lvl="0" eaLnBrk="1" latinLnBrk="0" hangingPunct="1"/>
            <a:r>
              <a:rPr lang="en-US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kumimoji="0" lang="en-US"/>
              <a:pPr/>
              <a:t>6/7/2024</a:t>
            </a:fld>
            <a:endParaRPr kumimoji="0"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endParaRPr kumimoji="0"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kumimoji="0"/>
              <a:pPr/>
              <a:t>‹#›</a:t>
            </a:fld>
            <a:endParaRPr kumimoji="0"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и вертикальный текс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Образец текста</a:t>
            </a:r>
          </a:p>
          <a:p>
            <a:pPr lvl="1" eaLnBrk="1" latinLnBrk="0" hangingPunct="1"/>
            <a:r>
              <a:rPr lang="en-US"/>
              <a:t>Второй уровень</a:t>
            </a:r>
          </a:p>
          <a:p>
            <a:pPr lvl="2" eaLnBrk="1" latinLnBrk="0" hangingPunct="1"/>
            <a:r>
              <a:rPr lang="en-US"/>
              <a:t>Третий уровень</a:t>
            </a:r>
          </a:p>
          <a:p>
            <a:pPr lvl="3" eaLnBrk="1" latinLnBrk="0" hangingPunct="1"/>
            <a:r>
              <a:rPr lang="en-US"/>
              <a:t>Четвертый уровень</a:t>
            </a:r>
          </a:p>
          <a:p>
            <a:pPr lvl="4" eaLnBrk="1" latinLnBrk="0" hangingPunct="1"/>
            <a:r>
              <a:rPr lang="en-US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rPr kumimoji="0" lang="en-US"/>
              <a:pPr/>
              <a:t>6/7/2024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kumimoji="0"/>
              <a:pPr/>
              <a:t>‹#›</a:t>
            </a:fld>
            <a:endParaRPr kumimoji="0" lang="ru-RU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0" y="414867"/>
            <a:ext cx="5029200" cy="457200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>
            <a:lvl1pPr algn="l" eaLnBrk="1" latinLnBrk="0" hangingPunct="1">
              <a:defRPr kumimoji="0" lang="ru-RU" sz="28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    Образец заголовка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715000" y="274638"/>
            <a:ext cx="2057400" cy="5851525"/>
          </a:xfrm>
        </p:spPr>
        <p:txBody>
          <a:bodyPr vert="eaVert"/>
          <a:lstStyle/>
          <a:p>
            <a:pPr eaLnBrk="1" latinLnBrk="0" hangingPunct="1"/>
            <a:r>
              <a:rPr lang="en-US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105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Образец текста</a:t>
            </a:r>
          </a:p>
          <a:p>
            <a:pPr lvl="1" eaLnBrk="1" latinLnBrk="0" hangingPunct="1"/>
            <a:r>
              <a:rPr lang="en-US"/>
              <a:t>Второй уровень</a:t>
            </a:r>
          </a:p>
          <a:p>
            <a:pPr lvl="2" eaLnBrk="1" latinLnBrk="0" hangingPunct="1"/>
            <a:r>
              <a:rPr lang="en-US"/>
              <a:t>Третий уровень</a:t>
            </a:r>
          </a:p>
          <a:p>
            <a:pPr lvl="3" eaLnBrk="1" latinLnBrk="0" hangingPunct="1"/>
            <a:r>
              <a:rPr lang="en-US"/>
              <a:t>Четвертый уровень</a:t>
            </a:r>
          </a:p>
          <a:p>
            <a:pPr lvl="4" eaLnBrk="1" latinLnBrk="0" hangingPunct="1"/>
            <a:r>
              <a:rPr lang="en-US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258050E-B668-4FA7-85AD-C750C80A6E9B}" type="datetimeFigureOut">
              <a:rPr kumimoji="0" lang="en-US"/>
              <a:pPr/>
              <a:t>6/7/2024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 kumimoji="0"/>
              <a:pPr/>
              <a:t>‹#›</a:t>
            </a:fld>
            <a:endParaRPr kumimoji="0"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Пусто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34E2-BBB6-4D34-BB01-078E9AA25260}" type="datetimeFigureOut">
              <a:rPr kumimoji="0" lang="en-US"/>
              <a:pPr/>
              <a:t>6/7/2024</a:t>
            </a:fld>
            <a:endParaRPr kumimoji="0"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0FCD-5F4C-4989-BE05-0A8208BCBC21}" type="slidenum">
              <a:rPr kumimoji="0"/>
              <a:pPr/>
              <a:t>‹#›</a:t>
            </a:fld>
            <a:endParaRPr kumimoji="0"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1992354"/>
            <a:ext cx="5867400" cy="1970046"/>
          </a:xfrm>
        </p:spPr>
        <p:txBody>
          <a:bodyPr anchor="ctr">
            <a:normAutofit/>
          </a:bodyPr>
          <a:lstStyle>
            <a:lvl1pPr algn="l" eaLnBrk="1" latinLnBrk="0" hangingPunct="1">
              <a:defRPr kumimoji="0" lang="ru-RU" sz="3000" b="1" cap="all"/>
            </a:lvl1pPr>
          </a:lstStyle>
          <a:p>
            <a:pPr eaLnBrk="1" latinLnBrk="0" hangingPunct="1"/>
            <a:r>
              <a:rPr lang="en-US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5105400"/>
            <a:ext cx="8229601" cy="375787"/>
          </a:xfrm>
        </p:spPr>
        <p:txBody>
          <a:bodyPr anchor="b">
            <a:normAutofit/>
          </a:bodyPr>
          <a:lstStyle>
            <a:lvl1pPr marL="0" indent="0" algn="r" eaLnBrk="1" latinLnBrk="0" hangingPunct="1">
              <a:buNone/>
              <a:defRPr kumimoji="0" lang="ru-RU"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eaLnBrk="1" latinLnBrk="0" hangingPunct="1">
              <a:buNone/>
              <a:defRPr kumimoji="0" lang="ru-RU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eaLnBrk="1" latinLnBrk="0" hangingPunct="1">
              <a:buNone/>
              <a:defRPr kumimoji="0" lang="ru-RU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en-US"/>
              <a:t>Образец текста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 kumimoji="0"/>
              <a:pPr/>
              <a:t>‹#›</a:t>
            </a:fld>
            <a:endParaRPr kumimoji="0" lang="ru-RU"/>
          </a:p>
        </p:txBody>
      </p:sp>
      <p:sp>
        <p:nvSpPr>
          <p:cNvPr id="7" name="Oval 6"/>
          <p:cNvSpPr/>
          <p:nvPr userDrawn="1"/>
        </p:nvSpPr>
        <p:spPr>
          <a:xfrm>
            <a:off x="762000" y="1946209"/>
            <a:ext cx="2057400" cy="2057400"/>
          </a:xfrm>
          <a:prstGeom prst="ellipse">
            <a:avLst/>
          </a:prstGeom>
          <a:gradFill flip="none" rotWithShape="1">
            <a:gsLst>
              <a:gs pos="0">
                <a:srgbClr val="F39C29"/>
              </a:gs>
              <a:gs pos="50000">
                <a:srgbClr val="F7931D"/>
              </a:gs>
              <a:gs pos="100000">
                <a:srgbClr val="FF6600"/>
              </a:gs>
            </a:gsLst>
            <a:path path="circle">
              <a:fillToRect l="50000" t="50000" r="50000" b="50000"/>
            </a:path>
            <a:tileRect/>
          </a:gradFill>
          <a:ln w="82550">
            <a:noFill/>
          </a:ln>
          <a:effectLst>
            <a:outerShdw blurRad="1524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ru-RU"/>
              <a:t>             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8686800" y="5265376"/>
            <a:ext cx="457200" cy="9667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ru-RU">
                <a:solidFill>
                  <a:srgbClr val="FF6600"/>
                </a:solidFill>
              </a:rPr>
              <a:t>           </a:t>
            </a:r>
          </a:p>
        </p:txBody>
      </p:sp>
      <p:sp>
        <p:nvSpPr>
          <p:cNvPr id="9" name="Oval 8"/>
          <p:cNvSpPr/>
          <p:nvPr userDrawn="1"/>
        </p:nvSpPr>
        <p:spPr>
          <a:xfrm>
            <a:off x="1007328" y="1992354"/>
            <a:ext cx="1583472" cy="1295400"/>
          </a:xfrm>
          <a:prstGeom prst="ellipse">
            <a:avLst/>
          </a:prstGeom>
          <a:gradFill flip="none" rotWithShape="1">
            <a:gsLst>
              <a:gs pos="63000">
                <a:schemeClr val="bg1">
                  <a:alpha val="7000"/>
                </a:schemeClr>
              </a:gs>
              <a:gs pos="72000">
                <a:schemeClr val="bg1">
                  <a:alpha val="15000"/>
                </a:schemeClr>
              </a:gs>
              <a:gs pos="91000">
                <a:schemeClr val="bg1">
                  <a:alpha val="2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ru-RU"/>
              <a:t>       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180" y="76200"/>
            <a:ext cx="8403020" cy="685800"/>
          </a:xfrm>
        </p:spPr>
        <p:txBody>
          <a:bodyPr anchor="ctr" anchorCtr="0">
            <a:normAutofit/>
          </a:bodyPr>
          <a:lstStyle>
            <a:lvl1pPr algn="l" eaLnBrk="1" latinLnBrk="0" hangingPunct="1">
              <a:defRPr kumimoji="0" lang="ru-RU" sz="3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eaLnBrk="1" latinLnBrk="0" hangingPunct="1"/>
            <a:r>
              <a:rPr lang="en-US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 eaLnBrk="1" latinLnBrk="0" hangingPunct="1"/>
            <a:r>
              <a:rPr lang="en-US"/>
              <a:t>Образец текста</a:t>
            </a:r>
          </a:p>
          <a:p>
            <a:pPr lvl="1" eaLnBrk="1" latinLnBrk="0" hangingPunct="1"/>
            <a:r>
              <a:rPr lang="en-US"/>
              <a:t>Второй уровень</a:t>
            </a:r>
          </a:p>
          <a:p>
            <a:pPr lvl="2" eaLnBrk="1" latinLnBrk="0" hangingPunct="1"/>
            <a:r>
              <a:rPr lang="en-US"/>
              <a:t>Третий уровень</a:t>
            </a:r>
          </a:p>
          <a:p>
            <a:pPr lvl="3" eaLnBrk="1" latinLnBrk="0" hangingPunct="1"/>
            <a:r>
              <a:rPr lang="en-US"/>
              <a:t>Четвертый уровень</a:t>
            </a:r>
          </a:p>
          <a:p>
            <a:pPr lvl="4" eaLnBrk="1" latinLnBrk="0" hangingPunct="1"/>
            <a:r>
              <a:rPr lang="en-US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258050E-B668-4FA7-85AD-C750C80A6E9B}" type="datetimeFigureOut">
              <a:rPr kumimoji="0" lang="en-US"/>
              <a:pPr/>
              <a:t>6/7/2024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 kumimoji="0"/>
              <a:pPr/>
              <a:t>‹#›</a:t>
            </a:fld>
            <a:endParaRPr kumimoji="0"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: выделение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en-US"/>
              <a:t>Образец заголовка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258050E-B668-4FA7-85AD-C750C80A6E9B}" type="datetimeFigureOut">
              <a:rPr kumimoji="0" lang="en-US"/>
              <a:pPr/>
              <a:t>6/7/2024</a:t>
            </a:fld>
            <a:endParaRPr kumimoji="0"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kumimoji="0"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 kumimoji="0"/>
              <a:pPr/>
              <a:t>‹#›</a:t>
            </a:fld>
            <a:endParaRPr kumimoji="0" lang="ru-RU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 eaLnBrk="1" latinLnBrk="0" hangingPunct="1"/>
            <a:r>
              <a:rPr lang="en-US"/>
              <a:t>Образец текста</a:t>
            </a:r>
          </a:p>
          <a:p>
            <a:pPr lvl="1" eaLnBrk="1" latinLnBrk="0" hangingPunct="1"/>
            <a:r>
              <a:rPr lang="en-US"/>
              <a:t>Второй уровень</a:t>
            </a:r>
          </a:p>
          <a:p>
            <a:pPr lvl="2" eaLnBrk="1" latinLnBrk="0" hangingPunct="1"/>
            <a:r>
              <a:rPr lang="en-US"/>
              <a:t>Третий уровень</a:t>
            </a:r>
          </a:p>
          <a:p>
            <a:pPr lvl="3" eaLnBrk="1" latinLnBrk="0" hangingPunct="1"/>
            <a:r>
              <a:rPr lang="en-US"/>
              <a:t>Четвертый уровень</a:t>
            </a:r>
          </a:p>
          <a:p>
            <a:pPr lvl="4" eaLnBrk="1" latinLnBrk="0" hangingPunct="1"/>
            <a:r>
              <a:rPr lang="en-US"/>
              <a:t>Пятый уровень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999" y="1"/>
            <a:ext cx="7068015" cy="838200"/>
          </a:xfrm>
        </p:spPr>
        <p:txBody>
          <a:bodyPr anchor="b">
            <a:normAutofit/>
          </a:bodyPr>
          <a:lstStyle>
            <a:lvl1pPr algn="l" eaLnBrk="1" latinLnBrk="0" hangingPunct="1">
              <a:defRPr kumimoji="0" lang="ru-RU" sz="2800">
                <a:solidFill>
                  <a:schemeClr val="bg1"/>
                </a:solidFill>
              </a:defRPr>
            </a:lvl1pPr>
          </a:lstStyle>
          <a:p>
            <a:pPr eaLnBrk="1" latinLnBrk="0" hangingPunct="1"/>
            <a:r>
              <a:rPr lang="en-US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2"/>
            <a:ext cx="4038600" cy="3971455"/>
          </a:xfrm>
        </p:spPr>
        <p:txBody>
          <a:bodyPr/>
          <a:lstStyle>
            <a:lvl1pPr eaLnBrk="1" latinLnBrk="0" hangingPunct="1">
              <a:defRPr kumimoji="0" lang="ru-RU"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ru-RU"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ru-RU"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ru-RU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ru-RU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 eaLnBrk="1" latinLnBrk="0" hangingPunct="1">
              <a:defRPr kumimoji="0" lang="ru-RU" sz="1800"/>
            </a:lvl6pPr>
            <a:lvl7pPr eaLnBrk="1" latinLnBrk="0" hangingPunct="1">
              <a:defRPr kumimoji="0" lang="ru-RU" sz="1800"/>
            </a:lvl7pPr>
            <a:lvl8pPr eaLnBrk="1" latinLnBrk="0" hangingPunct="1">
              <a:defRPr kumimoji="0" lang="ru-RU" sz="1800"/>
            </a:lvl8pPr>
            <a:lvl9pPr eaLnBrk="1" latinLnBrk="0" hangingPunct="1">
              <a:defRPr kumimoji="0" lang="ru-RU" sz="1800"/>
            </a:lvl9pPr>
          </a:lstStyle>
          <a:p>
            <a:pPr lvl="0" eaLnBrk="1" latinLnBrk="0" hangingPunct="1"/>
            <a:r>
              <a:rPr lang="en-US"/>
              <a:t>Образец текста</a:t>
            </a:r>
          </a:p>
          <a:p>
            <a:pPr lvl="1" eaLnBrk="1" latinLnBrk="0" hangingPunct="1"/>
            <a:r>
              <a:rPr lang="en-US"/>
              <a:t>Второй уровень</a:t>
            </a:r>
          </a:p>
          <a:p>
            <a:pPr lvl="2" eaLnBrk="1" latinLnBrk="0" hangingPunct="1"/>
            <a:r>
              <a:rPr lang="en-US"/>
              <a:t>Третий уровень</a:t>
            </a:r>
          </a:p>
          <a:p>
            <a:pPr lvl="3" eaLnBrk="1" latinLnBrk="0" hangingPunct="1"/>
            <a:r>
              <a:rPr lang="en-US"/>
              <a:t>Четвертый уровень</a:t>
            </a:r>
          </a:p>
          <a:p>
            <a:pPr lvl="4" eaLnBrk="1" latinLnBrk="0" hangingPunct="1"/>
            <a:r>
              <a:rPr lang="en-US"/>
              <a:t>Пятый уровень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3971454"/>
          </a:xfrm>
        </p:spPr>
        <p:txBody>
          <a:bodyPr/>
          <a:lstStyle>
            <a:lvl1pPr eaLnBrk="1" latinLnBrk="0" hangingPunct="1">
              <a:defRPr kumimoji="0" lang="ru-RU"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ru-RU"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ru-RU"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ru-RU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ru-RU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 eaLnBrk="1" latinLnBrk="0" hangingPunct="1">
              <a:defRPr kumimoji="0" lang="ru-RU" sz="1800"/>
            </a:lvl6pPr>
            <a:lvl7pPr eaLnBrk="1" latinLnBrk="0" hangingPunct="1">
              <a:defRPr kumimoji="0" lang="ru-RU" sz="1800"/>
            </a:lvl7pPr>
            <a:lvl8pPr eaLnBrk="1" latinLnBrk="0" hangingPunct="1">
              <a:defRPr kumimoji="0" lang="ru-RU" sz="1800"/>
            </a:lvl8pPr>
            <a:lvl9pPr eaLnBrk="1" latinLnBrk="0" hangingPunct="1">
              <a:defRPr kumimoji="0" lang="ru-RU" sz="1800"/>
            </a:lvl9pPr>
          </a:lstStyle>
          <a:p>
            <a:pPr lvl="0" eaLnBrk="1" latinLnBrk="0" hangingPunct="1"/>
            <a:r>
              <a:rPr lang="en-US"/>
              <a:t>Образец текста</a:t>
            </a:r>
          </a:p>
          <a:p>
            <a:pPr lvl="1" eaLnBrk="1" latinLnBrk="0" hangingPunct="1"/>
            <a:r>
              <a:rPr lang="en-US"/>
              <a:t>Второй уровень</a:t>
            </a:r>
          </a:p>
          <a:p>
            <a:pPr lvl="2" eaLnBrk="1" latinLnBrk="0" hangingPunct="1"/>
            <a:r>
              <a:rPr lang="en-US"/>
              <a:t>Третий уровень</a:t>
            </a:r>
          </a:p>
          <a:p>
            <a:pPr lvl="3" eaLnBrk="1" latinLnBrk="0" hangingPunct="1"/>
            <a:r>
              <a:rPr lang="en-US"/>
              <a:t>Четвертый уровень</a:t>
            </a:r>
          </a:p>
          <a:p>
            <a:pPr lvl="4" eaLnBrk="1" latinLnBrk="0" hangingPunct="1"/>
            <a:r>
              <a:rPr lang="en-US"/>
              <a:t>Пятый уровень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rPr kumimoji="0" lang="en-US"/>
              <a:pPr/>
              <a:t>6/7/2024</a:t>
            </a:fld>
            <a:endParaRPr kumimoji="0"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kumimoji="0"/>
              <a:pPr/>
              <a:t>‹#›</a:t>
            </a:fld>
            <a:endParaRPr kumimoji="0"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kumimoji="0" lang="en-US"/>
              <a:pPr/>
              <a:t>6/7/2024</a:t>
            </a:fld>
            <a:endParaRPr kumimoji="0"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endParaRPr kumimoji="0"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kumimoji="0"/>
              <a:pPr/>
              <a:t>‹#›</a:t>
            </a:fld>
            <a:endParaRPr kumimoji="0" lang="ru-RU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762000"/>
            <a:ext cx="2445488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400" y="2077200"/>
            <a:ext cx="7010400" cy="1143000"/>
          </a:xfrm>
        </p:spPr>
        <p:txBody>
          <a:bodyPr/>
          <a:lstStyle>
            <a:lvl1pPr algn="l" eaLnBrk="1" latinLnBrk="0" hangingPunct="1">
              <a:defRPr kumimoji="0" lang="ru-RU"/>
            </a:lvl1pPr>
          </a:lstStyle>
          <a:p>
            <a:pPr eaLnBrk="1" latinLnBrk="0" hangingPunct="1"/>
            <a:r>
              <a:rPr lang="en-US"/>
              <a:t>Образец заголовка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олько заголовок: выделение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rPr kumimoji="0" lang="en-US"/>
              <a:pPr/>
              <a:t>6/7/2024</a:t>
            </a:fld>
            <a:endParaRPr kumimoji="0"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kumimoji="0"/>
              <a:pPr/>
              <a:t>‹#›</a:t>
            </a:fld>
            <a:endParaRPr kumimoji="0" lang="ru-RU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90400" y="3081000"/>
            <a:ext cx="8686800" cy="1095600"/>
          </a:xfrm>
        </p:spPr>
        <p:txBody>
          <a:bodyPr>
            <a:normAutofit/>
          </a:bodyPr>
          <a:lstStyle>
            <a:lvl1pPr algn="ctr" eaLnBrk="1" latinLnBrk="0" hangingPunct="1">
              <a:defRPr kumimoji="0" lang="ru-RU" sz="4600" b="1" kern="1200" spc="-150" baseline="0">
                <a:ln>
                  <a:gradFill>
                    <a:gsLst>
                      <a:gs pos="0">
                        <a:schemeClr val="bg1"/>
                      </a:gs>
                      <a:gs pos="50000">
                        <a:schemeClr val="bg1">
                          <a:lumMod val="75000"/>
                        </a:schemeClr>
                      </a:gs>
                    </a:gsLst>
                    <a:lin ang="5400000" scaled="0"/>
                  </a:gradFill>
                </a:ln>
                <a:gradFill>
                  <a:gsLst>
                    <a:gs pos="11000">
                      <a:schemeClr val="bg1">
                        <a:lumMod val="75000"/>
                      </a:schemeClr>
                    </a:gs>
                    <a:gs pos="91000">
                      <a:schemeClr val="bg1"/>
                    </a:gs>
                  </a:gsLst>
                  <a:lin ang="16200000" scaled="1"/>
                </a:gradFill>
                <a:effectLst>
                  <a:outerShdw blurRad="38100" algn="ctr" rotWithShape="0">
                    <a:prstClr val="black">
                      <a:alpha val="25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283952" y="2424752"/>
            <a:ext cx="8694000" cy="639762"/>
          </a:xfrm>
        </p:spPr>
        <p:txBody>
          <a:bodyPr anchor="b">
            <a:normAutofit/>
          </a:bodyPr>
          <a:lstStyle>
            <a:lvl1pPr marL="0" indent="0" algn="ctr" eaLnBrk="1" latinLnBrk="0" hangingPunct="1">
              <a:buNone/>
              <a:defRPr kumimoji="0" lang="ru-RU" sz="2800" kern="1200">
                <a:solidFill>
                  <a:srgbClr val="2E507A">
                    <a:alpha val="81000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 eaLnBrk="1" latinLnBrk="0" hangingPunct="1">
              <a:buNone/>
              <a:defRPr kumimoji="0" lang="ru-RU" sz="2000" b="1"/>
            </a:lvl2pPr>
            <a:lvl3pPr marL="914400" indent="0" eaLnBrk="1" latinLnBrk="0" hangingPunct="1">
              <a:buNone/>
              <a:defRPr kumimoji="0" lang="ru-RU" sz="1800" b="1"/>
            </a:lvl3pPr>
            <a:lvl4pPr marL="1371600" indent="0" eaLnBrk="1" latinLnBrk="0" hangingPunct="1">
              <a:buNone/>
              <a:defRPr kumimoji="0" lang="ru-RU" sz="1600" b="1"/>
            </a:lvl4pPr>
            <a:lvl5pPr marL="1828800" indent="0" eaLnBrk="1" latinLnBrk="0" hangingPunct="1">
              <a:buNone/>
              <a:defRPr kumimoji="0" lang="ru-RU" sz="1600" b="1"/>
            </a:lvl5pPr>
            <a:lvl6pPr marL="2286000" indent="0" eaLnBrk="1" latinLnBrk="0" hangingPunct="1">
              <a:buNone/>
              <a:defRPr kumimoji="0" lang="ru-RU" sz="1600" b="1"/>
            </a:lvl6pPr>
            <a:lvl7pPr marL="2743200" indent="0" eaLnBrk="1" latinLnBrk="0" hangingPunct="1">
              <a:buNone/>
              <a:defRPr kumimoji="0" lang="ru-RU" sz="1600" b="1"/>
            </a:lvl7pPr>
            <a:lvl8pPr marL="3200400" indent="0" eaLnBrk="1" latinLnBrk="0" hangingPunct="1">
              <a:buNone/>
              <a:defRPr kumimoji="0" lang="ru-RU" sz="1600" b="1"/>
            </a:lvl8pPr>
            <a:lvl9pPr marL="3657600" indent="0" eaLnBrk="1" latinLnBrk="0" hangingPunct="1">
              <a:buNone/>
              <a:defRPr kumimoji="0" lang="ru-RU" sz="1600" b="1"/>
            </a:lvl9pPr>
          </a:lstStyle>
          <a:p>
            <a:pPr lvl="0" eaLnBrk="1" latinLnBrk="0" hangingPunct="1"/>
            <a:r>
              <a:rPr lang="en-US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с текстом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kumimoji="0" lang="en-US"/>
              <a:pPr/>
              <a:t>6/7/2024</a:t>
            </a:fld>
            <a:endParaRPr kumimoji="0"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endParaRPr kumimoji="0"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kumimoji="0"/>
              <a:pPr/>
              <a:t>‹#›</a:t>
            </a:fld>
            <a:endParaRPr kumimoji="0" lang="ru-RU"/>
          </a:p>
        </p:txBody>
      </p:sp>
      <p:sp>
        <p:nvSpPr>
          <p:cNvPr id="7" name="Rectangle 6"/>
          <p:cNvSpPr/>
          <p:nvPr userDrawn="1"/>
        </p:nvSpPr>
        <p:spPr>
          <a:xfrm>
            <a:off x="0" y="2895600"/>
            <a:ext cx="7543800" cy="2133600"/>
          </a:xfrm>
          <a:prstGeom prst="rect">
            <a:avLst/>
          </a:prstGeom>
          <a:gradFill flip="none" rotWithShape="1">
            <a:gsLst>
              <a:gs pos="63000">
                <a:schemeClr val="tx1">
                  <a:lumMod val="85000"/>
                  <a:lumOff val="15000"/>
                  <a:alpha val="49000"/>
                </a:schemeClr>
              </a:gs>
              <a:gs pos="100000">
                <a:schemeClr val="tx1">
                  <a:lumMod val="95000"/>
                  <a:lumOff val="5000"/>
                  <a:alpha val="5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14867" y="3200400"/>
            <a:ext cx="7010400" cy="1676400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defRPr kumimoji="0" lang="ru-RU"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eaLnBrk="1" latinLnBrk="0" hangingPunct="1"/>
            <a:r>
              <a:rPr lang="en-US"/>
              <a:t>Образец заголовка</a:t>
            </a:r>
            <a:endParaRPr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648200" y="664780"/>
            <a:ext cx="4191000" cy="381000"/>
          </a:xfrm>
        </p:spPr>
        <p:txBody>
          <a:bodyPr>
            <a:normAutofit/>
          </a:bodyPr>
          <a:lstStyle>
            <a:lvl1pPr algn="r" eaLnBrk="1" latinLnBrk="0" hangingPunct="1">
              <a:buNone/>
              <a:defRPr kumimoji="0" lang="ru-RU" sz="18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kumimoji="0" lang="ru-RU"/>
              <a:t>Образец подзаголовка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utoUpdateAnimBg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3008313" cy="825500"/>
          </a:xfrm>
        </p:spPr>
        <p:txBody>
          <a:bodyPr anchor="b"/>
          <a:lstStyle>
            <a:lvl1pPr algn="l" eaLnBrk="1" latinLnBrk="0" hangingPunct="1">
              <a:defRPr kumimoji="0" lang="ru-RU" sz="2000" b="1"/>
            </a:lvl1pPr>
          </a:lstStyle>
          <a:p>
            <a:pPr eaLnBrk="1" latinLnBrk="0" hangingPunct="1"/>
            <a:r>
              <a:rPr lang="en-US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609600"/>
            <a:ext cx="5111750" cy="5334000"/>
          </a:xfrm>
        </p:spPr>
        <p:txBody>
          <a:bodyPr/>
          <a:lstStyle>
            <a:lvl1pPr eaLnBrk="1" latinLnBrk="0" hangingPunct="1">
              <a:defRPr kumimoji="0" lang="ru-RU" sz="2800">
                <a:solidFill>
                  <a:schemeClr val="bg1"/>
                </a:solidFill>
              </a:defRPr>
            </a:lvl1pPr>
            <a:lvl2pPr eaLnBrk="1" latinLnBrk="0" hangingPunct="1">
              <a:defRPr kumimoji="0" lang="ru-RU" sz="2800">
                <a:solidFill>
                  <a:schemeClr val="bg1"/>
                </a:solidFill>
              </a:defRPr>
            </a:lvl2pPr>
            <a:lvl3pPr eaLnBrk="1" latinLnBrk="0" hangingPunct="1">
              <a:defRPr kumimoji="0" lang="ru-RU" sz="2400">
                <a:solidFill>
                  <a:schemeClr val="bg1"/>
                </a:solidFill>
              </a:defRPr>
            </a:lvl3pPr>
            <a:lvl4pPr eaLnBrk="1" latinLnBrk="0" hangingPunct="1">
              <a:defRPr kumimoji="0" lang="ru-RU" sz="2000">
                <a:solidFill>
                  <a:schemeClr val="bg1"/>
                </a:solidFill>
              </a:defRPr>
            </a:lvl4pPr>
            <a:lvl5pPr eaLnBrk="1" latinLnBrk="0" hangingPunct="1">
              <a:defRPr kumimoji="0" lang="ru-RU" sz="2000">
                <a:solidFill>
                  <a:schemeClr val="bg1"/>
                </a:solidFill>
              </a:defRPr>
            </a:lvl5pPr>
            <a:lvl6pPr eaLnBrk="1" latinLnBrk="0" hangingPunct="1">
              <a:defRPr kumimoji="0" lang="ru-RU" sz="2000"/>
            </a:lvl6pPr>
            <a:lvl7pPr eaLnBrk="1" latinLnBrk="0" hangingPunct="1">
              <a:defRPr kumimoji="0" lang="ru-RU" sz="2000"/>
            </a:lvl7pPr>
            <a:lvl8pPr eaLnBrk="1" latinLnBrk="0" hangingPunct="1">
              <a:defRPr kumimoji="0" lang="ru-RU" sz="2000"/>
            </a:lvl8pPr>
            <a:lvl9pPr eaLnBrk="1" latinLnBrk="0" hangingPunct="1">
              <a:defRPr kumimoji="0" lang="ru-RU" sz="2000"/>
            </a:lvl9pPr>
          </a:lstStyle>
          <a:p>
            <a:pPr lvl="0" eaLnBrk="1" latinLnBrk="0" hangingPunct="1"/>
            <a:r>
              <a:rPr lang="en-US"/>
              <a:t>Образец текста</a:t>
            </a:r>
          </a:p>
          <a:p>
            <a:pPr lvl="1" eaLnBrk="1" latinLnBrk="0" hangingPunct="1"/>
            <a:r>
              <a:rPr lang="en-US"/>
              <a:t>Второй уровень</a:t>
            </a:r>
          </a:p>
          <a:p>
            <a:pPr lvl="2" eaLnBrk="1" latinLnBrk="0" hangingPunct="1"/>
            <a:r>
              <a:rPr lang="en-US"/>
              <a:t>Третий уровень</a:t>
            </a:r>
          </a:p>
          <a:p>
            <a:pPr lvl="3" eaLnBrk="1" latinLnBrk="0" hangingPunct="1"/>
            <a:r>
              <a:rPr lang="en-US"/>
              <a:t>Четвертый уровень</a:t>
            </a:r>
          </a:p>
          <a:p>
            <a:pPr lvl="4" eaLnBrk="1" latinLnBrk="0" hangingPunct="1"/>
            <a:r>
              <a:rPr lang="en-US"/>
              <a:t>Пятый уровень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435101"/>
            <a:ext cx="3008313" cy="3822699"/>
          </a:xfrm>
        </p:spPr>
        <p:txBody>
          <a:bodyPr/>
          <a:lstStyle>
            <a:lvl1pPr marL="0" indent="0" eaLnBrk="1" latinLnBrk="0" hangingPunct="1">
              <a:buNone/>
              <a:defRPr kumimoji="0" lang="ru-RU"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eaLnBrk="1" latinLnBrk="0" hangingPunct="1">
              <a:buNone/>
              <a:defRPr kumimoji="0" lang="ru-RU" sz="1200"/>
            </a:lvl2pPr>
            <a:lvl3pPr marL="914400" indent="0" eaLnBrk="1" latinLnBrk="0" hangingPunct="1">
              <a:buNone/>
              <a:defRPr kumimoji="0" lang="ru-RU" sz="1000"/>
            </a:lvl3pPr>
            <a:lvl4pPr marL="1371600" indent="0" eaLnBrk="1" latinLnBrk="0" hangingPunct="1">
              <a:buNone/>
              <a:defRPr kumimoji="0" lang="ru-RU" sz="900"/>
            </a:lvl4pPr>
            <a:lvl5pPr marL="1828800" indent="0" eaLnBrk="1" latinLnBrk="0" hangingPunct="1">
              <a:buNone/>
              <a:defRPr kumimoji="0" lang="ru-RU" sz="900"/>
            </a:lvl5pPr>
            <a:lvl6pPr marL="2286000" indent="0" eaLnBrk="1" latinLnBrk="0" hangingPunct="1">
              <a:buNone/>
              <a:defRPr kumimoji="0" lang="ru-RU" sz="900"/>
            </a:lvl6pPr>
            <a:lvl7pPr marL="2743200" indent="0" eaLnBrk="1" latinLnBrk="0" hangingPunct="1">
              <a:buNone/>
              <a:defRPr kumimoji="0" lang="ru-RU" sz="900"/>
            </a:lvl7pPr>
            <a:lvl8pPr marL="3200400" indent="0" eaLnBrk="1" latinLnBrk="0" hangingPunct="1">
              <a:buNone/>
              <a:defRPr kumimoji="0" lang="ru-RU" sz="900"/>
            </a:lvl8pPr>
            <a:lvl9pPr marL="3657600" indent="0" eaLnBrk="1" latinLnBrk="0" hangingPunct="1">
              <a:buNone/>
              <a:defRPr kumimoji="0" lang="ru-RU" sz="900"/>
            </a:lvl9pPr>
          </a:lstStyle>
          <a:p>
            <a:pPr lvl="0" eaLnBrk="1" latinLnBrk="0" hangingPunct="1"/>
            <a:r>
              <a:rPr lang="en-US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kumimoji="0" lang="en-US"/>
              <a:pPr/>
              <a:t>6/7/2024</a:t>
            </a:fld>
            <a:endParaRPr kumimoji="0"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endParaRPr kumimoji="0"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kumimoji="0"/>
              <a:pPr/>
              <a:t>‹#›</a:t>
            </a:fld>
            <a:endParaRPr kumimoji="0"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6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latinLnBrk="0" hangingPunct="1"/>
            <a:r>
              <a:rPr kumimoji="0" lang="en-US"/>
              <a:t>Образец заголовка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0" hangingPunct="1">
              <a:defRPr kumimoji="0"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8050E-B668-4FA7-85AD-C750C80A6E9B}" type="datetimeFigureOut">
              <a:rPr kumimoji="0" lang="en-US"/>
              <a:pPr/>
              <a:t>6/7/2024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0" hangingPunct="1">
              <a:defRPr kumimoji="0"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latinLnBrk="0" hangingPunct="1">
              <a:defRPr kumimoji="0"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D5ECE-8B49-45CD-BE81-EF81920D1969}" type="slidenum">
              <a:rPr kumimoji="0"/>
              <a:pPr/>
              <a:t>‹#›</a:t>
            </a:fld>
            <a:endParaRPr kumimoji="0"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kumimoji="0" lang="en-US"/>
              <a:t>Образец текста</a:t>
            </a:r>
          </a:p>
          <a:p>
            <a:pPr lvl="1" eaLnBrk="1" latinLnBrk="0" hangingPunct="1"/>
            <a:r>
              <a:rPr kumimoji="0" lang="en-US"/>
              <a:t>Второй уровень</a:t>
            </a:r>
          </a:p>
          <a:p>
            <a:pPr lvl="2" eaLnBrk="1" latinLnBrk="0" hangingPunct="1"/>
            <a:r>
              <a:rPr kumimoji="0" lang="en-US"/>
              <a:t>Третий уровень</a:t>
            </a:r>
          </a:p>
          <a:p>
            <a:pPr lvl="3" eaLnBrk="1" latinLnBrk="0" hangingPunct="1"/>
            <a:r>
              <a:rPr kumimoji="0" lang="en-US"/>
              <a:t>Четвертый уровень</a:t>
            </a:r>
          </a:p>
          <a:p>
            <a:pPr lvl="4" eaLnBrk="1" latinLnBrk="0" hangingPunct="1"/>
            <a:r>
              <a:rPr kumimoji="0" lang="en-US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61" r:id="rId4"/>
    <p:sldLayoutId id="2147483652" r:id="rId5"/>
    <p:sldLayoutId id="2147483654" r:id="rId6"/>
    <p:sldLayoutId id="2147483655" r:id="rId7"/>
    <p:sldLayoutId id="2147483660" r:id="rId8"/>
    <p:sldLayoutId id="2147483656" r:id="rId9"/>
    <p:sldLayoutId id="2147483676" r:id="rId10"/>
    <p:sldLayoutId id="2147483657" r:id="rId11"/>
    <p:sldLayoutId id="2147483658" r:id="rId12"/>
    <p:sldLayoutId id="2147483659" r:id="rId13"/>
    <p:sldLayoutId id="2147483663" r:id="rId14"/>
  </p:sldLayoutIdLst>
  <p:txStyles>
    <p:titleStyle>
      <a:lvl1pPr algn="ctr" defTabSz="914400" rtl="0" eaLnBrk="1" latinLnBrk="0" hangingPunct="1">
        <a:spcBef>
          <a:spcPct val="0"/>
        </a:spcBef>
        <a:buNone/>
        <a:defRPr kumimoji="0" lang="ru-RU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ru-RU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ru-RU"/>
      </a:defPPr>
      <a:lvl1pPr marL="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notesSlide" Target="../notesSlides/notesSlide55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733800" y="1316420"/>
            <a:ext cx="4953000" cy="1416269"/>
          </a:xfrm>
        </p:spPr>
        <p:txBody>
          <a:bodyPr>
            <a:normAutofit/>
          </a:bodyPr>
          <a:lstStyle/>
          <a:p>
            <a:r>
              <a:rPr lang="en-US" sz="6000" b="1" dirty="0"/>
              <a:t>ART</a:t>
            </a:r>
            <a:endParaRPr lang="ru-RU" sz="6000" b="1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3048000"/>
            <a:ext cx="7239000" cy="1828800"/>
          </a:xfrm>
        </p:spPr>
        <p:txBody>
          <a:bodyPr>
            <a:normAutofit/>
          </a:bodyPr>
          <a:lstStyle/>
          <a:p>
            <a:pPr algn="l"/>
            <a:r>
              <a:rPr lang="en-US" sz="4800" b="0" dirty="0">
                <a:solidFill>
                  <a:prstClr val="white"/>
                </a:solidFill>
              </a:rPr>
              <a:t>THE TRETYAKOV GALLERY COLLECTION</a:t>
            </a:r>
            <a:endParaRPr lang="ru-RU" sz="4800" b="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en-US" sz="4000" b="1" dirty="0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  <a:ea typeface="+mn-ea"/>
                <a:cs typeface="+mn-cs"/>
              </a:rPr>
              <a:t>GUESS THE PAINTING </a:t>
            </a:r>
            <a:endParaRPr lang="ru-RU" sz="400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20272" y="29755"/>
            <a:ext cx="2016224" cy="864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/>
              <a:t>Fragment </a:t>
            </a:r>
            <a:r>
              <a:rPr lang="ru-RU" sz="2400" b="1" i="1" dirty="0"/>
              <a:t>4</a:t>
            </a:r>
            <a:endParaRPr lang="en-US" sz="2400" b="1" i="1" dirty="0"/>
          </a:p>
          <a:p>
            <a:pPr algn="ctr"/>
            <a:r>
              <a:rPr lang="en-US" sz="2400" b="1" i="1" dirty="0"/>
              <a:t>Answers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980728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The painting is called</a:t>
            </a:r>
            <a:r>
              <a:rPr lang="en-US" dirty="0"/>
              <a:t>…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686" y="2348880"/>
            <a:ext cx="4023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rgbClr val="005878"/>
                </a:solidFill>
              </a:rPr>
              <a:t>Богатыри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2852936"/>
            <a:ext cx="3487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It was created by… </a:t>
            </a:r>
            <a:endParaRPr lang="ru-RU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3429000"/>
            <a:ext cx="4536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>
                <a:solidFill>
                  <a:schemeClr val="accent3">
                    <a:lumMod val="50000"/>
                  </a:schemeClr>
                </a:solidFill>
              </a:rPr>
              <a:t>Viktor </a:t>
            </a:r>
            <a:r>
              <a:rPr lang="en-US" sz="4000" b="1" i="1" dirty="0" err="1">
                <a:solidFill>
                  <a:schemeClr val="accent3">
                    <a:lumMod val="50000"/>
                  </a:schemeClr>
                </a:solidFill>
              </a:rPr>
              <a:t>Vasnetsov</a:t>
            </a:r>
            <a:endParaRPr lang="ru-RU" sz="40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4221088"/>
            <a:ext cx="3487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It was finished in… </a:t>
            </a:r>
            <a:endParaRPr lang="ru-RU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2411760" y="4077072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1898</a:t>
            </a:r>
            <a:endParaRPr lang="ru-RU" sz="36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0" y="4797152"/>
            <a:ext cx="33090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It is in the collection of… </a:t>
            </a:r>
            <a:endParaRPr lang="ru-RU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0" y="5229200"/>
            <a:ext cx="5184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834506"/>
                </a:solidFill>
              </a:rPr>
              <a:t>The </a:t>
            </a:r>
            <a:r>
              <a:rPr lang="en-US" sz="4000" b="1" dirty="0" err="1">
                <a:solidFill>
                  <a:srgbClr val="834506"/>
                </a:solidFill>
              </a:rPr>
              <a:t>Tretyakov</a:t>
            </a:r>
            <a:r>
              <a:rPr lang="en-US" sz="4000" b="1" dirty="0">
                <a:solidFill>
                  <a:srgbClr val="834506"/>
                </a:solidFill>
              </a:rPr>
              <a:t> Gallery</a:t>
            </a:r>
            <a:endParaRPr lang="ru-RU" sz="4000" b="1" dirty="0">
              <a:solidFill>
                <a:srgbClr val="834506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1556792"/>
            <a:ext cx="5220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err="1">
                <a:solidFill>
                  <a:schemeClr val="accent4">
                    <a:lumMod val="50000"/>
                  </a:schemeClr>
                </a:solidFill>
              </a:rPr>
              <a:t>Bogatyrs</a:t>
            </a:r>
            <a:endParaRPr lang="ru-RU" sz="40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5" name="Изображение 4" descr="viktor-vasnetsov_6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358" y="1556792"/>
            <a:ext cx="5164928" cy="350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715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3" grpId="0"/>
      <p:bldP spid="14" grpId="0"/>
      <p:bldP spid="15" grpId="0"/>
      <p:bldP spid="16" grpId="0"/>
      <p:bldP spid="18" grpId="0"/>
      <p:bldP spid="19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en-US" sz="4000" b="1" dirty="0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  <a:ea typeface="+mn-ea"/>
                <a:cs typeface="+mn-cs"/>
              </a:rPr>
              <a:t>GUESS THE PAINTING </a:t>
            </a:r>
            <a:endParaRPr lang="ru-RU" sz="4000" dirty="0"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67944" y="764704"/>
            <a:ext cx="4572000" cy="464639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4000"/>
              </a:lnSpc>
            </a:pPr>
            <a:endParaRPr lang="en-US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595959"/>
              </a:solidFill>
            </a:endParaRPr>
          </a:p>
          <a:p>
            <a:pPr>
              <a:lnSpc>
                <a:spcPct val="114000"/>
              </a:lnSpc>
            </a:pPr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595959"/>
                </a:solidFill>
              </a:rPr>
              <a:t>Questions </a:t>
            </a:r>
          </a:p>
          <a:p>
            <a:pPr marL="342900" indent="-342900">
              <a:lnSpc>
                <a:spcPct val="114000"/>
              </a:lnSpc>
              <a:buAutoNum type="arabicPeriod"/>
            </a:pPr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595959"/>
                </a:solidFill>
              </a:rPr>
              <a:t>What is this painting called in English? (1 point)</a:t>
            </a:r>
          </a:p>
          <a:p>
            <a:pPr marL="342900" indent="-342900">
              <a:lnSpc>
                <a:spcPct val="114000"/>
              </a:lnSpc>
              <a:buAutoNum type="arabicPeriod"/>
            </a:pPr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595959"/>
                </a:solidFill>
              </a:rPr>
              <a:t>What is the Russian name of this picture? (1 point)</a:t>
            </a:r>
          </a:p>
          <a:p>
            <a:pPr marL="342900" indent="-342900">
              <a:lnSpc>
                <a:spcPct val="114000"/>
              </a:lnSpc>
              <a:buAutoNum type="arabicPeriod"/>
            </a:pPr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595959"/>
                </a:solidFill>
              </a:rPr>
              <a:t>Who painted the picture? Do you remember the artist’s first name? (2 points)</a:t>
            </a:r>
          </a:p>
          <a:p>
            <a:pPr marL="342900" indent="-342900">
              <a:lnSpc>
                <a:spcPct val="114000"/>
              </a:lnSpc>
              <a:buAutoNum type="arabicPeriod"/>
            </a:pPr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595959"/>
                </a:solidFill>
              </a:rPr>
              <a:t>When was the picture painted? (1 point)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595959"/>
              </a:solidFill>
            </a:endParaRPr>
          </a:p>
          <a:p>
            <a:pPr marL="342900" indent="-342900">
              <a:lnSpc>
                <a:spcPct val="114000"/>
              </a:lnSpc>
              <a:buAutoNum type="arabicPeriod"/>
            </a:pPr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595959"/>
                </a:solidFill>
              </a:rPr>
              <a:t>Can you describe the picture? (3 points)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1520" y="1124744"/>
            <a:ext cx="36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/>
              <a:t>Fragment 5 </a:t>
            </a:r>
          </a:p>
          <a:p>
            <a:pPr algn="ctr"/>
            <a:r>
              <a:rPr lang="en-US" sz="2400" b="1" i="1" dirty="0"/>
              <a:t>8 points</a:t>
            </a:r>
            <a:endParaRPr lang="ru-RU" sz="2400" b="1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179512" y="5373216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If your team can’t answer a question, another team is allowed to answer it</a:t>
            </a:r>
            <a:r>
              <a:rPr lang="ru-RU" b="1" dirty="0"/>
              <a:t> </a:t>
            </a:r>
            <a:r>
              <a:rPr lang="en-US" b="1" dirty="0"/>
              <a:t>and get an extra point. </a:t>
            </a:r>
          </a:p>
          <a:p>
            <a:r>
              <a:rPr lang="ru-RU" i="1" dirty="0"/>
              <a:t>Если ваша команда не может ответить на один из вопросов</a:t>
            </a:r>
            <a:r>
              <a:rPr lang="en-US" i="1" dirty="0"/>
              <a:t>, </a:t>
            </a:r>
            <a:r>
              <a:rPr lang="ru-RU" i="1" dirty="0"/>
              <a:t>другим командам разрешается ответить на него и получить дополнительный балл</a:t>
            </a:r>
            <a:r>
              <a:rPr lang="en-US" i="1" dirty="0"/>
              <a:t>. </a:t>
            </a:r>
            <a:endParaRPr lang="ru-RU" i="1" dirty="0"/>
          </a:p>
        </p:txBody>
      </p:sp>
      <p:pic>
        <p:nvPicPr>
          <p:cNvPr id="2" name="Изображение 1" descr="5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060848"/>
            <a:ext cx="2086868" cy="313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889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rippl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en-US" sz="4000" b="1" dirty="0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  <a:ea typeface="+mn-ea"/>
                <a:cs typeface="+mn-cs"/>
              </a:rPr>
              <a:t>GUESS THE PAINTING </a:t>
            </a:r>
            <a:endParaRPr lang="ru-RU" sz="400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20272" y="29755"/>
            <a:ext cx="2016224" cy="864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/>
              <a:t>Fragment 5</a:t>
            </a:r>
          </a:p>
          <a:p>
            <a:pPr algn="ctr"/>
            <a:r>
              <a:rPr lang="en-US" sz="2400" b="1" i="1" dirty="0"/>
              <a:t>Answers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980728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The painting is called</a:t>
            </a:r>
            <a:r>
              <a:rPr lang="en-US" dirty="0"/>
              <a:t>…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2218232"/>
            <a:ext cx="4023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rgbClr val="005878"/>
                </a:solidFill>
              </a:rPr>
              <a:t>Утро в сосновом лесу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2780928"/>
            <a:ext cx="3487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It was created by… </a:t>
            </a:r>
            <a:endParaRPr lang="ru-RU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3429000"/>
            <a:ext cx="4536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>
                <a:solidFill>
                  <a:schemeClr val="accent3">
                    <a:lumMod val="50000"/>
                  </a:schemeClr>
                </a:solidFill>
              </a:rPr>
              <a:t>Ivan </a:t>
            </a:r>
            <a:r>
              <a:rPr lang="en-US" sz="4000" b="1" i="1" dirty="0" err="1">
                <a:solidFill>
                  <a:schemeClr val="accent3">
                    <a:lumMod val="50000"/>
                  </a:schemeClr>
                </a:solidFill>
              </a:rPr>
              <a:t>Shishkin</a:t>
            </a:r>
            <a:endParaRPr lang="ru-RU" sz="40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4221088"/>
            <a:ext cx="3487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It was painted in… </a:t>
            </a:r>
            <a:endParaRPr lang="ru-RU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2411760" y="4005064"/>
            <a:ext cx="1440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1889</a:t>
            </a:r>
            <a:r>
              <a:rPr lang="en-US" dirty="0"/>
              <a:t> 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0" y="4797152"/>
            <a:ext cx="33090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It is in the collection of… </a:t>
            </a:r>
            <a:endParaRPr lang="ru-RU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0" y="5229200"/>
            <a:ext cx="5184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834506"/>
                </a:solidFill>
              </a:rPr>
              <a:t>The </a:t>
            </a:r>
            <a:r>
              <a:rPr lang="en-US" sz="4000" b="1" dirty="0" err="1">
                <a:solidFill>
                  <a:srgbClr val="834506"/>
                </a:solidFill>
              </a:rPr>
              <a:t>Tretyakov</a:t>
            </a:r>
            <a:r>
              <a:rPr lang="en-US" sz="4000" b="1" dirty="0">
                <a:solidFill>
                  <a:srgbClr val="834506"/>
                </a:solidFill>
              </a:rPr>
              <a:t> Gallery</a:t>
            </a:r>
            <a:endParaRPr lang="ru-RU" sz="4000" b="1" dirty="0">
              <a:solidFill>
                <a:srgbClr val="834506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556792"/>
            <a:ext cx="5724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>
                <a:solidFill>
                  <a:schemeClr val="accent4">
                    <a:lumMod val="50000"/>
                  </a:schemeClr>
                </a:solidFill>
              </a:rPr>
              <a:t>Morning in a Pine Wood</a:t>
            </a:r>
            <a:endParaRPr lang="ru-RU" sz="40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3" name="Изображение 2" descr="Utro_v_sosnovom_lesu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420888"/>
            <a:ext cx="4132144" cy="2799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241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3" grpId="0"/>
      <p:bldP spid="14" grpId="0"/>
      <p:bldP spid="15" grpId="0"/>
      <p:bldP spid="16" grpId="0"/>
      <p:bldP spid="18" grpId="0"/>
      <p:bldP spid="19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en-US" sz="4000" b="1" dirty="0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  <a:ea typeface="+mn-ea"/>
                <a:cs typeface="+mn-cs"/>
              </a:rPr>
              <a:t>GUESS THE PAINTING </a:t>
            </a:r>
            <a:endParaRPr lang="ru-RU" sz="4000" dirty="0"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67944" y="764704"/>
            <a:ext cx="4572000" cy="464639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4000"/>
              </a:lnSpc>
            </a:pPr>
            <a:endParaRPr lang="en-US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595959"/>
              </a:solidFill>
            </a:endParaRPr>
          </a:p>
          <a:p>
            <a:pPr>
              <a:lnSpc>
                <a:spcPct val="114000"/>
              </a:lnSpc>
            </a:pPr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595959"/>
                </a:solidFill>
              </a:rPr>
              <a:t>Questions </a:t>
            </a:r>
          </a:p>
          <a:p>
            <a:pPr marL="342900" indent="-342900">
              <a:lnSpc>
                <a:spcPct val="114000"/>
              </a:lnSpc>
              <a:buAutoNum type="arabicPeriod"/>
            </a:pPr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595959"/>
                </a:solidFill>
              </a:rPr>
              <a:t>What is this painting called in English? (1 point)</a:t>
            </a:r>
          </a:p>
          <a:p>
            <a:pPr marL="342900" indent="-342900">
              <a:lnSpc>
                <a:spcPct val="114000"/>
              </a:lnSpc>
              <a:buAutoNum type="arabicPeriod"/>
            </a:pPr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595959"/>
                </a:solidFill>
              </a:rPr>
              <a:t>What is the Russian name of this picture? (1 point)</a:t>
            </a:r>
          </a:p>
          <a:p>
            <a:pPr marL="342900" indent="-342900">
              <a:lnSpc>
                <a:spcPct val="114000"/>
              </a:lnSpc>
              <a:buAutoNum type="arabicPeriod"/>
            </a:pPr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595959"/>
                </a:solidFill>
              </a:rPr>
              <a:t>Who painted the picture? Do you remember the artist’s first name? (2 points)</a:t>
            </a:r>
          </a:p>
          <a:p>
            <a:pPr marL="342900" indent="-342900">
              <a:lnSpc>
                <a:spcPct val="114000"/>
              </a:lnSpc>
              <a:buAutoNum type="arabicPeriod"/>
            </a:pPr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595959"/>
                </a:solidFill>
              </a:rPr>
              <a:t>When was the picture painted? (1 point)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595959"/>
              </a:solidFill>
            </a:endParaRPr>
          </a:p>
          <a:p>
            <a:pPr marL="342900" indent="-342900">
              <a:lnSpc>
                <a:spcPct val="114000"/>
              </a:lnSpc>
              <a:buAutoNum type="arabicPeriod"/>
            </a:pPr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595959"/>
                </a:solidFill>
              </a:rPr>
              <a:t>Can you describe the picture? (3 points)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1520" y="1124744"/>
            <a:ext cx="36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/>
              <a:t>Fragment </a:t>
            </a:r>
            <a:r>
              <a:rPr lang="ru-RU" sz="2400" b="1" i="1" dirty="0"/>
              <a:t>6</a:t>
            </a:r>
            <a:r>
              <a:rPr lang="en-US" sz="2400" b="1" i="1" dirty="0"/>
              <a:t> </a:t>
            </a:r>
          </a:p>
          <a:p>
            <a:pPr algn="ctr"/>
            <a:r>
              <a:rPr lang="en-US" sz="2400" b="1" i="1" dirty="0"/>
              <a:t>8 points</a:t>
            </a:r>
            <a:endParaRPr lang="ru-RU" sz="2400" b="1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179512" y="5373216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If your team can’t answer a question, another team is allowed to answer it</a:t>
            </a:r>
            <a:r>
              <a:rPr lang="ru-RU" b="1" dirty="0"/>
              <a:t> </a:t>
            </a:r>
            <a:r>
              <a:rPr lang="en-US" b="1" dirty="0"/>
              <a:t>and get an extra point. </a:t>
            </a:r>
          </a:p>
          <a:p>
            <a:r>
              <a:rPr lang="ru-RU" i="1" dirty="0"/>
              <a:t>Если ваша команда не может ответить на один из вопросов</a:t>
            </a:r>
            <a:r>
              <a:rPr lang="en-US" i="1" dirty="0"/>
              <a:t>, </a:t>
            </a:r>
            <a:r>
              <a:rPr lang="ru-RU" i="1" dirty="0"/>
              <a:t>другим командам разрешается ответить на него и получить дополнительный балл</a:t>
            </a:r>
            <a:r>
              <a:rPr lang="en-US" i="1" dirty="0"/>
              <a:t>. </a:t>
            </a:r>
            <a:endParaRPr lang="ru-RU" i="1" dirty="0"/>
          </a:p>
        </p:txBody>
      </p:sp>
      <p:pic>
        <p:nvPicPr>
          <p:cNvPr id="3" name="Изображение 2" descr="6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420888"/>
            <a:ext cx="3102992" cy="2001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836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ripple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en-US" sz="4000" b="1" dirty="0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  <a:ea typeface="+mn-ea"/>
                <a:cs typeface="+mn-cs"/>
              </a:rPr>
              <a:t>GUESS THE PAINTING </a:t>
            </a:r>
            <a:endParaRPr lang="ru-RU" sz="400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20272" y="29755"/>
            <a:ext cx="2016224" cy="864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/>
              <a:t>Fragment </a:t>
            </a:r>
            <a:r>
              <a:rPr lang="ru-RU" sz="2400" b="1" i="1" dirty="0"/>
              <a:t>6</a:t>
            </a:r>
            <a:endParaRPr lang="en-US" sz="2400" b="1" i="1" dirty="0"/>
          </a:p>
          <a:p>
            <a:pPr algn="ctr"/>
            <a:r>
              <a:rPr lang="en-US" sz="2400" b="1" i="1" dirty="0"/>
              <a:t>Answers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980728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The painting is called</a:t>
            </a:r>
            <a:r>
              <a:rPr lang="en-US" dirty="0"/>
              <a:t>…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2060848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rgbClr val="005878"/>
                </a:solidFill>
              </a:rPr>
              <a:t>Иван-Царевич на сером волке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2780928"/>
            <a:ext cx="3487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It was created by… </a:t>
            </a:r>
            <a:endParaRPr lang="ru-RU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3212976"/>
            <a:ext cx="4536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>
                <a:solidFill>
                  <a:schemeClr val="accent3">
                    <a:lumMod val="50000"/>
                  </a:schemeClr>
                </a:solidFill>
              </a:rPr>
              <a:t>Viktor </a:t>
            </a:r>
            <a:r>
              <a:rPr lang="en-US" sz="4000" b="1" i="1" dirty="0" err="1">
                <a:solidFill>
                  <a:schemeClr val="accent3">
                    <a:lumMod val="50000"/>
                  </a:schemeClr>
                </a:solidFill>
              </a:rPr>
              <a:t>Vasnetsov</a:t>
            </a:r>
            <a:endParaRPr lang="ru-RU" sz="40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4221088"/>
            <a:ext cx="3487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It was painted in… </a:t>
            </a:r>
            <a:endParaRPr lang="ru-RU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2411760" y="4005064"/>
            <a:ext cx="1440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1889</a:t>
            </a:r>
            <a:r>
              <a:rPr lang="en-US" dirty="0"/>
              <a:t> 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0" y="4797152"/>
            <a:ext cx="33090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It is in the collection of… </a:t>
            </a:r>
            <a:endParaRPr lang="ru-RU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0" y="5229200"/>
            <a:ext cx="5184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834506"/>
                </a:solidFill>
              </a:rPr>
              <a:t>The </a:t>
            </a:r>
            <a:r>
              <a:rPr lang="en-US" sz="4000" b="1" dirty="0" err="1">
                <a:solidFill>
                  <a:srgbClr val="834506"/>
                </a:solidFill>
              </a:rPr>
              <a:t>Tretyakov</a:t>
            </a:r>
            <a:r>
              <a:rPr lang="en-US" sz="4000" b="1" dirty="0">
                <a:solidFill>
                  <a:srgbClr val="834506"/>
                </a:solidFill>
              </a:rPr>
              <a:t> Gallery</a:t>
            </a:r>
            <a:endParaRPr lang="ru-RU" sz="4000" b="1" dirty="0">
              <a:solidFill>
                <a:srgbClr val="834506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556793"/>
            <a:ext cx="5436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chemeClr val="accent4">
                    <a:lumMod val="50000"/>
                  </a:schemeClr>
                </a:solidFill>
              </a:rPr>
              <a:t>Ivan </a:t>
            </a:r>
            <a:r>
              <a:rPr lang="en-US" sz="2800" b="1" i="1" dirty="0" err="1">
                <a:solidFill>
                  <a:schemeClr val="accent4">
                    <a:lumMod val="50000"/>
                  </a:schemeClr>
                </a:solidFill>
              </a:rPr>
              <a:t>Tsarevich</a:t>
            </a:r>
            <a:r>
              <a:rPr lang="en-US" sz="2800" b="1" i="1" dirty="0">
                <a:solidFill>
                  <a:schemeClr val="accent4">
                    <a:lumMod val="50000"/>
                  </a:schemeClr>
                </a:solidFill>
              </a:rPr>
              <a:t> Riding a Grey Wolf</a:t>
            </a:r>
            <a:endParaRPr lang="ru-RU" sz="28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3" name="Изображение 2" descr="viktor-vasnetsov_7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196752"/>
            <a:ext cx="3656464" cy="494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050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3" grpId="0"/>
      <p:bldP spid="14" grpId="0"/>
      <p:bldP spid="15" grpId="0"/>
      <p:bldP spid="16" grpId="0"/>
      <p:bldP spid="18" grpId="0"/>
      <p:bldP spid="19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en-US" sz="4000" b="1" dirty="0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  <a:ea typeface="+mn-ea"/>
                <a:cs typeface="+mn-cs"/>
              </a:rPr>
              <a:t>GUESS THE PAINTING </a:t>
            </a:r>
            <a:endParaRPr lang="ru-RU" sz="4000" dirty="0"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67944" y="764704"/>
            <a:ext cx="4572000" cy="464639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4000"/>
              </a:lnSpc>
            </a:pPr>
            <a:endParaRPr lang="en-US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595959"/>
              </a:solidFill>
            </a:endParaRPr>
          </a:p>
          <a:p>
            <a:pPr>
              <a:lnSpc>
                <a:spcPct val="114000"/>
              </a:lnSpc>
            </a:pPr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595959"/>
                </a:solidFill>
              </a:rPr>
              <a:t>Questions </a:t>
            </a:r>
          </a:p>
          <a:p>
            <a:pPr marL="342900" indent="-342900">
              <a:lnSpc>
                <a:spcPct val="114000"/>
              </a:lnSpc>
              <a:buAutoNum type="arabicPeriod"/>
            </a:pPr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595959"/>
                </a:solidFill>
              </a:rPr>
              <a:t>What is this painting called in English? (1 point)</a:t>
            </a:r>
          </a:p>
          <a:p>
            <a:pPr marL="342900" indent="-342900">
              <a:lnSpc>
                <a:spcPct val="114000"/>
              </a:lnSpc>
              <a:buAutoNum type="arabicPeriod"/>
            </a:pPr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595959"/>
                </a:solidFill>
              </a:rPr>
              <a:t>What is the Russian name of this picture? (1 point)</a:t>
            </a:r>
          </a:p>
          <a:p>
            <a:pPr marL="342900" indent="-342900">
              <a:lnSpc>
                <a:spcPct val="114000"/>
              </a:lnSpc>
              <a:buAutoNum type="arabicPeriod"/>
            </a:pPr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595959"/>
                </a:solidFill>
              </a:rPr>
              <a:t>Who painted the picture? Do you remember the artist’s first name? (2 points)</a:t>
            </a:r>
          </a:p>
          <a:p>
            <a:pPr marL="342900" indent="-342900">
              <a:lnSpc>
                <a:spcPct val="114000"/>
              </a:lnSpc>
              <a:buAutoNum type="arabicPeriod"/>
            </a:pPr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595959"/>
                </a:solidFill>
              </a:rPr>
              <a:t>When was the picture painted? (1 point)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595959"/>
              </a:solidFill>
            </a:endParaRPr>
          </a:p>
          <a:p>
            <a:pPr marL="342900" indent="-342900">
              <a:lnSpc>
                <a:spcPct val="114000"/>
              </a:lnSpc>
              <a:buAutoNum type="arabicPeriod"/>
            </a:pPr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595959"/>
                </a:solidFill>
              </a:rPr>
              <a:t>Can you describe the picture? (3 points)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1520" y="1124744"/>
            <a:ext cx="36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/>
              <a:t>Fragment 7 </a:t>
            </a:r>
          </a:p>
          <a:p>
            <a:pPr algn="ctr"/>
            <a:r>
              <a:rPr lang="en-US" sz="2400" b="1" i="1" dirty="0"/>
              <a:t>8 points</a:t>
            </a:r>
            <a:endParaRPr lang="ru-RU" sz="2400" b="1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179512" y="5373216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If your team can’t answer a question, another team is allowed to answer it</a:t>
            </a:r>
            <a:r>
              <a:rPr lang="ru-RU" b="1" dirty="0"/>
              <a:t> </a:t>
            </a:r>
            <a:r>
              <a:rPr lang="en-US" b="1" dirty="0"/>
              <a:t>and get an extra point. </a:t>
            </a:r>
          </a:p>
          <a:p>
            <a:r>
              <a:rPr lang="ru-RU" i="1" dirty="0"/>
              <a:t>Если ваша команда не может ответить на один из вопросов</a:t>
            </a:r>
            <a:r>
              <a:rPr lang="en-US" i="1" dirty="0"/>
              <a:t>, </a:t>
            </a:r>
            <a:r>
              <a:rPr lang="ru-RU" i="1" dirty="0"/>
              <a:t>другим командам разрешается ответить на него и получить дополнительный балл</a:t>
            </a:r>
            <a:r>
              <a:rPr lang="en-US" i="1" dirty="0"/>
              <a:t>. </a:t>
            </a:r>
            <a:endParaRPr lang="ru-RU" i="1" dirty="0"/>
          </a:p>
        </p:txBody>
      </p:sp>
      <p:pic>
        <p:nvPicPr>
          <p:cNvPr id="2" name="Изображение 1" descr="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276872"/>
            <a:ext cx="2646606" cy="255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17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ripple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en-US" sz="4000" b="1" dirty="0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  <a:ea typeface="+mn-ea"/>
                <a:cs typeface="+mn-cs"/>
              </a:rPr>
              <a:t>GUESS THE PAINTING </a:t>
            </a:r>
            <a:endParaRPr lang="ru-RU" sz="400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20272" y="29755"/>
            <a:ext cx="2016224" cy="864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/>
              <a:t>Fragment 7</a:t>
            </a:r>
          </a:p>
          <a:p>
            <a:pPr algn="ctr"/>
            <a:r>
              <a:rPr lang="en-US" sz="2400" b="1" i="1" dirty="0"/>
              <a:t>Answers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980728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The painting is called</a:t>
            </a:r>
            <a:r>
              <a:rPr lang="en-US" dirty="0"/>
              <a:t>…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2218232"/>
            <a:ext cx="4023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rgbClr val="005878"/>
                </a:solidFill>
              </a:rPr>
              <a:t>Боярыня Морозова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2780928"/>
            <a:ext cx="3487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It was created by… </a:t>
            </a:r>
            <a:endParaRPr lang="ru-RU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3429000"/>
            <a:ext cx="4536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err="1">
                <a:solidFill>
                  <a:schemeClr val="accent3">
                    <a:lumMod val="50000"/>
                  </a:schemeClr>
                </a:solidFill>
              </a:rPr>
              <a:t>Vasiliy</a:t>
            </a:r>
            <a:r>
              <a:rPr lang="en-US" sz="4000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4000" b="1" i="1" dirty="0" err="1">
                <a:solidFill>
                  <a:schemeClr val="accent3">
                    <a:lumMod val="50000"/>
                  </a:schemeClr>
                </a:solidFill>
              </a:rPr>
              <a:t>Surikov</a:t>
            </a:r>
            <a:endParaRPr lang="ru-RU" sz="40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4221088"/>
            <a:ext cx="3487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It was finished in… </a:t>
            </a:r>
            <a:endParaRPr lang="ru-RU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2411760" y="4005064"/>
            <a:ext cx="1440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1887</a:t>
            </a:r>
            <a:r>
              <a:rPr lang="en-US" dirty="0"/>
              <a:t> 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0" y="4797152"/>
            <a:ext cx="33090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It is in the collection of… </a:t>
            </a:r>
            <a:endParaRPr lang="ru-RU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0" y="5229200"/>
            <a:ext cx="5184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834506"/>
                </a:solidFill>
              </a:rPr>
              <a:t>The </a:t>
            </a:r>
            <a:r>
              <a:rPr lang="en-US" sz="4000" b="1" dirty="0" err="1">
                <a:solidFill>
                  <a:srgbClr val="834506"/>
                </a:solidFill>
              </a:rPr>
              <a:t>Tretyakov</a:t>
            </a:r>
            <a:r>
              <a:rPr lang="en-US" sz="4000" b="1" dirty="0">
                <a:solidFill>
                  <a:srgbClr val="834506"/>
                </a:solidFill>
              </a:rPr>
              <a:t> Gallery</a:t>
            </a:r>
            <a:endParaRPr lang="ru-RU" sz="4000" b="1" dirty="0">
              <a:solidFill>
                <a:srgbClr val="834506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556792"/>
            <a:ext cx="4536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err="1">
                <a:solidFill>
                  <a:schemeClr val="accent4">
                    <a:lumMod val="50000"/>
                  </a:schemeClr>
                </a:solidFill>
              </a:rPr>
              <a:t>Boyaryna</a:t>
            </a:r>
            <a:r>
              <a:rPr lang="en-US" sz="4000" b="1" i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4000" b="1" i="1" dirty="0" err="1">
                <a:solidFill>
                  <a:schemeClr val="accent4">
                    <a:lumMod val="50000"/>
                  </a:schemeClr>
                </a:solidFill>
              </a:rPr>
              <a:t>Morozova</a:t>
            </a:r>
            <a:endParaRPr lang="ru-RU" sz="40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3" name="Изображение 2" descr="boyarynya-morozova-1887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348880"/>
            <a:ext cx="541784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599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3" grpId="0"/>
      <p:bldP spid="14" grpId="0"/>
      <p:bldP spid="15" grpId="0"/>
      <p:bldP spid="16" grpId="0"/>
      <p:bldP spid="18" grpId="0"/>
      <p:bldP spid="19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en-US" sz="4000" b="1" dirty="0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  <a:ea typeface="+mn-ea"/>
                <a:cs typeface="+mn-cs"/>
              </a:rPr>
              <a:t>GUESS THE PAINTING </a:t>
            </a:r>
            <a:endParaRPr lang="ru-RU" sz="4000" dirty="0"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67944" y="764704"/>
            <a:ext cx="4572000" cy="464639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4000"/>
              </a:lnSpc>
            </a:pPr>
            <a:endParaRPr lang="en-US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595959"/>
              </a:solidFill>
            </a:endParaRPr>
          </a:p>
          <a:p>
            <a:pPr>
              <a:lnSpc>
                <a:spcPct val="114000"/>
              </a:lnSpc>
            </a:pPr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595959"/>
                </a:solidFill>
              </a:rPr>
              <a:t>Questions </a:t>
            </a:r>
          </a:p>
          <a:p>
            <a:pPr marL="342900" indent="-342900">
              <a:lnSpc>
                <a:spcPct val="114000"/>
              </a:lnSpc>
              <a:buAutoNum type="arabicPeriod"/>
            </a:pPr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595959"/>
                </a:solidFill>
              </a:rPr>
              <a:t>What is this painting called in English? (1 point)</a:t>
            </a:r>
          </a:p>
          <a:p>
            <a:pPr marL="342900" indent="-342900">
              <a:lnSpc>
                <a:spcPct val="114000"/>
              </a:lnSpc>
              <a:buAutoNum type="arabicPeriod"/>
            </a:pPr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595959"/>
                </a:solidFill>
              </a:rPr>
              <a:t>What is the Russian name of this picture? (1 point)</a:t>
            </a:r>
          </a:p>
          <a:p>
            <a:pPr marL="342900" indent="-342900">
              <a:lnSpc>
                <a:spcPct val="114000"/>
              </a:lnSpc>
              <a:buAutoNum type="arabicPeriod"/>
            </a:pPr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595959"/>
                </a:solidFill>
              </a:rPr>
              <a:t>Who painted the picture? Do you remember the artist’s first name? (2 points)</a:t>
            </a:r>
          </a:p>
          <a:p>
            <a:pPr marL="342900" indent="-342900">
              <a:lnSpc>
                <a:spcPct val="114000"/>
              </a:lnSpc>
              <a:buAutoNum type="arabicPeriod"/>
            </a:pPr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595959"/>
                </a:solidFill>
              </a:rPr>
              <a:t>When was the picture painted? (1 point)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595959"/>
              </a:solidFill>
            </a:endParaRPr>
          </a:p>
          <a:p>
            <a:pPr marL="342900" indent="-342900">
              <a:lnSpc>
                <a:spcPct val="114000"/>
              </a:lnSpc>
              <a:buAutoNum type="arabicPeriod"/>
            </a:pPr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595959"/>
                </a:solidFill>
              </a:rPr>
              <a:t>Can you describe the picture? (3 points)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1520" y="1124744"/>
            <a:ext cx="36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/>
              <a:t>Fragment 8 </a:t>
            </a:r>
          </a:p>
          <a:p>
            <a:pPr algn="ctr"/>
            <a:r>
              <a:rPr lang="en-US" sz="2400" b="1" i="1" dirty="0"/>
              <a:t>8 points</a:t>
            </a:r>
            <a:endParaRPr lang="ru-RU" sz="2400" b="1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179512" y="5373216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If your team can’t answer a question, another team is allowed to answer it</a:t>
            </a:r>
            <a:r>
              <a:rPr lang="ru-RU" b="1" dirty="0"/>
              <a:t> </a:t>
            </a:r>
            <a:r>
              <a:rPr lang="en-US" b="1" dirty="0"/>
              <a:t>and get an extra point. </a:t>
            </a:r>
          </a:p>
          <a:p>
            <a:r>
              <a:rPr lang="ru-RU" i="1" dirty="0"/>
              <a:t>Если ваша команда не может ответить на один из вопросов</a:t>
            </a:r>
            <a:r>
              <a:rPr lang="en-US" i="1" dirty="0"/>
              <a:t>, </a:t>
            </a:r>
            <a:r>
              <a:rPr lang="ru-RU" i="1" dirty="0"/>
              <a:t>другим командам разрешается ответить на него и получить дополнительный балл</a:t>
            </a:r>
            <a:r>
              <a:rPr lang="en-US" i="1" dirty="0"/>
              <a:t>. </a:t>
            </a:r>
            <a:endParaRPr lang="ru-RU" i="1" dirty="0"/>
          </a:p>
        </p:txBody>
      </p:sp>
      <p:pic>
        <p:nvPicPr>
          <p:cNvPr id="3" name="Изображение 2" descr="52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988840"/>
            <a:ext cx="1007187" cy="3412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549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ripple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en-US" sz="4000" b="1" dirty="0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  <a:ea typeface="+mn-ea"/>
                <a:cs typeface="+mn-cs"/>
              </a:rPr>
              <a:t>GUESS THE PAINTING </a:t>
            </a:r>
            <a:endParaRPr lang="ru-RU" sz="400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20272" y="29755"/>
            <a:ext cx="2016224" cy="864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/>
              <a:t>Fragment 8</a:t>
            </a:r>
          </a:p>
          <a:p>
            <a:pPr algn="ctr"/>
            <a:r>
              <a:rPr lang="en-US" sz="2400" b="1" i="1" dirty="0"/>
              <a:t>Answers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980728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The painting is called</a:t>
            </a:r>
            <a:r>
              <a:rPr lang="en-US" dirty="0"/>
              <a:t>…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2218232"/>
            <a:ext cx="4023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rgbClr val="005878"/>
                </a:solidFill>
              </a:rPr>
              <a:t>Иван Грозный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2780928"/>
            <a:ext cx="3487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It was created by… </a:t>
            </a:r>
            <a:endParaRPr lang="ru-RU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3429000"/>
            <a:ext cx="4536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>
                <a:solidFill>
                  <a:schemeClr val="accent3">
                    <a:lumMod val="50000"/>
                  </a:schemeClr>
                </a:solidFill>
              </a:rPr>
              <a:t>Viktor </a:t>
            </a:r>
            <a:r>
              <a:rPr lang="en-US" sz="4000" b="1" i="1" dirty="0" err="1">
                <a:solidFill>
                  <a:schemeClr val="accent3">
                    <a:lumMod val="50000"/>
                  </a:schemeClr>
                </a:solidFill>
              </a:rPr>
              <a:t>Vasnetsov</a:t>
            </a:r>
            <a:endParaRPr lang="ru-RU" sz="40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4221088"/>
            <a:ext cx="3487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It was painted in… </a:t>
            </a:r>
            <a:endParaRPr lang="ru-RU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2411760" y="4005064"/>
            <a:ext cx="1440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18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</a:rPr>
              <a:t>98</a:t>
            </a:r>
            <a:r>
              <a:rPr lang="en-US" dirty="0"/>
              <a:t> 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0" y="4797152"/>
            <a:ext cx="33090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It is in the collection of… </a:t>
            </a:r>
            <a:endParaRPr lang="ru-RU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0" y="5229200"/>
            <a:ext cx="5184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834506"/>
                </a:solidFill>
              </a:rPr>
              <a:t>The </a:t>
            </a:r>
            <a:r>
              <a:rPr lang="en-US" sz="4000" b="1" dirty="0" err="1">
                <a:solidFill>
                  <a:srgbClr val="834506"/>
                </a:solidFill>
              </a:rPr>
              <a:t>Tretyakov</a:t>
            </a:r>
            <a:r>
              <a:rPr lang="en-US" sz="4000" b="1" dirty="0">
                <a:solidFill>
                  <a:srgbClr val="834506"/>
                </a:solidFill>
              </a:rPr>
              <a:t> Gallery</a:t>
            </a:r>
            <a:endParaRPr lang="ru-RU" sz="4000" b="1" dirty="0">
              <a:solidFill>
                <a:srgbClr val="834506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556792"/>
            <a:ext cx="4536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>
                <a:solidFill>
                  <a:schemeClr val="accent4">
                    <a:lumMod val="50000"/>
                  </a:schemeClr>
                </a:solidFill>
              </a:rPr>
              <a:t>Ivan the Terrible</a:t>
            </a:r>
            <a:endParaRPr lang="ru-RU" sz="40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3" name="Изображение 2" descr="tsar-ivan-iv-the-terrible-1897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124744"/>
            <a:ext cx="2873598" cy="52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768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3" grpId="0"/>
      <p:bldP spid="14" grpId="0"/>
      <p:bldP spid="15" grpId="0"/>
      <p:bldP spid="16" grpId="0"/>
      <p:bldP spid="18" grpId="0"/>
      <p:bldP spid="19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en-US" sz="4000" b="1" dirty="0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  <a:ea typeface="+mn-ea"/>
                <a:cs typeface="+mn-cs"/>
              </a:rPr>
              <a:t>GUESS THE PAINTING </a:t>
            </a:r>
            <a:endParaRPr lang="ru-RU" sz="4000" dirty="0"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67944" y="764704"/>
            <a:ext cx="4572000" cy="464639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4000"/>
              </a:lnSpc>
            </a:pPr>
            <a:endParaRPr lang="en-US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595959"/>
              </a:solidFill>
            </a:endParaRPr>
          </a:p>
          <a:p>
            <a:pPr>
              <a:lnSpc>
                <a:spcPct val="114000"/>
              </a:lnSpc>
            </a:pPr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595959"/>
                </a:solidFill>
              </a:rPr>
              <a:t>Questions </a:t>
            </a:r>
          </a:p>
          <a:p>
            <a:pPr marL="342900" indent="-342900">
              <a:lnSpc>
                <a:spcPct val="114000"/>
              </a:lnSpc>
              <a:buAutoNum type="arabicPeriod"/>
            </a:pPr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595959"/>
                </a:solidFill>
              </a:rPr>
              <a:t>What is this painting called in English? (1 point)</a:t>
            </a:r>
          </a:p>
          <a:p>
            <a:pPr marL="342900" indent="-342900">
              <a:lnSpc>
                <a:spcPct val="114000"/>
              </a:lnSpc>
              <a:buAutoNum type="arabicPeriod"/>
            </a:pPr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595959"/>
                </a:solidFill>
              </a:rPr>
              <a:t>What is the Russian name of this picture? (1 point)</a:t>
            </a:r>
          </a:p>
          <a:p>
            <a:pPr marL="342900" indent="-342900">
              <a:lnSpc>
                <a:spcPct val="114000"/>
              </a:lnSpc>
              <a:buAutoNum type="arabicPeriod"/>
            </a:pPr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595959"/>
                </a:solidFill>
              </a:rPr>
              <a:t>Who painted the picture? Do you remember the artist’s first name? (2 points)</a:t>
            </a:r>
          </a:p>
          <a:p>
            <a:pPr marL="342900" indent="-342900">
              <a:lnSpc>
                <a:spcPct val="114000"/>
              </a:lnSpc>
              <a:buAutoNum type="arabicPeriod"/>
            </a:pPr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595959"/>
                </a:solidFill>
              </a:rPr>
              <a:t>When was the picture painted? (1 point)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595959"/>
              </a:solidFill>
            </a:endParaRPr>
          </a:p>
          <a:p>
            <a:pPr marL="342900" indent="-342900">
              <a:lnSpc>
                <a:spcPct val="114000"/>
              </a:lnSpc>
              <a:buAutoNum type="arabicPeriod"/>
            </a:pPr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595959"/>
                </a:solidFill>
              </a:rPr>
              <a:t>Can you describe the picture? (3 points)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1520" y="1124744"/>
            <a:ext cx="36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/>
              <a:t>Fragment 9 </a:t>
            </a:r>
          </a:p>
          <a:p>
            <a:pPr algn="ctr"/>
            <a:r>
              <a:rPr lang="en-US" sz="2400" b="1" i="1" dirty="0"/>
              <a:t>8 points</a:t>
            </a:r>
            <a:endParaRPr lang="ru-RU" sz="2400" b="1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179512" y="5373216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If your team can’t answer a question, another team is allowed to answer it</a:t>
            </a:r>
            <a:r>
              <a:rPr lang="ru-RU" b="1" dirty="0"/>
              <a:t> </a:t>
            </a:r>
            <a:r>
              <a:rPr lang="en-US" b="1" dirty="0"/>
              <a:t>and get an extra point. </a:t>
            </a:r>
          </a:p>
          <a:p>
            <a:r>
              <a:rPr lang="ru-RU" i="1" dirty="0"/>
              <a:t>Если ваша команда не может ответить на один из вопросов</a:t>
            </a:r>
            <a:r>
              <a:rPr lang="en-US" i="1" dirty="0"/>
              <a:t>, </a:t>
            </a:r>
            <a:r>
              <a:rPr lang="ru-RU" i="1" dirty="0"/>
              <a:t>другим командам разрешается ответить на него и получить дополнительный балл</a:t>
            </a:r>
            <a:r>
              <a:rPr lang="en-US" i="1" dirty="0"/>
              <a:t>. </a:t>
            </a:r>
            <a:endParaRPr lang="ru-RU" i="1" dirty="0"/>
          </a:p>
        </p:txBody>
      </p:sp>
      <p:pic>
        <p:nvPicPr>
          <p:cNvPr id="2" name="Изображение 1" descr="5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276872"/>
            <a:ext cx="3623606" cy="2236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841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rippl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260648"/>
            <a:ext cx="7924800" cy="70788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5400" b="1" dirty="0">
                <a:solidFill>
                  <a:schemeClr val="tx2"/>
                </a:solidFill>
                <a:latin typeface="+mj-lt"/>
                <a:cs typeface="Arial" pitchFamily="34" charset="0"/>
              </a:rPr>
              <a:t>GUESS THE PAINTING</a:t>
            </a:r>
          </a:p>
          <a:p>
            <a:pPr algn="ctr"/>
            <a:r>
              <a:rPr lang="en-US" sz="5400" b="1" dirty="0">
                <a:solidFill>
                  <a:schemeClr val="tx2"/>
                </a:solidFill>
                <a:latin typeface="+mj-lt"/>
                <a:cs typeface="Arial" pitchFamily="34" charset="0"/>
              </a:rPr>
              <a:t>RULES </a:t>
            </a:r>
            <a:endParaRPr lang="ru-RU" sz="5400" b="1" dirty="0">
              <a:solidFill>
                <a:schemeClr val="tx2"/>
              </a:solidFill>
              <a:latin typeface="+mj-lt"/>
              <a:cs typeface="Arial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905000" y="2936809"/>
            <a:ext cx="5257800" cy="1588"/>
          </a:xfrm>
          <a:prstGeom prst="line">
            <a:avLst/>
          </a:prstGeom>
          <a:ln w="47625">
            <a:solidFill>
              <a:srgbClr val="E4E4E4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50711" y="4365104"/>
            <a:ext cx="7973935" cy="1162984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УГАДАЙ КАРТИНУ</a:t>
            </a:r>
          </a:p>
          <a:p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ПРАВИЛА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>
              <a:buAutoNum type="arabicPeriod"/>
            </a:pP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Разбейтесь на команды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>
              <a:buAutoNum type="arabicPeriod"/>
            </a:pP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Каждая команда выбирает при ответе одного человека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который будет называть картину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>
              <a:buAutoNum type="arabicPeriod"/>
            </a:pP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Команды отвечают по очереди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/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 algn="r">
              <a:buAutoNum type="arabicPeriod"/>
            </a:pP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686800" y="5284486"/>
            <a:ext cx="457200" cy="9667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>
                <a:solidFill>
                  <a:srgbClr val="FF6600"/>
                </a:solidFill>
              </a:rPr>
              <a:t>           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762000" y="1557456"/>
            <a:ext cx="2057400" cy="2708434"/>
            <a:chOff x="762000" y="1557456"/>
            <a:chExt cx="2057400" cy="2708434"/>
          </a:xfrm>
        </p:grpSpPr>
        <p:sp>
          <p:nvSpPr>
            <p:cNvPr id="6" name="Oval 5"/>
            <p:cNvSpPr/>
            <p:nvPr/>
          </p:nvSpPr>
          <p:spPr>
            <a:xfrm>
              <a:off x="762000" y="1946209"/>
              <a:ext cx="2057400" cy="2057400"/>
            </a:xfrm>
            <a:prstGeom prst="ellipse">
              <a:avLst/>
            </a:prstGeom>
            <a:gradFill flip="none" rotWithShape="1">
              <a:gsLst>
                <a:gs pos="0">
                  <a:srgbClr val="F39C29"/>
                </a:gs>
                <a:gs pos="50000">
                  <a:srgbClr val="F7931D"/>
                </a:gs>
                <a:gs pos="100000">
                  <a:srgbClr val="FF6600"/>
                </a:gs>
              </a:gsLst>
              <a:path path="circle">
                <a:fillToRect l="50000" t="50000" r="50000" b="50000"/>
              </a:path>
              <a:tileRect/>
            </a:gradFill>
            <a:ln w="82550">
              <a:noFill/>
            </a:ln>
            <a:effectLst>
              <a:outerShdw blurRad="152400" dist="165100" dir="5400000" sx="90000" sy="-19000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/>
                <a:t>             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121392" y="1557456"/>
              <a:ext cx="1219200" cy="2708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7000" b="1" dirty="0">
                  <a:solidFill>
                    <a:srgbClr val="F26200">
                      <a:alpha val="40000"/>
                    </a:srgbClr>
                  </a:solidFill>
                  <a:latin typeface="+mj-lt"/>
                  <a:cs typeface="Arial" pitchFamily="34" charset="0"/>
                </a:rPr>
                <a:t>1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23416" y="2666898"/>
              <a:ext cx="1931160" cy="683264"/>
            </a:xfrm>
            <a:prstGeom prst="rect">
              <a:avLst/>
            </a:prstGeom>
            <a:noFill/>
          </p:spPr>
          <p:txBody>
            <a:bodyPr wrap="square" rtlCol="0">
              <a:normAutofit lnSpcReduction="10000"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400" b="1" spc="60" dirty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Split up into teams</a:t>
              </a:r>
              <a:endParaRPr lang="ru-RU" sz="2400" b="1" dirty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1007328" y="1992354"/>
              <a:ext cx="1583472" cy="1295400"/>
            </a:xfrm>
            <a:prstGeom prst="ellipse">
              <a:avLst/>
            </a:prstGeom>
            <a:gradFill flip="none" rotWithShape="1">
              <a:gsLst>
                <a:gs pos="63000">
                  <a:schemeClr val="bg1">
                    <a:alpha val="7000"/>
                  </a:schemeClr>
                </a:gs>
                <a:gs pos="72000">
                  <a:schemeClr val="bg1">
                    <a:alpha val="15000"/>
                  </a:schemeClr>
                </a:gs>
                <a:gs pos="91000">
                  <a:schemeClr val="bg1">
                    <a:alpha val="28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/>
                <a:t>       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543300" y="1591943"/>
            <a:ext cx="2057400" cy="2708434"/>
            <a:chOff x="3543300" y="1591943"/>
            <a:chExt cx="2057400" cy="2708434"/>
          </a:xfrm>
        </p:grpSpPr>
        <p:sp>
          <p:nvSpPr>
            <p:cNvPr id="4" name="Oval 3"/>
            <p:cNvSpPr/>
            <p:nvPr/>
          </p:nvSpPr>
          <p:spPr>
            <a:xfrm>
              <a:off x="3543300" y="1946209"/>
              <a:ext cx="2057400" cy="2057400"/>
            </a:xfrm>
            <a:prstGeom prst="ellipse">
              <a:avLst/>
            </a:prstGeom>
            <a:gradFill>
              <a:gsLst>
                <a:gs pos="0">
                  <a:srgbClr val="00B0F0"/>
                </a:gs>
                <a:gs pos="50000">
                  <a:srgbClr val="399ECB"/>
                </a:gs>
                <a:gs pos="100000">
                  <a:srgbClr val="0077D0"/>
                </a:gs>
              </a:gsLst>
              <a:path path="circle">
                <a:fillToRect l="50000" t="50000" r="50000" b="50000"/>
              </a:path>
            </a:gradFill>
            <a:ln w="82550">
              <a:noFill/>
            </a:ln>
            <a:effectLst>
              <a:outerShdw blurRad="127000" dist="165100" dir="5400000" sx="90000" sy="-19000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/>
                <a:t>             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933968" y="1591943"/>
              <a:ext cx="1219200" cy="2708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7000" b="1" dirty="0">
                  <a:solidFill>
                    <a:srgbClr val="2A7A9E">
                      <a:alpha val="40000"/>
                    </a:srgbClr>
                  </a:solidFill>
                  <a:latin typeface="+mj-lt"/>
                  <a:cs typeface="Arial" pitchFamily="34" charset="0"/>
                </a:rPr>
                <a:t>2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635896" y="2420888"/>
              <a:ext cx="1931160" cy="88171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000" b="1" spc="60" dirty="0">
                  <a:solidFill>
                    <a:srgbClr val="595959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Choose a speaker each time you give an answer</a:t>
              </a:r>
              <a:endParaRPr lang="ru-RU" sz="2000" b="1" dirty="0">
                <a:solidFill>
                  <a:srgbClr val="595959"/>
                </a:solidFill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286512" y="1587511"/>
            <a:ext cx="2071702" cy="2708434"/>
            <a:chOff x="6286512" y="1587511"/>
            <a:chExt cx="2071702" cy="2708434"/>
          </a:xfrm>
        </p:grpSpPr>
        <p:sp>
          <p:nvSpPr>
            <p:cNvPr id="5" name="Oval 4"/>
            <p:cNvSpPr/>
            <p:nvPr/>
          </p:nvSpPr>
          <p:spPr>
            <a:xfrm>
              <a:off x="6324600" y="1953643"/>
              <a:ext cx="2033614" cy="2057400"/>
            </a:xfrm>
            <a:prstGeom prst="ellipse">
              <a:avLst/>
            </a:prstGeom>
            <a:gradFill flip="none" rotWithShape="1">
              <a:gsLst>
                <a:gs pos="5000">
                  <a:srgbClr val="84D830"/>
                </a:gs>
                <a:gs pos="48000">
                  <a:srgbClr val="7BCF27"/>
                </a:gs>
                <a:gs pos="100000">
                  <a:srgbClr val="56901C"/>
                </a:gs>
              </a:gsLst>
              <a:path path="circle">
                <a:fillToRect l="50000" t="50000" r="50000" b="50000"/>
              </a:path>
              <a:tileRect/>
            </a:gradFill>
            <a:ln w="50800">
              <a:noFill/>
            </a:ln>
            <a:effectLst>
              <a:outerShdw blurRad="152400" dist="165100" dir="5400000" sx="90000" sy="-19000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/>
                <a:t>             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721604" y="1587511"/>
              <a:ext cx="1219200" cy="2708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7000" b="1" dirty="0">
                  <a:solidFill>
                    <a:srgbClr val="65B131">
                      <a:alpha val="64000"/>
                    </a:srgbClr>
                  </a:solidFill>
                  <a:latin typeface="+mj-lt"/>
                  <a:cs typeface="Arial" pitchFamily="34" charset="0"/>
                </a:rPr>
                <a:t>3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286512" y="2674651"/>
              <a:ext cx="2056458" cy="665695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400" dirty="0">
                  <a:solidFill>
                    <a:schemeClr val="bg1"/>
                  </a:solidFill>
                </a:rPr>
                <a:t>Take turns</a:t>
              </a:r>
              <a:endParaRPr lang="en-US" sz="2300" b="1" dirty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6588224" y="2204864"/>
              <a:ext cx="1583472" cy="1295400"/>
            </a:xfrm>
            <a:prstGeom prst="ellipse">
              <a:avLst/>
            </a:prstGeom>
            <a:gradFill flip="none" rotWithShape="1">
              <a:gsLst>
                <a:gs pos="63000">
                  <a:schemeClr val="bg1">
                    <a:alpha val="7000"/>
                  </a:schemeClr>
                </a:gs>
                <a:gs pos="72000">
                  <a:schemeClr val="bg1">
                    <a:alpha val="15000"/>
                  </a:schemeClr>
                </a:gs>
                <a:gs pos="91000">
                  <a:schemeClr val="bg1">
                    <a:alpha val="28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/>
                <a:t>       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en-US" sz="4000" b="1" dirty="0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  <a:ea typeface="+mn-ea"/>
                <a:cs typeface="+mn-cs"/>
              </a:rPr>
              <a:t>GUESS THE PAINTING </a:t>
            </a:r>
            <a:endParaRPr lang="ru-RU" sz="400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20272" y="29755"/>
            <a:ext cx="2016224" cy="864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/>
              <a:t>Fragment 9</a:t>
            </a:r>
          </a:p>
          <a:p>
            <a:pPr algn="ctr"/>
            <a:r>
              <a:rPr lang="en-US" sz="2400" b="1" i="1" dirty="0"/>
              <a:t>Answers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980728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The painting is called</a:t>
            </a:r>
            <a:r>
              <a:rPr lang="en-US" dirty="0"/>
              <a:t>…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2218232"/>
            <a:ext cx="4023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rgbClr val="005878"/>
                </a:solidFill>
              </a:rPr>
              <a:t>Аленушка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2780928"/>
            <a:ext cx="3487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It was created by… </a:t>
            </a:r>
            <a:endParaRPr lang="ru-RU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3429000"/>
            <a:ext cx="4536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>
                <a:solidFill>
                  <a:schemeClr val="accent3">
                    <a:lumMod val="50000"/>
                  </a:schemeClr>
                </a:solidFill>
              </a:rPr>
              <a:t>Viktor </a:t>
            </a:r>
            <a:r>
              <a:rPr lang="en-US" sz="4000" b="1" i="1" dirty="0" err="1">
                <a:solidFill>
                  <a:schemeClr val="accent3">
                    <a:lumMod val="50000"/>
                  </a:schemeClr>
                </a:solidFill>
              </a:rPr>
              <a:t>Vasnetsov</a:t>
            </a:r>
            <a:endParaRPr lang="ru-RU" sz="40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4221088"/>
            <a:ext cx="3487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It was painted in… </a:t>
            </a:r>
            <a:endParaRPr lang="ru-RU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2411760" y="4005064"/>
            <a:ext cx="1440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188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en-US" dirty="0"/>
              <a:t> 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0" y="4797152"/>
            <a:ext cx="33090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It is in the collection of… </a:t>
            </a:r>
            <a:endParaRPr lang="ru-RU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0" y="5229200"/>
            <a:ext cx="5184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834506"/>
                </a:solidFill>
              </a:rPr>
              <a:t>The </a:t>
            </a:r>
            <a:r>
              <a:rPr lang="en-US" sz="4000" b="1" dirty="0" err="1">
                <a:solidFill>
                  <a:srgbClr val="834506"/>
                </a:solidFill>
              </a:rPr>
              <a:t>Tretyakov</a:t>
            </a:r>
            <a:r>
              <a:rPr lang="en-US" sz="4000" b="1" dirty="0">
                <a:solidFill>
                  <a:srgbClr val="834506"/>
                </a:solidFill>
              </a:rPr>
              <a:t> Gallery</a:t>
            </a:r>
            <a:endParaRPr lang="ru-RU" sz="4000" b="1" dirty="0">
              <a:solidFill>
                <a:srgbClr val="834506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556792"/>
            <a:ext cx="4536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err="1">
                <a:solidFill>
                  <a:schemeClr val="accent4">
                    <a:lumMod val="50000"/>
                  </a:schemeClr>
                </a:solidFill>
              </a:rPr>
              <a:t>Alyonushka</a:t>
            </a:r>
            <a:endParaRPr lang="ru-RU" sz="40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3" name="Изображение 2" descr="vasnetsov_alenushka-688x987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052736"/>
            <a:ext cx="3607659" cy="517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797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3" grpId="0"/>
      <p:bldP spid="14" grpId="0"/>
      <p:bldP spid="15" grpId="0"/>
      <p:bldP spid="16" grpId="0"/>
      <p:bldP spid="18" grpId="0"/>
      <p:bldP spid="19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en-US" sz="4000" b="1" dirty="0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  <a:ea typeface="+mn-ea"/>
                <a:cs typeface="+mn-cs"/>
              </a:rPr>
              <a:t>GUESS THE PAINTING </a:t>
            </a:r>
            <a:endParaRPr lang="ru-RU" sz="4000" dirty="0"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67944" y="764704"/>
            <a:ext cx="4572000" cy="464639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4000"/>
              </a:lnSpc>
            </a:pPr>
            <a:endParaRPr lang="en-US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595959"/>
              </a:solidFill>
            </a:endParaRPr>
          </a:p>
          <a:p>
            <a:pPr>
              <a:lnSpc>
                <a:spcPct val="114000"/>
              </a:lnSpc>
            </a:pPr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595959"/>
                </a:solidFill>
              </a:rPr>
              <a:t>Questions </a:t>
            </a:r>
          </a:p>
          <a:p>
            <a:pPr marL="342900" indent="-342900">
              <a:lnSpc>
                <a:spcPct val="114000"/>
              </a:lnSpc>
              <a:buAutoNum type="arabicPeriod"/>
            </a:pPr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595959"/>
                </a:solidFill>
              </a:rPr>
              <a:t>What is this painting called in English? (1 point)</a:t>
            </a:r>
          </a:p>
          <a:p>
            <a:pPr marL="342900" indent="-342900">
              <a:lnSpc>
                <a:spcPct val="114000"/>
              </a:lnSpc>
              <a:buAutoNum type="arabicPeriod"/>
            </a:pPr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595959"/>
                </a:solidFill>
              </a:rPr>
              <a:t>What is the Russian name of this picture? (1 point)</a:t>
            </a:r>
          </a:p>
          <a:p>
            <a:pPr marL="342900" indent="-342900">
              <a:lnSpc>
                <a:spcPct val="114000"/>
              </a:lnSpc>
              <a:buAutoNum type="arabicPeriod"/>
            </a:pPr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595959"/>
                </a:solidFill>
              </a:rPr>
              <a:t>Who painted the picture? Do you remember the artist’s first name? (2 points)</a:t>
            </a:r>
          </a:p>
          <a:p>
            <a:pPr marL="342900" indent="-342900">
              <a:lnSpc>
                <a:spcPct val="114000"/>
              </a:lnSpc>
              <a:buAutoNum type="arabicPeriod"/>
            </a:pPr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595959"/>
                </a:solidFill>
              </a:rPr>
              <a:t>When was the picture painted? (1 point)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595959"/>
              </a:solidFill>
            </a:endParaRPr>
          </a:p>
          <a:p>
            <a:pPr marL="342900" indent="-342900">
              <a:lnSpc>
                <a:spcPct val="114000"/>
              </a:lnSpc>
              <a:buAutoNum type="arabicPeriod"/>
            </a:pPr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595959"/>
                </a:solidFill>
              </a:rPr>
              <a:t>Can you describe the picture? (3 points)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1520" y="1124744"/>
            <a:ext cx="36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/>
              <a:t>Fragment 10 </a:t>
            </a:r>
          </a:p>
          <a:p>
            <a:pPr algn="ctr"/>
            <a:r>
              <a:rPr lang="en-US" sz="2400" b="1" i="1" dirty="0"/>
              <a:t>8 points</a:t>
            </a:r>
            <a:endParaRPr lang="ru-RU" sz="2400" b="1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179512" y="5373216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If your team can’t answer a question, another team is allowed to answer it</a:t>
            </a:r>
            <a:r>
              <a:rPr lang="ru-RU" b="1" dirty="0"/>
              <a:t> </a:t>
            </a:r>
            <a:r>
              <a:rPr lang="en-US" b="1" dirty="0"/>
              <a:t>and get an extra point. </a:t>
            </a:r>
          </a:p>
          <a:p>
            <a:r>
              <a:rPr lang="ru-RU" i="1" dirty="0"/>
              <a:t>Если ваша команда не может ответить на один из вопросов</a:t>
            </a:r>
            <a:r>
              <a:rPr lang="en-US" i="1" dirty="0"/>
              <a:t>, </a:t>
            </a:r>
            <a:r>
              <a:rPr lang="ru-RU" i="1" dirty="0"/>
              <a:t>другим командам разрешается ответить на него и получить дополнительный балл</a:t>
            </a:r>
            <a:r>
              <a:rPr lang="en-US" i="1" dirty="0"/>
              <a:t>. </a:t>
            </a:r>
            <a:endParaRPr lang="ru-RU" i="1" dirty="0"/>
          </a:p>
        </p:txBody>
      </p:sp>
      <p:pic>
        <p:nvPicPr>
          <p:cNvPr id="2" name="Изображение 1" descr="7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420888"/>
            <a:ext cx="3614856" cy="1609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739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ripple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en-US" sz="4000" b="1" dirty="0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  <a:ea typeface="+mn-ea"/>
                <a:cs typeface="+mn-cs"/>
              </a:rPr>
              <a:t>GUESS THE PAINTING </a:t>
            </a:r>
            <a:endParaRPr lang="ru-RU" sz="400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20272" y="29755"/>
            <a:ext cx="2016224" cy="864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/>
              <a:t>Fragment 10</a:t>
            </a:r>
          </a:p>
          <a:p>
            <a:pPr algn="ctr"/>
            <a:r>
              <a:rPr lang="en-US" sz="2400" b="1" i="1" dirty="0"/>
              <a:t>Answers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980728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The painting is called</a:t>
            </a:r>
            <a:r>
              <a:rPr lang="en-US" dirty="0"/>
              <a:t>…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2218232"/>
            <a:ext cx="4023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rgbClr val="005878"/>
                </a:solidFill>
              </a:rPr>
              <a:t>Рожь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2780928"/>
            <a:ext cx="3487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It was created by… </a:t>
            </a:r>
            <a:endParaRPr lang="ru-RU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3429000"/>
            <a:ext cx="4536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>
                <a:solidFill>
                  <a:schemeClr val="accent3">
                    <a:lumMod val="50000"/>
                  </a:schemeClr>
                </a:solidFill>
              </a:rPr>
              <a:t>Ivan </a:t>
            </a:r>
            <a:r>
              <a:rPr lang="en-US" sz="4000" b="1" i="1" dirty="0" err="1">
                <a:solidFill>
                  <a:schemeClr val="accent3">
                    <a:lumMod val="50000"/>
                  </a:schemeClr>
                </a:solidFill>
              </a:rPr>
              <a:t>Shishkin</a:t>
            </a:r>
            <a:endParaRPr lang="ru-RU" sz="40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4221088"/>
            <a:ext cx="3487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It was painted in… </a:t>
            </a:r>
            <a:endParaRPr lang="ru-RU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2411760" y="4005064"/>
            <a:ext cx="1440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1878</a:t>
            </a:r>
            <a:r>
              <a:rPr lang="en-US" dirty="0"/>
              <a:t> 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0" y="4797152"/>
            <a:ext cx="33090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It is in the collection of… </a:t>
            </a:r>
            <a:endParaRPr lang="ru-RU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0" y="5229200"/>
            <a:ext cx="5184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834506"/>
                </a:solidFill>
              </a:rPr>
              <a:t>The </a:t>
            </a:r>
            <a:r>
              <a:rPr lang="en-US" sz="4000" b="1" dirty="0" err="1">
                <a:solidFill>
                  <a:srgbClr val="834506"/>
                </a:solidFill>
              </a:rPr>
              <a:t>Tretyakov</a:t>
            </a:r>
            <a:r>
              <a:rPr lang="en-US" sz="4000" b="1" dirty="0">
                <a:solidFill>
                  <a:srgbClr val="834506"/>
                </a:solidFill>
              </a:rPr>
              <a:t> Gallery</a:t>
            </a:r>
            <a:endParaRPr lang="ru-RU" sz="4000" b="1" dirty="0">
              <a:solidFill>
                <a:srgbClr val="834506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556792"/>
            <a:ext cx="4536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>
                <a:solidFill>
                  <a:schemeClr val="accent4">
                    <a:lumMod val="50000"/>
                  </a:schemeClr>
                </a:solidFill>
              </a:rPr>
              <a:t>Rye</a:t>
            </a:r>
            <a:endParaRPr lang="ru-RU" sz="40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3" name="Изображение 2" descr="Ivan_Shishkin_-_Рожь_-_Google_Art_Project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204864"/>
            <a:ext cx="5190673" cy="292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954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3" grpId="0"/>
      <p:bldP spid="14" grpId="0"/>
      <p:bldP spid="15" grpId="0"/>
      <p:bldP spid="16" grpId="0"/>
      <p:bldP spid="18" grpId="0"/>
      <p:bldP spid="19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en-US" sz="4000" b="1" dirty="0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  <a:ea typeface="+mn-ea"/>
                <a:cs typeface="+mn-cs"/>
              </a:rPr>
              <a:t>GUESS THE PAINTING </a:t>
            </a:r>
            <a:endParaRPr lang="ru-RU" sz="4000" dirty="0"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67944" y="764704"/>
            <a:ext cx="4572000" cy="464639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4000"/>
              </a:lnSpc>
            </a:pPr>
            <a:endParaRPr lang="en-US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595959"/>
              </a:solidFill>
            </a:endParaRPr>
          </a:p>
          <a:p>
            <a:pPr>
              <a:lnSpc>
                <a:spcPct val="114000"/>
              </a:lnSpc>
            </a:pPr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595959"/>
                </a:solidFill>
              </a:rPr>
              <a:t>Questions </a:t>
            </a:r>
          </a:p>
          <a:p>
            <a:pPr marL="342900" indent="-342900">
              <a:lnSpc>
                <a:spcPct val="114000"/>
              </a:lnSpc>
              <a:buAutoNum type="arabicPeriod"/>
            </a:pPr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595959"/>
                </a:solidFill>
              </a:rPr>
              <a:t>What is this painting called in English? (1 point)</a:t>
            </a:r>
          </a:p>
          <a:p>
            <a:pPr marL="342900" indent="-342900">
              <a:lnSpc>
                <a:spcPct val="114000"/>
              </a:lnSpc>
              <a:buAutoNum type="arabicPeriod"/>
            </a:pPr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595959"/>
                </a:solidFill>
              </a:rPr>
              <a:t>What is the Russian name of this picture? (1 point)</a:t>
            </a:r>
          </a:p>
          <a:p>
            <a:pPr marL="342900" indent="-342900">
              <a:lnSpc>
                <a:spcPct val="114000"/>
              </a:lnSpc>
              <a:buAutoNum type="arabicPeriod"/>
            </a:pPr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595959"/>
                </a:solidFill>
              </a:rPr>
              <a:t>Who painted the picture? Do you remember the artist’s first name? (2 points)</a:t>
            </a:r>
          </a:p>
          <a:p>
            <a:pPr marL="342900" indent="-342900">
              <a:lnSpc>
                <a:spcPct val="114000"/>
              </a:lnSpc>
              <a:buAutoNum type="arabicPeriod"/>
            </a:pPr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595959"/>
                </a:solidFill>
              </a:rPr>
              <a:t>When was the picture painted? (1 point)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595959"/>
              </a:solidFill>
            </a:endParaRPr>
          </a:p>
          <a:p>
            <a:pPr marL="342900" indent="-342900">
              <a:lnSpc>
                <a:spcPct val="114000"/>
              </a:lnSpc>
              <a:buAutoNum type="arabicPeriod"/>
            </a:pPr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595959"/>
                </a:solidFill>
              </a:rPr>
              <a:t>Can you describe the picture? (3 points)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1520" y="1124744"/>
            <a:ext cx="36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/>
              <a:t>Fragment 1</a:t>
            </a:r>
            <a:r>
              <a:rPr lang="ru-RU" sz="2400" b="1" i="1" dirty="0"/>
              <a:t>1</a:t>
            </a:r>
            <a:r>
              <a:rPr lang="en-US" sz="2400" b="1" i="1" dirty="0"/>
              <a:t> </a:t>
            </a:r>
          </a:p>
          <a:p>
            <a:pPr algn="ctr"/>
            <a:r>
              <a:rPr lang="en-US" sz="2400" b="1" i="1" dirty="0"/>
              <a:t>8 points</a:t>
            </a:r>
            <a:endParaRPr lang="ru-RU" sz="2400" b="1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179512" y="5373216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If your team can’t answer a question, another team is allowed to answer it</a:t>
            </a:r>
            <a:r>
              <a:rPr lang="ru-RU" b="1" dirty="0"/>
              <a:t> </a:t>
            </a:r>
            <a:r>
              <a:rPr lang="en-US" b="1" dirty="0"/>
              <a:t>and get an extra point. </a:t>
            </a:r>
          </a:p>
          <a:p>
            <a:r>
              <a:rPr lang="ru-RU" i="1" dirty="0"/>
              <a:t>Если ваша команда не может ответить на один из вопросов</a:t>
            </a:r>
            <a:r>
              <a:rPr lang="en-US" i="1" dirty="0"/>
              <a:t>, </a:t>
            </a:r>
            <a:r>
              <a:rPr lang="ru-RU" i="1" dirty="0"/>
              <a:t>другим командам разрешается ответить на него и получить дополнительный балл</a:t>
            </a:r>
            <a:r>
              <a:rPr lang="en-US" i="1" dirty="0"/>
              <a:t>. </a:t>
            </a:r>
            <a:endParaRPr lang="ru-RU" i="1" dirty="0"/>
          </a:p>
        </p:txBody>
      </p:sp>
      <p:pic>
        <p:nvPicPr>
          <p:cNvPr id="2" name="Изображение 1" descr="5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132856"/>
            <a:ext cx="2313254" cy="261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952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ripple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en-US" sz="4000" b="1" dirty="0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  <a:ea typeface="+mn-ea"/>
                <a:cs typeface="+mn-cs"/>
              </a:rPr>
              <a:t>GUESS THE PAINTING </a:t>
            </a:r>
            <a:endParaRPr lang="ru-RU" sz="400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20272" y="29755"/>
            <a:ext cx="2016224" cy="864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/>
              <a:t>Fragment 1</a:t>
            </a:r>
            <a:r>
              <a:rPr lang="ru-RU" sz="2400" b="1" i="1" dirty="0"/>
              <a:t>1</a:t>
            </a:r>
            <a:endParaRPr lang="en-US" sz="2400" b="1" i="1" dirty="0"/>
          </a:p>
          <a:p>
            <a:pPr algn="ctr"/>
            <a:r>
              <a:rPr lang="en-US" sz="2400" b="1" i="1" dirty="0"/>
              <a:t>Answers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980728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The painting is called</a:t>
            </a:r>
            <a:r>
              <a:rPr lang="en-US" dirty="0"/>
              <a:t>…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2060848"/>
            <a:ext cx="40238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rgbClr val="005878"/>
                </a:solidFill>
              </a:rPr>
              <a:t>Три царевны подземного царства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2996952"/>
            <a:ext cx="3487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It was created by… </a:t>
            </a:r>
            <a:endParaRPr lang="ru-RU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3429000"/>
            <a:ext cx="4536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>
                <a:solidFill>
                  <a:schemeClr val="accent3">
                    <a:lumMod val="50000"/>
                  </a:schemeClr>
                </a:solidFill>
              </a:rPr>
              <a:t>Viktor </a:t>
            </a:r>
            <a:r>
              <a:rPr lang="en-US" sz="4000" b="1" i="1" dirty="0" err="1">
                <a:solidFill>
                  <a:schemeClr val="accent3">
                    <a:lumMod val="50000"/>
                  </a:schemeClr>
                </a:solidFill>
              </a:rPr>
              <a:t>Vasnetsov</a:t>
            </a:r>
            <a:endParaRPr lang="ru-RU" sz="40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4221088"/>
            <a:ext cx="3487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It was painted in… </a:t>
            </a:r>
            <a:endParaRPr lang="ru-RU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2411760" y="4005064"/>
            <a:ext cx="1440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188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en-US" dirty="0"/>
              <a:t> 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0" y="4797152"/>
            <a:ext cx="33090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It is in the collection of… </a:t>
            </a:r>
            <a:endParaRPr lang="ru-RU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0" y="5229200"/>
            <a:ext cx="5184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834506"/>
                </a:solidFill>
              </a:rPr>
              <a:t>The </a:t>
            </a:r>
            <a:r>
              <a:rPr lang="en-US" sz="4000" b="1" dirty="0" err="1">
                <a:solidFill>
                  <a:srgbClr val="834506"/>
                </a:solidFill>
              </a:rPr>
              <a:t>Tretyakov</a:t>
            </a:r>
            <a:r>
              <a:rPr lang="en-US" sz="4000" b="1" dirty="0">
                <a:solidFill>
                  <a:srgbClr val="834506"/>
                </a:solidFill>
              </a:rPr>
              <a:t> Gallery</a:t>
            </a:r>
            <a:endParaRPr lang="ru-RU" sz="4000" b="1" dirty="0">
              <a:solidFill>
                <a:srgbClr val="834506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556792"/>
            <a:ext cx="8748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chemeClr val="accent4">
                    <a:lumMod val="50000"/>
                  </a:schemeClr>
                </a:solidFill>
              </a:rPr>
              <a:t>Three </a:t>
            </a:r>
            <a:r>
              <a:rPr lang="en-US" sz="2800" b="1" i="1" dirty="0" err="1">
                <a:solidFill>
                  <a:schemeClr val="accent4">
                    <a:lumMod val="50000"/>
                  </a:schemeClr>
                </a:solidFill>
              </a:rPr>
              <a:t>Tsarevnas</a:t>
            </a:r>
            <a:r>
              <a:rPr lang="en-US" sz="2800" b="1" i="1" dirty="0">
                <a:solidFill>
                  <a:schemeClr val="accent4">
                    <a:lumMod val="50000"/>
                  </a:schemeClr>
                </a:solidFill>
              </a:rPr>
              <a:t> of the Underground Kingdom</a:t>
            </a:r>
            <a:endParaRPr lang="ru-RU" sz="28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3" name="Изображение 2" descr="three-princess-of-the-underworld-1884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348880"/>
            <a:ext cx="5185038" cy="299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230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3" grpId="0"/>
      <p:bldP spid="14" grpId="0"/>
      <p:bldP spid="15" grpId="0"/>
      <p:bldP spid="16" grpId="0"/>
      <p:bldP spid="18" grpId="0"/>
      <p:bldP spid="19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en-US" sz="4000" b="1" dirty="0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  <a:ea typeface="+mn-ea"/>
                <a:cs typeface="+mn-cs"/>
              </a:rPr>
              <a:t>GUESS THE PAINTING </a:t>
            </a:r>
            <a:endParaRPr lang="ru-RU" sz="4000" dirty="0"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67944" y="764704"/>
            <a:ext cx="4572000" cy="464639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4000"/>
              </a:lnSpc>
            </a:pPr>
            <a:endParaRPr lang="en-US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595959"/>
              </a:solidFill>
            </a:endParaRPr>
          </a:p>
          <a:p>
            <a:pPr>
              <a:lnSpc>
                <a:spcPct val="114000"/>
              </a:lnSpc>
            </a:pPr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595959"/>
                </a:solidFill>
              </a:rPr>
              <a:t>Questions </a:t>
            </a:r>
          </a:p>
          <a:p>
            <a:pPr marL="342900" indent="-342900">
              <a:lnSpc>
                <a:spcPct val="114000"/>
              </a:lnSpc>
              <a:buAutoNum type="arabicPeriod"/>
            </a:pPr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595959"/>
                </a:solidFill>
              </a:rPr>
              <a:t>What is this painting called in English? (1 point)</a:t>
            </a:r>
          </a:p>
          <a:p>
            <a:pPr marL="342900" indent="-342900">
              <a:lnSpc>
                <a:spcPct val="114000"/>
              </a:lnSpc>
              <a:buAutoNum type="arabicPeriod"/>
            </a:pPr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595959"/>
                </a:solidFill>
              </a:rPr>
              <a:t>What is the Russian name of this picture? (1 point)</a:t>
            </a:r>
          </a:p>
          <a:p>
            <a:pPr marL="342900" indent="-342900">
              <a:lnSpc>
                <a:spcPct val="114000"/>
              </a:lnSpc>
              <a:buAutoNum type="arabicPeriod"/>
            </a:pPr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595959"/>
                </a:solidFill>
              </a:rPr>
              <a:t>Who painted the picture? Do you remember the artist’s first name? (2 points)</a:t>
            </a:r>
          </a:p>
          <a:p>
            <a:pPr marL="342900" indent="-342900">
              <a:lnSpc>
                <a:spcPct val="114000"/>
              </a:lnSpc>
              <a:buAutoNum type="arabicPeriod"/>
            </a:pPr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595959"/>
                </a:solidFill>
              </a:rPr>
              <a:t>When was the picture painted? (1 point)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595959"/>
              </a:solidFill>
            </a:endParaRPr>
          </a:p>
          <a:p>
            <a:pPr marL="342900" indent="-342900">
              <a:lnSpc>
                <a:spcPct val="114000"/>
              </a:lnSpc>
              <a:buAutoNum type="arabicPeriod"/>
            </a:pPr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595959"/>
                </a:solidFill>
              </a:rPr>
              <a:t>Can you describe the picture? (3 points)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1520" y="1124744"/>
            <a:ext cx="36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/>
              <a:t>Fragment 1</a:t>
            </a:r>
            <a:r>
              <a:rPr lang="ru-RU" sz="2400" b="1" i="1" dirty="0"/>
              <a:t>2</a:t>
            </a:r>
            <a:r>
              <a:rPr lang="en-US" sz="2400" b="1" i="1" dirty="0"/>
              <a:t> </a:t>
            </a:r>
          </a:p>
          <a:p>
            <a:pPr algn="ctr"/>
            <a:r>
              <a:rPr lang="en-US" sz="2400" b="1" i="1" dirty="0"/>
              <a:t>8 points</a:t>
            </a:r>
            <a:endParaRPr lang="ru-RU" sz="2400" b="1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179512" y="5373216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If your team can’t answer a question, another team is allowed to answer it</a:t>
            </a:r>
            <a:r>
              <a:rPr lang="ru-RU" b="1" dirty="0"/>
              <a:t> </a:t>
            </a:r>
            <a:r>
              <a:rPr lang="en-US" b="1" dirty="0"/>
              <a:t>and get an extra point. </a:t>
            </a:r>
          </a:p>
          <a:p>
            <a:r>
              <a:rPr lang="ru-RU" i="1" dirty="0"/>
              <a:t>Если ваша команда не может ответить на один из вопросов</a:t>
            </a:r>
            <a:r>
              <a:rPr lang="en-US" i="1" dirty="0"/>
              <a:t>, </a:t>
            </a:r>
            <a:r>
              <a:rPr lang="ru-RU" i="1" dirty="0"/>
              <a:t>другим командам разрешается ответить на него и получить дополнительный балл</a:t>
            </a:r>
            <a:r>
              <a:rPr lang="en-US" i="1" dirty="0"/>
              <a:t>. </a:t>
            </a:r>
            <a:endParaRPr lang="ru-RU" i="1" dirty="0"/>
          </a:p>
        </p:txBody>
      </p:sp>
      <p:pic>
        <p:nvPicPr>
          <p:cNvPr id="2" name="Изображение 1" descr="1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348880"/>
            <a:ext cx="3310498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316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ripple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en-US" sz="4000" b="1" dirty="0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  <a:ea typeface="+mn-ea"/>
                <a:cs typeface="+mn-cs"/>
              </a:rPr>
              <a:t>GUESS THE PAINTING </a:t>
            </a:r>
            <a:endParaRPr lang="ru-RU" sz="400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20272" y="29755"/>
            <a:ext cx="2016224" cy="864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/>
              <a:t>Fragment 1</a:t>
            </a:r>
            <a:r>
              <a:rPr lang="ru-RU" sz="2400" b="1" i="1" dirty="0"/>
              <a:t>2</a:t>
            </a:r>
            <a:endParaRPr lang="en-US" sz="2400" b="1" i="1" dirty="0"/>
          </a:p>
          <a:p>
            <a:pPr algn="ctr"/>
            <a:r>
              <a:rPr lang="en-US" sz="2400" b="1" i="1" dirty="0"/>
              <a:t>Answers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980728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The painting is called</a:t>
            </a:r>
            <a:r>
              <a:rPr lang="en-US" dirty="0"/>
              <a:t>…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2060848"/>
            <a:ext cx="40238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rgbClr val="005878"/>
                </a:solidFill>
              </a:rPr>
              <a:t>Иван Грозный и сын его Иван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-1536" y="3140968"/>
            <a:ext cx="3487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It was created by… </a:t>
            </a:r>
            <a:endParaRPr lang="ru-RU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3429000"/>
            <a:ext cx="4536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err="1">
                <a:solidFill>
                  <a:schemeClr val="accent3">
                    <a:lumMod val="50000"/>
                  </a:schemeClr>
                </a:solidFill>
              </a:rPr>
              <a:t>Ilya</a:t>
            </a:r>
            <a:r>
              <a:rPr lang="en-US" sz="4000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4000" b="1" i="1" dirty="0" err="1">
                <a:solidFill>
                  <a:schemeClr val="accent3">
                    <a:lumMod val="50000"/>
                  </a:schemeClr>
                </a:solidFill>
              </a:rPr>
              <a:t>Repin</a:t>
            </a:r>
            <a:endParaRPr lang="ru-RU" sz="40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4221088"/>
            <a:ext cx="3487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It was finished in… </a:t>
            </a:r>
            <a:endParaRPr lang="ru-RU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2411760" y="4005064"/>
            <a:ext cx="1440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188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</a:rPr>
              <a:t>5</a:t>
            </a:r>
            <a:r>
              <a:rPr lang="en-US" dirty="0"/>
              <a:t> 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0" y="4797152"/>
            <a:ext cx="33090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It is in the collection of… </a:t>
            </a:r>
            <a:endParaRPr lang="ru-RU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0" y="5229200"/>
            <a:ext cx="5184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834506"/>
                </a:solidFill>
              </a:rPr>
              <a:t>The </a:t>
            </a:r>
            <a:r>
              <a:rPr lang="en-US" sz="4000" b="1" dirty="0" err="1">
                <a:solidFill>
                  <a:srgbClr val="834506"/>
                </a:solidFill>
              </a:rPr>
              <a:t>Tretyakov</a:t>
            </a:r>
            <a:r>
              <a:rPr lang="en-US" sz="4000" b="1" dirty="0">
                <a:solidFill>
                  <a:srgbClr val="834506"/>
                </a:solidFill>
              </a:rPr>
              <a:t> Gallery</a:t>
            </a:r>
            <a:endParaRPr lang="ru-RU" sz="4000" b="1" dirty="0">
              <a:solidFill>
                <a:srgbClr val="834506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556792"/>
            <a:ext cx="5940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chemeClr val="accent4">
                    <a:lumMod val="50000"/>
                  </a:schemeClr>
                </a:solidFill>
              </a:rPr>
              <a:t>Ivan the Terrible and His Son </a:t>
            </a:r>
            <a:endParaRPr lang="ru-RU" sz="28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3" name="Изображение 2" descr="REPIN_Ivan_Terrible&amp;Ivan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5" y="1925172"/>
            <a:ext cx="4680491" cy="3420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08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3" grpId="0"/>
      <p:bldP spid="14" grpId="0"/>
      <p:bldP spid="15" grpId="0"/>
      <p:bldP spid="16" grpId="0"/>
      <p:bldP spid="18" grpId="0"/>
      <p:bldP spid="19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en-US" sz="4000" b="1" dirty="0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  <a:ea typeface="+mn-ea"/>
                <a:cs typeface="+mn-cs"/>
              </a:rPr>
              <a:t>GUESS THE PAINTING </a:t>
            </a:r>
            <a:endParaRPr lang="ru-RU" sz="4000" dirty="0"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67944" y="764704"/>
            <a:ext cx="4572000" cy="464639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4000"/>
              </a:lnSpc>
            </a:pPr>
            <a:endParaRPr lang="en-US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595959"/>
              </a:solidFill>
            </a:endParaRPr>
          </a:p>
          <a:p>
            <a:pPr>
              <a:lnSpc>
                <a:spcPct val="114000"/>
              </a:lnSpc>
            </a:pPr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595959"/>
                </a:solidFill>
              </a:rPr>
              <a:t>Questions </a:t>
            </a:r>
          </a:p>
          <a:p>
            <a:pPr marL="342900" indent="-342900">
              <a:lnSpc>
                <a:spcPct val="114000"/>
              </a:lnSpc>
              <a:buAutoNum type="arabicPeriod"/>
            </a:pPr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595959"/>
                </a:solidFill>
              </a:rPr>
              <a:t>What is this painting called in English? (1 point)</a:t>
            </a:r>
          </a:p>
          <a:p>
            <a:pPr marL="342900" indent="-342900">
              <a:lnSpc>
                <a:spcPct val="114000"/>
              </a:lnSpc>
              <a:buAutoNum type="arabicPeriod"/>
            </a:pPr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595959"/>
                </a:solidFill>
              </a:rPr>
              <a:t>What is the Russian name of this picture? (1 point)</a:t>
            </a:r>
          </a:p>
          <a:p>
            <a:pPr marL="342900" indent="-342900">
              <a:lnSpc>
                <a:spcPct val="114000"/>
              </a:lnSpc>
              <a:buAutoNum type="arabicPeriod"/>
            </a:pPr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595959"/>
                </a:solidFill>
              </a:rPr>
              <a:t>Who painted the picture? Do you remember the artist’s first name? (2 points)</a:t>
            </a:r>
          </a:p>
          <a:p>
            <a:pPr marL="342900" indent="-342900">
              <a:lnSpc>
                <a:spcPct val="114000"/>
              </a:lnSpc>
              <a:buAutoNum type="arabicPeriod"/>
            </a:pPr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595959"/>
                </a:solidFill>
              </a:rPr>
              <a:t>When was the picture painted? (1 point)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595959"/>
              </a:solidFill>
            </a:endParaRPr>
          </a:p>
          <a:p>
            <a:pPr marL="342900" indent="-342900">
              <a:lnSpc>
                <a:spcPct val="114000"/>
              </a:lnSpc>
              <a:buAutoNum type="arabicPeriod"/>
            </a:pPr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595959"/>
                </a:solidFill>
              </a:rPr>
              <a:t>Can you describe the picture? (3 points)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1520" y="1124744"/>
            <a:ext cx="36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/>
              <a:t>Fragment 13 </a:t>
            </a:r>
          </a:p>
          <a:p>
            <a:pPr algn="ctr"/>
            <a:r>
              <a:rPr lang="en-US" sz="2400" b="1" i="1" dirty="0"/>
              <a:t>8 points</a:t>
            </a:r>
            <a:endParaRPr lang="ru-RU" sz="2400" b="1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179512" y="5373216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If your team can’t answer a question, another team is allowed to answer it</a:t>
            </a:r>
            <a:r>
              <a:rPr lang="ru-RU" b="1" dirty="0"/>
              <a:t> </a:t>
            </a:r>
            <a:r>
              <a:rPr lang="en-US" b="1" dirty="0"/>
              <a:t>and get an extra point. </a:t>
            </a:r>
          </a:p>
          <a:p>
            <a:r>
              <a:rPr lang="ru-RU" i="1" dirty="0"/>
              <a:t>Если ваша команда не может ответить на один из вопросов</a:t>
            </a:r>
            <a:r>
              <a:rPr lang="en-US" i="1" dirty="0"/>
              <a:t>, </a:t>
            </a:r>
            <a:r>
              <a:rPr lang="ru-RU" i="1" dirty="0"/>
              <a:t>другим командам разрешается ответить на него и получить дополнительный балл</a:t>
            </a:r>
            <a:r>
              <a:rPr lang="en-US" i="1" dirty="0"/>
              <a:t>. </a:t>
            </a:r>
            <a:endParaRPr lang="ru-RU" i="1" dirty="0"/>
          </a:p>
        </p:txBody>
      </p:sp>
      <p:pic>
        <p:nvPicPr>
          <p:cNvPr id="2" name="Изображение 1" descr="1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348880"/>
            <a:ext cx="3492137" cy="1520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910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ripple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en-US" sz="4000" b="1" dirty="0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  <a:ea typeface="+mn-ea"/>
                <a:cs typeface="+mn-cs"/>
              </a:rPr>
              <a:t>GUESS THE PAINTING </a:t>
            </a:r>
            <a:endParaRPr lang="ru-RU" sz="400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20272" y="29755"/>
            <a:ext cx="2016224" cy="864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/>
              <a:t>Fragment 13</a:t>
            </a:r>
          </a:p>
          <a:p>
            <a:pPr algn="ctr"/>
            <a:r>
              <a:rPr lang="en-US" sz="2400" b="1" i="1" dirty="0"/>
              <a:t>Answers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980728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The painting is called</a:t>
            </a:r>
            <a:r>
              <a:rPr lang="en-US" dirty="0"/>
              <a:t>…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2348880"/>
            <a:ext cx="4023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rgbClr val="005878"/>
                </a:solidFill>
              </a:rPr>
              <a:t>Неизвестная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2780928"/>
            <a:ext cx="3487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It was created by… </a:t>
            </a:r>
            <a:endParaRPr lang="ru-RU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3429000"/>
            <a:ext cx="4536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>
                <a:solidFill>
                  <a:schemeClr val="accent3">
                    <a:lumMod val="50000"/>
                  </a:schemeClr>
                </a:solidFill>
              </a:rPr>
              <a:t>Ivan </a:t>
            </a:r>
            <a:r>
              <a:rPr lang="en-US" sz="4000" b="1" i="1" dirty="0" err="1">
                <a:solidFill>
                  <a:schemeClr val="accent3">
                    <a:lumMod val="50000"/>
                  </a:schemeClr>
                </a:solidFill>
              </a:rPr>
              <a:t>Kramskoy</a:t>
            </a:r>
            <a:endParaRPr lang="ru-RU" sz="40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4221088"/>
            <a:ext cx="3487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It was painted in… </a:t>
            </a:r>
            <a:endParaRPr lang="ru-RU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2411760" y="4005064"/>
            <a:ext cx="1440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188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</a:rPr>
              <a:t>3</a:t>
            </a:r>
            <a:r>
              <a:rPr lang="en-US" dirty="0"/>
              <a:t> 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0" y="4797152"/>
            <a:ext cx="33090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It is in the collection of… </a:t>
            </a:r>
            <a:endParaRPr lang="ru-RU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0" y="5229200"/>
            <a:ext cx="5184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834506"/>
                </a:solidFill>
              </a:rPr>
              <a:t>The </a:t>
            </a:r>
            <a:r>
              <a:rPr lang="en-US" sz="4000" b="1" dirty="0" err="1">
                <a:solidFill>
                  <a:srgbClr val="834506"/>
                </a:solidFill>
              </a:rPr>
              <a:t>Tretyakov</a:t>
            </a:r>
            <a:r>
              <a:rPr lang="en-US" sz="4000" b="1" dirty="0">
                <a:solidFill>
                  <a:srgbClr val="834506"/>
                </a:solidFill>
              </a:rPr>
              <a:t> Gallery</a:t>
            </a:r>
            <a:endParaRPr lang="ru-RU" sz="4000" b="1" dirty="0">
              <a:solidFill>
                <a:srgbClr val="834506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484784"/>
            <a:ext cx="45365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chemeClr val="accent4">
                    <a:lumMod val="50000"/>
                  </a:schemeClr>
                </a:solidFill>
              </a:rPr>
              <a:t>Portrait of an Unknown Woman</a:t>
            </a:r>
            <a:endParaRPr lang="ru-RU" sz="28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3" name="Изображение 2" descr="Kramskoy_Portrait_of_a_Woman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124744"/>
            <a:ext cx="5143490" cy="400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63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3" grpId="0"/>
      <p:bldP spid="14" grpId="0"/>
      <p:bldP spid="15" grpId="0"/>
      <p:bldP spid="16" grpId="0"/>
      <p:bldP spid="18" grpId="0"/>
      <p:bldP spid="19" grpId="0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en-US" sz="4000" b="1" dirty="0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  <a:ea typeface="+mn-ea"/>
                <a:cs typeface="+mn-cs"/>
              </a:rPr>
              <a:t>GUESS THE PAINTING </a:t>
            </a:r>
            <a:endParaRPr lang="ru-RU" sz="4000" dirty="0"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67944" y="764704"/>
            <a:ext cx="4572000" cy="464639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4000"/>
              </a:lnSpc>
            </a:pPr>
            <a:endParaRPr lang="en-US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595959"/>
              </a:solidFill>
            </a:endParaRPr>
          </a:p>
          <a:p>
            <a:pPr>
              <a:lnSpc>
                <a:spcPct val="114000"/>
              </a:lnSpc>
            </a:pPr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595959"/>
                </a:solidFill>
              </a:rPr>
              <a:t>Questions </a:t>
            </a:r>
          </a:p>
          <a:p>
            <a:pPr marL="342900" indent="-342900">
              <a:lnSpc>
                <a:spcPct val="114000"/>
              </a:lnSpc>
              <a:buAutoNum type="arabicPeriod"/>
            </a:pPr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595959"/>
                </a:solidFill>
              </a:rPr>
              <a:t>What is this painting called in English? (1 point)</a:t>
            </a:r>
          </a:p>
          <a:p>
            <a:pPr marL="342900" indent="-342900">
              <a:lnSpc>
                <a:spcPct val="114000"/>
              </a:lnSpc>
              <a:buAutoNum type="arabicPeriod"/>
            </a:pPr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595959"/>
                </a:solidFill>
              </a:rPr>
              <a:t>What is the Russian name of this picture? (1 point)</a:t>
            </a:r>
          </a:p>
          <a:p>
            <a:pPr marL="342900" indent="-342900">
              <a:lnSpc>
                <a:spcPct val="114000"/>
              </a:lnSpc>
              <a:buAutoNum type="arabicPeriod"/>
            </a:pPr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595959"/>
                </a:solidFill>
              </a:rPr>
              <a:t>Who painted the picture? Do you remember the artist’s first name? (2 points)</a:t>
            </a:r>
          </a:p>
          <a:p>
            <a:pPr marL="342900" indent="-342900">
              <a:lnSpc>
                <a:spcPct val="114000"/>
              </a:lnSpc>
              <a:buAutoNum type="arabicPeriod"/>
            </a:pPr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595959"/>
                </a:solidFill>
              </a:rPr>
              <a:t>When was the picture painted? (1 point)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595959"/>
              </a:solidFill>
            </a:endParaRPr>
          </a:p>
          <a:p>
            <a:pPr marL="342900" indent="-342900">
              <a:lnSpc>
                <a:spcPct val="114000"/>
              </a:lnSpc>
              <a:buAutoNum type="arabicPeriod"/>
            </a:pPr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595959"/>
                </a:solidFill>
              </a:rPr>
              <a:t>Can you describe the picture? (3 points)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1520" y="1124744"/>
            <a:ext cx="36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/>
              <a:t>Fragment 14</a:t>
            </a:r>
          </a:p>
          <a:p>
            <a:pPr algn="ctr"/>
            <a:r>
              <a:rPr lang="en-US" sz="2400" b="1" i="1" dirty="0"/>
              <a:t>8 points</a:t>
            </a:r>
            <a:endParaRPr lang="ru-RU" sz="2400" b="1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179512" y="5373216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If your team can’t answer a question, another team is allowed to answer it</a:t>
            </a:r>
            <a:r>
              <a:rPr lang="ru-RU" b="1" dirty="0"/>
              <a:t> </a:t>
            </a:r>
            <a:r>
              <a:rPr lang="en-US" b="1" dirty="0"/>
              <a:t>and get an extra point. </a:t>
            </a:r>
          </a:p>
          <a:p>
            <a:r>
              <a:rPr lang="ru-RU" i="1" dirty="0"/>
              <a:t>Если ваша команда не может ответить на один из вопросов</a:t>
            </a:r>
            <a:r>
              <a:rPr lang="en-US" i="1" dirty="0"/>
              <a:t>, </a:t>
            </a:r>
            <a:r>
              <a:rPr lang="ru-RU" i="1" dirty="0"/>
              <a:t>другим командам разрешается ответить на него и получить дополнительный балл</a:t>
            </a:r>
            <a:r>
              <a:rPr lang="en-US" i="1" dirty="0"/>
              <a:t>. </a:t>
            </a:r>
            <a:endParaRPr lang="ru-RU" i="1" dirty="0"/>
          </a:p>
        </p:txBody>
      </p:sp>
      <p:pic>
        <p:nvPicPr>
          <p:cNvPr id="2" name="Изображение 1" descr="3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988840"/>
            <a:ext cx="1900381" cy="3254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645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rippl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en-US" sz="4000" b="1" dirty="0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  <a:ea typeface="+mn-ea"/>
                <a:cs typeface="+mn-cs"/>
              </a:rPr>
              <a:t>GUESS THE PAINTING </a:t>
            </a:r>
            <a:endParaRPr lang="ru-RU" sz="4000" dirty="0">
              <a:latin typeface="+mn-lt"/>
            </a:endParaRPr>
          </a:p>
        </p:txBody>
      </p:sp>
      <p:pic>
        <p:nvPicPr>
          <p:cNvPr id="5" name="Изображение 4" descr="27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420888"/>
            <a:ext cx="3672408" cy="270172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067944" y="764704"/>
            <a:ext cx="4572000" cy="464639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4000"/>
              </a:lnSpc>
            </a:pPr>
            <a:endParaRPr lang="en-US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595959"/>
              </a:solidFill>
            </a:endParaRPr>
          </a:p>
          <a:p>
            <a:pPr>
              <a:lnSpc>
                <a:spcPct val="114000"/>
              </a:lnSpc>
            </a:pPr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595959"/>
                </a:solidFill>
              </a:rPr>
              <a:t>Questions </a:t>
            </a:r>
          </a:p>
          <a:p>
            <a:pPr marL="342900" indent="-342900">
              <a:lnSpc>
                <a:spcPct val="114000"/>
              </a:lnSpc>
              <a:buAutoNum type="arabicPeriod"/>
            </a:pPr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595959"/>
                </a:solidFill>
              </a:rPr>
              <a:t>What is this painting called in English? (1 point)</a:t>
            </a:r>
          </a:p>
          <a:p>
            <a:pPr marL="342900" indent="-342900">
              <a:lnSpc>
                <a:spcPct val="114000"/>
              </a:lnSpc>
              <a:buAutoNum type="arabicPeriod"/>
            </a:pPr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595959"/>
                </a:solidFill>
              </a:rPr>
              <a:t>What is the Russian name of this picture? (1 point)</a:t>
            </a:r>
          </a:p>
          <a:p>
            <a:pPr marL="342900" indent="-342900">
              <a:lnSpc>
                <a:spcPct val="114000"/>
              </a:lnSpc>
              <a:buAutoNum type="arabicPeriod"/>
            </a:pPr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595959"/>
                </a:solidFill>
              </a:rPr>
              <a:t>Who painted the picture? Do you remember the artist’s first name? (2 points)</a:t>
            </a:r>
          </a:p>
          <a:p>
            <a:pPr marL="342900" indent="-342900">
              <a:lnSpc>
                <a:spcPct val="114000"/>
              </a:lnSpc>
              <a:buAutoNum type="arabicPeriod"/>
            </a:pPr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595959"/>
                </a:solidFill>
              </a:rPr>
              <a:t>When was the picture painted? (1 point)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595959"/>
              </a:solidFill>
            </a:endParaRPr>
          </a:p>
          <a:p>
            <a:pPr marL="342900" indent="-342900">
              <a:lnSpc>
                <a:spcPct val="114000"/>
              </a:lnSpc>
              <a:buAutoNum type="arabicPeriod"/>
            </a:pPr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595959"/>
                </a:solidFill>
              </a:rPr>
              <a:t>Can you describe the picture? (3 points)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1520" y="1124744"/>
            <a:ext cx="36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/>
              <a:t>Fragment 1 </a:t>
            </a:r>
          </a:p>
          <a:p>
            <a:pPr algn="ctr"/>
            <a:r>
              <a:rPr lang="en-US" sz="2400" b="1" i="1" dirty="0"/>
              <a:t>8 points</a:t>
            </a:r>
            <a:endParaRPr lang="ru-RU" sz="2400" b="1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179512" y="5373216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If your team can’t answer a question, another team is allowed to answer it</a:t>
            </a:r>
            <a:r>
              <a:rPr lang="ru-RU" b="1" dirty="0"/>
              <a:t> </a:t>
            </a:r>
            <a:r>
              <a:rPr lang="en-US" b="1" dirty="0"/>
              <a:t>and get an extra point. </a:t>
            </a:r>
          </a:p>
          <a:p>
            <a:r>
              <a:rPr lang="ru-RU" i="1" dirty="0"/>
              <a:t>Если ваша команда не может ответить на один из вопросов</a:t>
            </a:r>
            <a:r>
              <a:rPr lang="en-US" i="1" dirty="0"/>
              <a:t>, </a:t>
            </a:r>
            <a:r>
              <a:rPr lang="ru-RU" i="1" dirty="0"/>
              <a:t>другим командам разрешается ответить на него и получить дополнительный балл</a:t>
            </a:r>
            <a:r>
              <a:rPr lang="en-US" i="1" dirty="0"/>
              <a:t>. </a:t>
            </a:r>
            <a:endParaRPr lang="ru-RU" i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ripple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en-US" sz="4000" b="1" dirty="0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  <a:ea typeface="+mn-ea"/>
                <a:cs typeface="+mn-cs"/>
              </a:rPr>
              <a:t>GUESS THE PAINTING </a:t>
            </a:r>
            <a:endParaRPr lang="ru-RU" sz="400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20272" y="29755"/>
            <a:ext cx="2016224" cy="864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/>
              <a:t>Fragment 14</a:t>
            </a:r>
          </a:p>
          <a:p>
            <a:pPr algn="ctr"/>
            <a:r>
              <a:rPr lang="en-US" sz="2400" b="1" i="1" dirty="0"/>
              <a:t>Answers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980728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The painting is called</a:t>
            </a:r>
            <a:r>
              <a:rPr lang="en-US" dirty="0"/>
              <a:t>…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2218232"/>
            <a:ext cx="4023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rgbClr val="005878"/>
                </a:solidFill>
              </a:rPr>
              <a:t>Березовая роща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2780928"/>
            <a:ext cx="3487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It was created by… </a:t>
            </a:r>
            <a:endParaRPr lang="ru-RU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3429000"/>
            <a:ext cx="4536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err="1">
                <a:solidFill>
                  <a:schemeClr val="accent3">
                    <a:lumMod val="50000"/>
                  </a:schemeClr>
                </a:solidFill>
              </a:rPr>
              <a:t>Arkhip</a:t>
            </a:r>
            <a:r>
              <a:rPr lang="en-US" sz="4000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4000" b="1" i="1" dirty="0" err="1">
                <a:solidFill>
                  <a:schemeClr val="accent3">
                    <a:lumMod val="50000"/>
                  </a:schemeClr>
                </a:solidFill>
              </a:rPr>
              <a:t>Kuindzhi</a:t>
            </a:r>
            <a:endParaRPr lang="ru-RU" sz="40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4221088"/>
            <a:ext cx="3487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It was painted in… </a:t>
            </a:r>
            <a:endParaRPr lang="ru-RU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2411760" y="4005064"/>
            <a:ext cx="1440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18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</a:rPr>
              <a:t>79</a:t>
            </a:r>
            <a:r>
              <a:rPr lang="en-US" dirty="0"/>
              <a:t> 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0" y="4797152"/>
            <a:ext cx="33090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It is in the collection of… </a:t>
            </a:r>
            <a:endParaRPr lang="ru-RU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0" y="5229200"/>
            <a:ext cx="5184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834506"/>
                </a:solidFill>
              </a:rPr>
              <a:t>The </a:t>
            </a:r>
            <a:r>
              <a:rPr lang="en-US" sz="4000" b="1" dirty="0" err="1">
                <a:solidFill>
                  <a:srgbClr val="834506"/>
                </a:solidFill>
              </a:rPr>
              <a:t>Tretyakov</a:t>
            </a:r>
            <a:r>
              <a:rPr lang="en-US" sz="4000" b="1" dirty="0">
                <a:solidFill>
                  <a:srgbClr val="834506"/>
                </a:solidFill>
              </a:rPr>
              <a:t> Gallery</a:t>
            </a:r>
            <a:endParaRPr lang="ru-RU" sz="4000" b="1" dirty="0">
              <a:solidFill>
                <a:srgbClr val="834506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556792"/>
            <a:ext cx="4536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>
                <a:solidFill>
                  <a:schemeClr val="accent4">
                    <a:lumMod val="50000"/>
                  </a:schemeClr>
                </a:solidFill>
              </a:rPr>
              <a:t>Birch Grove</a:t>
            </a:r>
            <a:endParaRPr lang="ru-RU" sz="40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5" name="Изображение 4" descr="a-birch-grove-1879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348880"/>
            <a:ext cx="5332592" cy="285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029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3" grpId="0"/>
      <p:bldP spid="14" grpId="0"/>
      <p:bldP spid="15" grpId="0"/>
      <p:bldP spid="16" grpId="0"/>
      <p:bldP spid="18" grpId="0"/>
      <p:bldP spid="19" grpId="0"/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en-US" sz="4000" b="1" dirty="0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  <a:ea typeface="+mn-ea"/>
                <a:cs typeface="+mn-cs"/>
              </a:rPr>
              <a:t>GUESS THE PAINTING </a:t>
            </a:r>
            <a:endParaRPr lang="ru-RU" sz="4000" dirty="0"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67944" y="764704"/>
            <a:ext cx="4572000" cy="464639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4000"/>
              </a:lnSpc>
            </a:pPr>
            <a:endParaRPr lang="en-US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595959"/>
              </a:solidFill>
            </a:endParaRPr>
          </a:p>
          <a:p>
            <a:pPr>
              <a:lnSpc>
                <a:spcPct val="114000"/>
              </a:lnSpc>
            </a:pPr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595959"/>
                </a:solidFill>
              </a:rPr>
              <a:t>Questions </a:t>
            </a:r>
          </a:p>
          <a:p>
            <a:pPr marL="342900" indent="-342900">
              <a:lnSpc>
                <a:spcPct val="114000"/>
              </a:lnSpc>
              <a:buAutoNum type="arabicPeriod"/>
            </a:pPr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595959"/>
                </a:solidFill>
              </a:rPr>
              <a:t>What is this painting called in English? (1 point)</a:t>
            </a:r>
          </a:p>
          <a:p>
            <a:pPr marL="342900" indent="-342900">
              <a:lnSpc>
                <a:spcPct val="114000"/>
              </a:lnSpc>
              <a:buAutoNum type="arabicPeriod"/>
            </a:pPr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595959"/>
                </a:solidFill>
              </a:rPr>
              <a:t>What is the Russian name of this picture? (1 point)</a:t>
            </a:r>
          </a:p>
          <a:p>
            <a:pPr marL="342900" indent="-342900">
              <a:lnSpc>
                <a:spcPct val="114000"/>
              </a:lnSpc>
              <a:buAutoNum type="arabicPeriod"/>
            </a:pPr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595959"/>
                </a:solidFill>
              </a:rPr>
              <a:t>Who painted the picture? Do you remember the artist’s first name? (2 points)</a:t>
            </a:r>
          </a:p>
          <a:p>
            <a:pPr marL="342900" indent="-342900">
              <a:lnSpc>
                <a:spcPct val="114000"/>
              </a:lnSpc>
              <a:buAutoNum type="arabicPeriod"/>
            </a:pPr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595959"/>
                </a:solidFill>
              </a:rPr>
              <a:t>When was the picture painted? (1 point)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595959"/>
              </a:solidFill>
            </a:endParaRPr>
          </a:p>
          <a:p>
            <a:pPr marL="342900" indent="-342900">
              <a:lnSpc>
                <a:spcPct val="114000"/>
              </a:lnSpc>
              <a:buAutoNum type="arabicPeriod"/>
            </a:pPr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595959"/>
                </a:solidFill>
              </a:rPr>
              <a:t>Can you describe the picture? (3 points)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1520" y="1124744"/>
            <a:ext cx="36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/>
              <a:t>Fragment 15 </a:t>
            </a:r>
          </a:p>
          <a:p>
            <a:pPr algn="ctr"/>
            <a:r>
              <a:rPr lang="en-US" sz="2400" b="1" i="1" dirty="0"/>
              <a:t>8 points</a:t>
            </a:r>
            <a:endParaRPr lang="ru-RU" sz="2400" b="1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179512" y="5373216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If your team can’t answer a question, another team is allowed to answer it</a:t>
            </a:r>
            <a:r>
              <a:rPr lang="ru-RU" b="1" dirty="0"/>
              <a:t> </a:t>
            </a:r>
            <a:r>
              <a:rPr lang="en-US" b="1" dirty="0"/>
              <a:t>and get an extra point. </a:t>
            </a:r>
          </a:p>
          <a:p>
            <a:r>
              <a:rPr lang="ru-RU" i="1" dirty="0"/>
              <a:t>Если ваша команда не может ответить на один из вопросов</a:t>
            </a:r>
            <a:r>
              <a:rPr lang="en-US" i="1" dirty="0"/>
              <a:t>, </a:t>
            </a:r>
            <a:r>
              <a:rPr lang="ru-RU" i="1" dirty="0"/>
              <a:t>другим командам разрешается ответить на него и получить дополнительный балл</a:t>
            </a:r>
            <a:r>
              <a:rPr lang="en-US" i="1" dirty="0"/>
              <a:t>. </a:t>
            </a:r>
            <a:endParaRPr lang="ru-RU" i="1" dirty="0"/>
          </a:p>
        </p:txBody>
      </p:sp>
      <p:pic>
        <p:nvPicPr>
          <p:cNvPr id="2" name="Изображение 1" descr="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132856"/>
            <a:ext cx="27559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005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ripple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en-US" sz="4000" b="1" dirty="0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  <a:ea typeface="+mn-ea"/>
                <a:cs typeface="+mn-cs"/>
              </a:rPr>
              <a:t>GUESS THE PAINTING </a:t>
            </a:r>
            <a:endParaRPr lang="ru-RU" sz="400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20272" y="29755"/>
            <a:ext cx="2016224" cy="864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/>
              <a:t>Fragment 15</a:t>
            </a:r>
          </a:p>
          <a:p>
            <a:pPr algn="ctr"/>
            <a:r>
              <a:rPr lang="en-US" sz="2400" b="1" i="1" dirty="0"/>
              <a:t>Answers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980728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The painting is called</a:t>
            </a:r>
            <a:r>
              <a:rPr lang="en-US" dirty="0"/>
              <a:t>…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2218232"/>
            <a:ext cx="4023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rgbClr val="005878"/>
                </a:solidFill>
              </a:rPr>
              <a:t>Троица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2780928"/>
            <a:ext cx="3487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It was created by… </a:t>
            </a:r>
            <a:endParaRPr lang="ru-RU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3429000"/>
            <a:ext cx="4536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>
                <a:solidFill>
                  <a:schemeClr val="accent3">
                    <a:lumMod val="50000"/>
                  </a:schemeClr>
                </a:solidFill>
              </a:rPr>
              <a:t>Andrei </a:t>
            </a:r>
            <a:r>
              <a:rPr lang="en-US" sz="4000" b="1" i="1" dirty="0" err="1">
                <a:solidFill>
                  <a:schemeClr val="accent3">
                    <a:lumMod val="50000"/>
                  </a:schemeClr>
                </a:solidFill>
              </a:rPr>
              <a:t>Rublev</a:t>
            </a:r>
            <a:endParaRPr lang="ru-RU" sz="40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4221088"/>
            <a:ext cx="3487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It was painted in… </a:t>
            </a:r>
            <a:endParaRPr lang="ru-RU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2411760" y="4005064"/>
            <a:ext cx="1440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</a:rPr>
              <a:t>411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0" y="4797152"/>
            <a:ext cx="33090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It is in the collection of… </a:t>
            </a:r>
            <a:endParaRPr lang="ru-RU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0" y="5229200"/>
            <a:ext cx="5184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834506"/>
                </a:solidFill>
              </a:rPr>
              <a:t>The </a:t>
            </a:r>
            <a:r>
              <a:rPr lang="en-US" sz="4000" b="1" dirty="0" err="1">
                <a:solidFill>
                  <a:srgbClr val="834506"/>
                </a:solidFill>
              </a:rPr>
              <a:t>Tretyakov</a:t>
            </a:r>
            <a:r>
              <a:rPr lang="en-US" sz="4000" b="1" dirty="0">
                <a:solidFill>
                  <a:srgbClr val="834506"/>
                </a:solidFill>
              </a:rPr>
              <a:t> Gallery</a:t>
            </a:r>
            <a:endParaRPr lang="ru-RU" sz="4000" b="1" dirty="0">
              <a:solidFill>
                <a:srgbClr val="834506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556792"/>
            <a:ext cx="4536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>
                <a:solidFill>
                  <a:schemeClr val="accent4">
                    <a:lumMod val="50000"/>
                  </a:schemeClr>
                </a:solidFill>
              </a:rPr>
              <a:t>Trinity</a:t>
            </a:r>
            <a:endParaRPr lang="ru-RU" sz="40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3" name="Изображение 2" descr="017rublev troitsa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052736"/>
            <a:ext cx="4123019" cy="513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772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3" grpId="0"/>
      <p:bldP spid="14" grpId="0"/>
      <p:bldP spid="15" grpId="0"/>
      <p:bldP spid="16" grpId="0"/>
      <p:bldP spid="18" grpId="0"/>
      <p:bldP spid="19" grpId="0"/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en-US" sz="4000" b="1" dirty="0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  <a:ea typeface="+mn-ea"/>
                <a:cs typeface="+mn-cs"/>
              </a:rPr>
              <a:t>GUESS THE PAINTING </a:t>
            </a:r>
            <a:endParaRPr lang="ru-RU" sz="4000" dirty="0"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67944" y="764704"/>
            <a:ext cx="4572000" cy="464639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4000"/>
              </a:lnSpc>
            </a:pPr>
            <a:endParaRPr lang="en-US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595959"/>
              </a:solidFill>
            </a:endParaRPr>
          </a:p>
          <a:p>
            <a:pPr>
              <a:lnSpc>
                <a:spcPct val="114000"/>
              </a:lnSpc>
            </a:pPr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595959"/>
                </a:solidFill>
              </a:rPr>
              <a:t>Questions </a:t>
            </a:r>
          </a:p>
          <a:p>
            <a:pPr marL="342900" indent="-342900">
              <a:lnSpc>
                <a:spcPct val="114000"/>
              </a:lnSpc>
              <a:buAutoNum type="arabicPeriod"/>
            </a:pPr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595959"/>
                </a:solidFill>
              </a:rPr>
              <a:t>What is this painting called in English? (1 point)</a:t>
            </a:r>
          </a:p>
          <a:p>
            <a:pPr marL="342900" indent="-342900">
              <a:lnSpc>
                <a:spcPct val="114000"/>
              </a:lnSpc>
              <a:buAutoNum type="arabicPeriod"/>
            </a:pPr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595959"/>
                </a:solidFill>
              </a:rPr>
              <a:t>What is the Russian name of this picture? (1 point)</a:t>
            </a:r>
          </a:p>
          <a:p>
            <a:pPr marL="342900" indent="-342900">
              <a:lnSpc>
                <a:spcPct val="114000"/>
              </a:lnSpc>
              <a:buAutoNum type="arabicPeriod"/>
            </a:pPr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595959"/>
                </a:solidFill>
              </a:rPr>
              <a:t>Who painted the picture? Do you remember the artist’s first name? (2 points)</a:t>
            </a:r>
          </a:p>
          <a:p>
            <a:pPr marL="342900" indent="-342900">
              <a:lnSpc>
                <a:spcPct val="114000"/>
              </a:lnSpc>
              <a:buAutoNum type="arabicPeriod"/>
            </a:pPr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595959"/>
                </a:solidFill>
              </a:rPr>
              <a:t>When was the picture painted? (1 point)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595959"/>
              </a:solidFill>
            </a:endParaRPr>
          </a:p>
          <a:p>
            <a:pPr marL="342900" indent="-342900">
              <a:lnSpc>
                <a:spcPct val="114000"/>
              </a:lnSpc>
              <a:buAutoNum type="arabicPeriod"/>
            </a:pPr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595959"/>
                </a:solidFill>
              </a:rPr>
              <a:t>Can you describe the picture? (3 points)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1520" y="1124744"/>
            <a:ext cx="36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/>
              <a:t>Fragment 16 </a:t>
            </a:r>
          </a:p>
          <a:p>
            <a:pPr algn="ctr"/>
            <a:r>
              <a:rPr lang="en-US" sz="2400" b="1" i="1" dirty="0"/>
              <a:t>8 points</a:t>
            </a:r>
            <a:endParaRPr lang="ru-RU" sz="2400" b="1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179512" y="5373216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If your team can’t answer a question, another team is allowed to answer it</a:t>
            </a:r>
            <a:r>
              <a:rPr lang="ru-RU" b="1" dirty="0"/>
              <a:t> </a:t>
            </a:r>
            <a:r>
              <a:rPr lang="en-US" b="1" dirty="0"/>
              <a:t>and get an extra point. </a:t>
            </a:r>
          </a:p>
          <a:p>
            <a:r>
              <a:rPr lang="ru-RU" i="1" dirty="0"/>
              <a:t>Если ваша команда не может ответить на один из вопросов</a:t>
            </a:r>
            <a:r>
              <a:rPr lang="en-US" i="1" dirty="0"/>
              <a:t>, </a:t>
            </a:r>
            <a:r>
              <a:rPr lang="ru-RU" i="1" dirty="0"/>
              <a:t>другим командам разрешается ответить на него и получить дополнительный балл</a:t>
            </a:r>
            <a:r>
              <a:rPr lang="en-US" i="1" dirty="0"/>
              <a:t>. </a:t>
            </a:r>
            <a:endParaRPr lang="ru-RU" i="1" dirty="0"/>
          </a:p>
        </p:txBody>
      </p:sp>
      <p:pic>
        <p:nvPicPr>
          <p:cNvPr id="2" name="Изображение 1" descr="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420888"/>
            <a:ext cx="2717800" cy="184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796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ripple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en-US" sz="4000" b="1" dirty="0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  <a:ea typeface="+mn-ea"/>
                <a:cs typeface="+mn-cs"/>
              </a:rPr>
              <a:t>GUESS THE PAINTING </a:t>
            </a:r>
            <a:endParaRPr lang="ru-RU" sz="400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20272" y="29755"/>
            <a:ext cx="2016224" cy="864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/>
              <a:t>Fragment 16</a:t>
            </a:r>
          </a:p>
          <a:p>
            <a:pPr algn="ctr"/>
            <a:r>
              <a:rPr lang="en-US" sz="2400" b="1" i="1" dirty="0"/>
              <a:t>Answers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980728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The painting is called</a:t>
            </a:r>
            <a:r>
              <a:rPr lang="en-US" dirty="0"/>
              <a:t>…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2218232"/>
            <a:ext cx="4023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rgbClr val="005878"/>
                </a:solidFill>
              </a:rPr>
              <a:t>Масленица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2780928"/>
            <a:ext cx="3487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It was created by… </a:t>
            </a:r>
            <a:endParaRPr lang="ru-RU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3429000"/>
            <a:ext cx="4536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>
                <a:solidFill>
                  <a:schemeClr val="accent3">
                    <a:lumMod val="50000"/>
                  </a:schemeClr>
                </a:solidFill>
              </a:rPr>
              <a:t>Boris </a:t>
            </a:r>
            <a:r>
              <a:rPr lang="en-US" sz="4000" b="1" i="1" dirty="0" err="1">
                <a:solidFill>
                  <a:schemeClr val="accent3">
                    <a:lumMod val="50000"/>
                  </a:schemeClr>
                </a:solidFill>
              </a:rPr>
              <a:t>Kustodiev</a:t>
            </a:r>
            <a:endParaRPr lang="ru-RU" sz="40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4221088"/>
            <a:ext cx="3487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It was painted in… </a:t>
            </a:r>
            <a:endParaRPr lang="ru-RU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2411760" y="4005064"/>
            <a:ext cx="1440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1916</a:t>
            </a:r>
            <a:r>
              <a:rPr lang="en-US" dirty="0"/>
              <a:t> 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0" y="4797152"/>
            <a:ext cx="33090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It is in the collection of… </a:t>
            </a:r>
            <a:endParaRPr lang="ru-RU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0" y="5229200"/>
            <a:ext cx="5184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834506"/>
                </a:solidFill>
              </a:rPr>
              <a:t>The </a:t>
            </a:r>
            <a:r>
              <a:rPr lang="en-US" sz="4000" b="1" dirty="0" err="1">
                <a:solidFill>
                  <a:srgbClr val="834506"/>
                </a:solidFill>
              </a:rPr>
              <a:t>Tretyakov</a:t>
            </a:r>
            <a:r>
              <a:rPr lang="en-US" sz="4000" b="1" dirty="0">
                <a:solidFill>
                  <a:srgbClr val="834506"/>
                </a:solidFill>
              </a:rPr>
              <a:t> Gallery</a:t>
            </a:r>
            <a:endParaRPr lang="ru-RU" sz="4000" b="1" dirty="0">
              <a:solidFill>
                <a:srgbClr val="834506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556792"/>
            <a:ext cx="6084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>
                <a:solidFill>
                  <a:schemeClr val="accent4">
                    <a:lumMod val="50000"/>
                  </a:schemeClr>
                </a:solidFill>
              </a:rPr>
              <a:t>Pancake Week (</a:t>
            </a:r>
            <a:r>
              <a:rPr lang="en-US" sz="4000" b="1" i="1" dirty="0" err="1">
                <a:solidFill>
                  <a:schemeClr val="accent4">
                    <a:lumMod val="50000"/>
                  </a:schemeClr>
                </a:solidFill>
              </a:rPr>
              <a:t>Maslenitsa</a:t>
            </a:r>
            <a:r>
              <a:rPr lang="en-US" sz="4000" b="1" i="1" dirty="0">
                <a:solidFill>
                  <a:schemeClr val="accent4">
                    <a:lumMod val="50000"/>
                  </a:schemeClr>
                </a:solidFill>
              </a:rPr>
              <a:t>)</a:t>
            </a:r>
            <a:endParaRPr lang="ru-RU" sz="40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3" name="Изображение 2" descr="716IRRu-gTL._SX522_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564904"/>
            <a:ext cx="5115245" cy="2665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136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3" grpId="0"/>
      <p:bldP spid="14" grpId="0"/>
      <p:bldP spid="15" grpId="0"/>
      <p:bldP spid="16" grpId="0"/>
      <p:bldP spid="18" grpId="0"/>
      <p:bldP spid="19" grpId="0"/>
      <p:bldP spid="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en-US" sz="4000" b="1" dirty="0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  <a:ea typeface="+mn-ea"/>
                <a:cs typeface="+mn-cs"/>
              </a:rPr>
              <a:t>GUESS THE PAINTING </a:t>
            </a:r>
            <a:endParaRPr lang="ru-RU" sz="4000" dirty="0"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67944" y="764704"/>
            <a:ext cx="4572000" cy="464639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4000"/>
              </a:lnSpc>
            </a:pPr>
            <a:endParaRPr lang="en-US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595959"/>
              </a:solidFill>
            </a:endParaRPr>
          </a:p>
          <a:p>
            <a:pPr>
              <a:lnSpc>
                <a:spcPct val="114000"/>
              </a:lnSpc>
            </a:pPr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595959"/>
                </a:solidFill>
              </a:rPr>
              <a:t>Questions </a:t>
            </a:r>
          </a:p>
          <a:p>
            <a:pPr marL="342900" indent="-342900">
              <a:lnSpc>
                <a:spcPct val="114000"/>
              </a:lnSpc>
              <a:buAutoNum type="arabicPeriod"/>
            </a:pPr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595959"/>
                </a:solidFill>
              </a:rPr>
              <a:t>What is this painting called in English? (1 point)</a:t>
            </a:r>
          </a:p>
          <a:p>
            <a:pPr marL="342900" indent="-342900">
              <a:lnSpc>
                <a:spcPct val="114000"/>
              </a:lnSpc>
              <a:buAutoNum type="arabicPeriod"/>
            </a:pPr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595959"/>
                </a:solidFill>
              </a:rPr>
              <a:t>What is the Russian name of this picture? (1 point)</a:t>
            </a:r>
          </a:p>
          <a:p>
            <a:pPr marL="342900" indent="-342900">
              <a:lnSpc>
                <a:spcPct val="114000"/>
              </a:lnSpc>
              <a:buAutoNum type="arabicPeriod"/>
            </a:pPr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595959"/>
                </a:solidFill>
              </a:rPr>
              <a:t>Who painted the picture? Do you remember the artist’s first name? (2 points)</a:t>
            </a:r>
          </a:p>
          <a:p>
            <a:pPr marL="342900" indent="-342900">
              <a:lnSpc>
                <a:spcPct val="114000"/>
              </a:lnSpc>
              <a:buAutoNum type="arabicPeriod"/>
            </a:pPr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595959"/>
                </a:solidFill>
              </a:rPr>
              <a:t>When was the picture painted? (1 point)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595959"/>
              </a:solidFill>
            </a:endParaRPr>
          </a:p>
          <a:p>
            <a:pPr marL="342900" indent="-342900">
              <a:lnSpc>
                <a:spcPct val="114000"/>
              </a:lnSpc>
              <a:buAutoNum type="arabicPeriod"/>
            </a:pPr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595959"/>
                </a:solidFill>
              </a:rPr>
              <a:t>Can you describe the picture? (3 points)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1520" y="1124744"/>
            <a:ext cx="36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/>
              <a:t>Fragment 17 </a:t>
            </a:r>
          </a:p>
          <a:p>
            <a:pPr algn="ctr"/>
            <a:r>
              <a:rPr lang="en-US" sz="2400" b="1" i="1" dirty="0"/>
              <a:t>8 points</a:t>
            </a:r>
            <a:endParaRPr lang="ru-RU" sz="2400" b="1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179512" y="5373216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If your team can’t answer a question, another team is allowed to answer it</a:t>
            </a:r>
            <a:r>
              <a:rPr lang="ru-RU" b="1" dirty="0"/>
              <a:t> </a:t>
            </a:r>
            <a:r>
              <a:rPr lang="en-US" b="1" dirty="0"/>
              <a:t>and get an extra point. </a:t>
            </a:r>
          </a:p>
          <a:p>
            <a:r>
              <a:rPr lang="ru-RU" i="1" dirty="0"/>
              <a:t>Если ваша команда не может ответить на один из вопросов</a:t>
            </a:r>
            <a:r>
              <a:rPr lang="en-US" i="1" dirty="0"/>
              <a:t>, </a:t>
            </a:r>
            <a:r>
              <a:rPr lang="ru-RU" i="1" dirty="0"/>
              <a:t>другим командам разрешается ответить на него и получить дополнительный балл</a:t>
            </a:r>
            <a:r>
              <a:rPr lang="en-US" i="1" dirty="0"/>
              <a:t>. </a:t>
            </a:r>
            <a:endParaRPr lang="ru-RU" i="1" dirty="0"/>
          </a:p>
        </p:txBody>
      </p:sp>
      <p:pic>
        <p:nvPicPr>
          <p:cNvPr id="2" name="Изображение 1" descr="5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276872"/>
            <a:ext cx="2760549" cy="2138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720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ripple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en-US" sz="4000" b="1" dirty="0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  <a:ea typeface="+mn-ea"/>
                <a:cs typeface="+mn-cs"/>
              </a:rPr>
              <a:t>GUESS THE PAINTING </a:t>
            </a:r>
            <a:endParaRPr lang="ru-RU" sz="400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20272" y="29755"/>
            <a:ext cx="2016224" cy="864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/>
              <a:t>Fragment 17</a:t>
            </a:r>
          </a:p>
          <a:p>
            <a:pPr algn="ctr"/>
            <a:r>
              <a:rPr lang="en-US" sz="2400" b="1" i="1" dirty="0"/>
              <a:t>Answers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980728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The painting is called</a:t>
            </a:r>
            <a:r>
              <a:rPr lang="en-US" dirty="0"/>
              <a:t>…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2218232"/>
            <a:ext cx="4023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rgbClr val="005878"/>
                </a:solidFill>
              </a:rPr>
              <a:t>Демон сидящий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2780928"/>
            <a:ext cx="3487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It was created by… </a:t>
            </a:r>
            <a:endParaRPr lang="ru-RU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3284984"/>
            <a:ext cx="4536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>
                <a:solidFill>
                  <a:schemeClr val="accent3">
                    <a:lumMod val="50000"/>
                  </a:schemeClr>
                </a:solidFill>
              </a:rPr>
              <a:t>Mikhail </a:t>
            </a:r>
            <a:r>
              <a:rPr lang="en-US" sz="4000" b="1" i="1" dirty="0" err="1">
                <a:solidFill>
                  <a:schemeClr val="accent3">
                    <a:lumMod val="50000"/>
                  </a:schemeClr>
                </a:solidFill>
              </a:rPr>
              <a:t>Vrubel</a:t>
            </a:r>
            <a:endParaRPr lang="ru-RU" sz="40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4221088"/>
            <a:ext cx="3487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It was painted in… </a:t>
            </a:r>
            <a:endParaRPr lang="ru-RU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2411760" y="4005064"/>
            <a:ext cx="1440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1890</a:t>
            </a:r>
            <a:r>
              <a:rPr lang="en-US" dirty="0"/>
              <a:t> 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0" y="4797152"/>
            <a:ext cx="33090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It is in the collection of… </a:t>
            </a:r>
            <a:endParaRPr lang="ru-RU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0" y="5229200"/>
            <a:ext cx="5184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834506"/>
                </a:solidFill>
              </a:rPr>
              <a:t>The </a:t>
            </a:r>
            <a:r>
              <a:rPr lang="en-US" sz="4000" b="1" dirty="0" err="1">
                <a:solidFill>
                  <a:srgbClr val="834506"/>
                </a:solidFill>
              </a:rPr>
              <a:t>Tretyakov</a:t>
            </a:r>
            <a:r>
              <a:rPr lang="en-US" sz="4000" b="1" dirty="0">
                <a:solidFill>
                  <a:srgbClr val="834506"/>
                </a:solidFill>
              </a:rPr>
              <a:t> Gallery</a:t>
            </a:r>
            <a:endParaRPr lang="ru-RU" sz="4000" b="1" dirty="0">
              <a:solidFill>
                <a:srgbClr val="834506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556792"/>
            <a:ext cx="4536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>
                <a:solidFill>
                  <a:schemeClr val="accent4">
                    <a:lumMod val="50000"/>
                  </a:schemeClr>
                </a:solidFill>
              </a:rPr>
              <a:t>Demon Seated</a:t>
            </a:r>
            <a:endParaRPr lang="ru-RU" sz="40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3" name="Изображение 2" descr="Fig.-1-Demon-Seated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204864"/>
            <a:ext cx="5294034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578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3" grpId="0"/>
      <p:bldP spid="14" grpId="0"/>
      <p:bldP spid="15" grpId="0"/>
      <p:bldP spid="16" grpId="0"/>
      <p:bldP spid="18" grpId="0"/>
      <p:bldP spid="19" grpId="0"/>
      <p:bldP spid="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en-US" sz="4000" b="1" dirty="0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  <a:ea typeface="+mn-ea"/>
                <a:cs typeface="+mn-cs"/>
              </a:rPr>
              <a:t>GUESS THE PAINTING </a:t>
            </a:r>
            <a:endParaRPr lang="ru-RU" sz="4000" dirty="0"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67944" y="764704"/>
            <a:ext cx="4572000" cy="464639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4000"/>
              </a:lnSpc>
            </a:pPr>
            <a:endParaRPr lang="en-US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595959"/>
              </a:solidFill>
            </a:endParaRPr>
          </a:p>
          <a:p>
            <a:pPr>
              <a:lnSpc>
                <a:spcPct val="114000"/>
              </a:lnSpc>
            </a:pPr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595959"/>
                </a:solidFill>
              </a:rPr>
              <a:t>Questions </a:t>
            </a:r>
          </a:p>
          <a:p>
            <a:pPr marL="342900" indent="-342900">
              <a:lnSpc>
                <a:spcPct val="114000"/>
              </a:lnSpc>
              <a:buAutoNum type="arabicPeriod"/>
            </a:pPr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595959"/>
                </a:solidFill>
              </a:rPr>
              <a:t>What is this painting called in English? (1 point)</a:t>
            </a:r>
          </a:p>
          <a:p>
            <a:pPr marL="342900" indent="-342900">
              <a:lnSpc>
                <a:spcPct val="114000"/>
              </a:lnSpc>
              <a:buAutoNum type="arabicPeriod"/>
            </a:pPr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595959"/>
                </a:solidFill>
              </a:rPr>
              <a:t>What is the Russian name of this picture? (1 point)</a:t>
            </a:r>
          </a:p>
          <a:p>
            <a:pPr marL="342900" indent="-342900">
              <a:lnSpc>
                <a:spcPct val="114000"/>
              </a:lnSpc>
              <a:buAutoNum type="arabicPeriod"/>
            </a:pPr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595959"/>
                </a:solidFill>
              </a:rPr>
              <a:t>Who painted the picture? Do you remember the artist’s first name? (2 points)</a:t>
            </a:r>
          </a:p>
          <a:p>
            <a:pPr marL="342900" indent="-342900">
              <a:lnSpc>
                <a:spcPct val="114000"/>
              </a:lnSpc>
              <a:buAutoNum type="arabicPeriod"/>
            </a:pPr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595959"/>
                </a:solidFill>
              </a:rPr>
              <a:t>When was the picture painted? (1 point)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595959"/>
              </a:solidFill>
            </a:endParaRPr>
          </a:p>
          <a:p>
            <a:pPr marL="342900" indent="-342900">
              <a:lnSpc>
                <a:spcPct val="114000"/>
              </a:lnSpc>
              <a:buAutoNum type="arabicPeriod"/>
            </a:pPr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595959"/>
                </a:solidFill>
              </a:rPr>
              <a:t>Can you describe the picture? (3 points)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1520" y="1124744"/>
            <a:ext cx="36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/>
              <a:t>Fragment 18 </a:t>
            </a:r>
          </a:p>
          <a:p>
            <a:pPr algn="ctr"/>
            <a:r>
              <a:rPr lang="en-US" sz="2400" b="1" i="1" dirty="0"/>
              <a:t>8 points</a:t>
            </a:r>
            <a:endParaRPr lang="ru-RU" sz="2400" b="1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179512" y="5373216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If your team can’t answer a question, another team is allowed to answer it</a:t>
            </a:r>
            <a:r>
              <a:rPr lang="ru-RU" b="1" dirty="0"/>
              <a:t> </a:t>
            </a:r>
            <a:r>
              <a:rPr lang="en-US" b="1" dirty="0"/>
              <a:t>and get an extra point. </a:t>
            </a:r>
          </a:p>
          <a:p>
            <a:r>
              <a:rPr lang="ru-RU" i="1" dirty="0"/>
              <a:t>Если ваша команда не может ответить на один из вопросов</a:t>
            </a:r>
            <a:r>
              <a:rPr lang="en-US" i="1" dirty="0"/>
              <a:t>, </a:t>
            </a:r>
            <a:r>
              <a:rPr lang="ru-RU" i="1" dirty="0"/>
              <a:t>другим командам разрешается ответить на него и получить дополнительный балл</a:t>
            </a:r>
            <a:r>
              <a:rPr lang="en-US" i="1" dirty="0"/>
              <a:t>. </a:t>
            </a:r>
            <a:endParaRPr lang="ru-RU" i="1" dirty="0"/>
          </a:p>
        </p:txBody>
      </p:sp>
      <p:pic>
        <p:nvPicPr>
          <p:cNvPr id="2" name="Изображение 1" descr="1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348880"/>
            <a:ext cx="3635896" cy="1031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145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ripple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en-US" sz="4000" b="1" dirty="0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  <a:ea typeface="+mn-ea"/>
                <a:cs typeface="+mn-cs"/>
              </a:rPr>
              <a:t>GUESS THE PAINTING </a:t>
            </a:r>
            <a:endParaRPr lang="ru-RU" sz="400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20272" y="29755"/>
            <a:ext cx="2016224" cy="864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/>
              <a:t>Fragment 18</a:t>
            </a:r>
          </a:p>
          <a:p>
            <a:pPr algn="ctr"/>
            <a:r>
              <a:rPr lang="en-US" sz="2400" b="1" i="1" dirty="0"/>
              <a:t>Answers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980728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The painting is called</a:t>
            </a:r>
            <a:r>
              <a:rPr lang="en-US" dirty="0"/>
              <a:t>…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2218232"/>
            <a:ext cx="4023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rgbClr val="005878"/>
                </a:solidFill>
              </a:rPr>
              <a:t>Портрет Л</a:t>
            </a:r>
            <a:r>
              <a:rPr lang="en-US" sz="2400" b="1" i="1" dirty="0">
                <a:solidFill>
                  <a:srgbClr val="005878"/>
                </a:solidFill>
              </a:rPr>
              <a:t>.</a:t>
            </a:r>
            <a:r>
              <a:rPr lang="ru-RU" sz="2400" b="1" i="1" dirty="0">
                <a:solidFill>
                  <a:srgbClr val="005878"/>
                </a:solidFill>
              </a:rPr>
              <a:t>Н</a:t>
            </a:r>
            <a:r>
              <a:rPr lang="en-US" sz="2400" b="1" i="1" dirty="0">
                <a:solidFill>
                  <a:srgbClr val="005878"/>
                </a:solidFill>
              </a:rPr>
              <a:t>. </a:t>
            </a:r>
            <a:r>
              <a:rPr lang="ru-RU" sz="2400" b="1" i="1" dirty="0">
                <a:solidFill>
                  <a:srgbClr val="005878"/>
                </a:solidFill>
              </a:rPr>
              <a:t>Толстого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330" y="3068960"/>
            <a:ext cx="3487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It was created by… </a:t>
            </a:r>
            <a:endParaRPr lang="ru-RU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3429000"/>
            <a:ext cx="4536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>
                <a:solidFill>
                  <a:schemeClr val="accent3">
                    <a:lumMod val="50000"/>
                  </a:schemeClr>
                </a:solidFill>
              </a:rPr>
              <a:t>Ivan </a:t>
            </a:r>
            <a:r>
              <a:rPr lang="en-US" sz="4000" b="1" i="1" dirty="0" err="1">
                <a:solidFill>
                  <a:schemeClr val="accent3">
                    <a:lumMod val="50000"/>
                  </a:schemeClr>
                </a:solidFill>
              </a:rPr>
              <a:t>Kramskoy</a:t>
            </a:r>
            <a:endParaRPr lang="ru-RU" sz="40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4221088"/>
            <a:ext cx="3487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It was painted in… </a:t>
            </a:r>
            <a:endParaRPr lang="ru-RU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2411760" y="4005064"/>
            <a:ext cx="1440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18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</a:rPr>
              <a:t>73</a:t>
            </a:r>
            <a:r>
              <a:rPr lang="en-US" dirty="0"/>
              <a:t> 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0" y="4797152"/>
            <a:ext cx="33090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It is in the collection of… </a:t>
            </a:r>
            <a:endParaRPr lang="ru-RU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0" y="5229200"/>
            <a:ext cx="5184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834506"/>
                </a:solidFill>
              </a:rPr>
              <a:t>The </a:t>
            </a:r>
            <a:r>
              <a:rPr lang="en-US" sz="4000" b="1" dirty="0" err="1">
                <a:solidFill>
                  <a:srgbClr val="834506"/>
                </a:solidFill>
              </a:rPr>
              <a:t>Tretyakov</a:t>
            </a:r>
            <a:r>
              <a:rPr lang="en-US" sz="4000" b="1" dirty="0">
                <a:solidFill>
                  <a:srgbClr val="834506"/>
                </a:solidFill>
              </a:rPr>
              <a:t> Gallery</a:t>
            </a:r>
            <a:endParaRPr lang="ru-RU" sz="4000" b="1" dirty="0">
              <a:solidFill>
                <a:srgbClr val="834506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556792"/>
            <a:ext cx="5436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>
                <a:solidFill>
                  <a:schemeClr val="accent4">
                    <a:lumMod val="50000"/>
                  </a:schemeClr>
                </a:solidFill>
              </a:rPr>
              <a:t>Portrait of Leo Tolstoy</a:t>
            </a:r>
            <a:endParaRPr lang="ru-RU" sz="40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3" name="Изображение 2" descr="portrait-of-leo-tolstoy-187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340768"/>
            <a:ext cx="3463280" cy="4629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069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3" grpId="0"/>
      <p:bldP spid="14" grpId="0"/>
      <p:bldP spid="15" grpId="0"/>
      <p:bldP spid="16" grpId="0"/>
      <p:bldP spid="18" grpId="0"/>
      <p:bldP spid="19" grpId="0"/>
      <p:bldP spid="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en-US" sz="4000" b="1" dirty="0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  <a:ea typeface="+mn-ea"/>
                <a:cs typeface="+mn-cs"/>
              </a:rPr>
              <a:t>GUESS THE PAINTING </a:t>
            </a:r>
            <a:endParaRPr lang="ru-RU" sz="4000" dirty="0"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67944" y="764704"/>
            <a:ext cx="4572000" cy="464639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4000"/>
              </a:lnSpc>
            </a:pPr>
            <a:endParaRPr lang="en-US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595959"/>
              </a:solidFill>
            </a:endParaRPr>
          </a:p>
          <a:p>
            <a:pPr>
              <a:lnSpc>
                <a:spcPct val="114000"/>
              </a:lnSpc>
            </a:pPr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595959"/>
                </a:solidFill>
              </a:rPr>
              <a:t>Questions </a:t>
            </a:r>
          </a:p>
          <a:p>
            <a:pPr marL="342900" indent="-342900">
              <a:lnSpc>
                <a:spcPct val="114000"/>
              </a:lnSpc>
              <a:buAutoNum type="arabicPeriod"/>
            </a:pPr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595959"/>
                </a:solidFill>
              </a:rPr>
              <a:t>What is this painting called in English? (1 point)</a:t>
            </a:r>
          </a:p>
          <a:p>
            <a:pPr marL="342900" indent="-342900">
              <a:lnSpc>
                <a:spcPct val="114000"/>
              </a:lnSpc>
              <a:buAutoNum type="arabicPeriod"/>
            </a:pPr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595959"/>
                </a:solidFill>
              </a:rPr>
              <a:t>What is the Russian name of this picture? (1 point)</a:t>
            </a:r>
          </a:p>
          <a:p>
            <a:pPr marL="342900" indent="-342900">
              <a:lnSpc>
                <a:spcPct val="114000"/>
              </a:lnSpc>
              <a:buAutoNum type="arabicPeriod"/>
            </a:pPr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595959"/>
                </a:solidFill>
              </a:rPr>
              <a:t>Who painted the picture? Do you remember the artist’s first name? (2 points)</a:t>
            </a:r>
          </a:p>
          <a:p>
            <a:pPr marL="342900" indent="-342900">
              <a:lnSpc>
                <a:spcPct val="114000"/>
              </a:lnSpc>
              <a:buAutoNum type="arabicPeriod"/>
            </a:pPr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595959"/>
                </a:solidFill>
              </a:rPr>
              <a:t>When was the picture painted? (1 point)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595959"/>
              </a:solidFill>
            </a:endParaRPr>
          </a:p>
          <a:p>
            <a:pPr marL="342900" indent="-342900">
              <a:lnSpc>
                <a:spcPct val="114000"/>
              </a:lnSpc>
              <a:buAutoNum type="arabicPeriod"/>
            </a:pPr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595959"/>
                </a:solidFill>
              </a:rPr>
              <a:t>Can you describe the picture? (3 points)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1520" y="1124744"/>
            <a:ext cx="36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/>
              <a:t>Fragment 19 </a:t>
            </a:r>
          </a:p>
          <a:p>
            <a:pPr algn="ctr"/>
            <a:r>
              <a:rPr lang="en-US" sz="2400" b="1" i="1" dirty="0"/>
              <a:t>8 points</a:t>
            </a:r>
            <a:endParaRPr lang="ru-RU" sz="2400" b="1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179512" y="5373216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If your team can’t answer a question, another team is allowed to answer it</a:t>
            </a:r>
            <a:r>
              <a:rPr lang="ru-RU" b="1" dirty="0"/>
              <a:t> </a:t>
            </a:r>
            <a:r>
              <a:rPr lang="en-US" b="1" dirty="0"/>
              <a:t>and get an extra point. </a:t>
            </a:r>
          </a:p>
          <a:p>
            <a:r>
              <a:rPr lang="ru-RU" i="1" dirty="0"/>
              <a:t>Если ваша команда не может ответить на один из вопросов</a:t>
            </a:r>
            <a:r>
              <a:rPr lang="en-US" i="1" dirty="0"/>
              <a:t>, </a:t>
            </a:r>
            <a:r>
              <a:rPr lang="ru-RU" i="1" dirty="0"/>
              <a:t>другим командам разрешается ответить на него и получить дополнительный балл</a:t>
            </a:r>
            <a:r>
              <a:rPr lang="en-US" i="1" dirty="0"/>
              <a:t>. </a:t>
            </a:r>
            <a:endParaRPr lang="ru-RU" i="1" dirty="0"/>
          </a:p>
        </p:txBody>
      </p:sp>
      <p:pic>
        <p:nvPicPr>
          <p:cNvPr id="2" name="Изображение 1" descr="3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132856"/>
            <a:ext cx="2527300" cy="267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888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rippl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en-US" sz="4000" b="1" dirty="0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  <a:ea typeface="+mn-ea"/>
                <a:cs typeface="+mn-cs"/>
              </a:rPr>
              <a:t>GUESS THE PAINTING </a:t>
            </a:r>
            <a:endParaRPr lang="ru-RU" sz="400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20272" y="29755"/>
            <a:ext cx="2016224" cy="864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/>
              <a:t>Fragment 1</a:t>
            </a:r>
          </a:p>
          <a:p>
            <a:pPr algn="ctr"/>
            <a:r>
              <a:rPr lang="en-US" sz="2400" b="1" i="1" dirty="0"/>
              <a:t>Answers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980728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The painting is called</a:t>
            </a:r>
            <a:r>
              <a:rPr lang="en-US" dirty="0"/>
              <a:t>…</a:t>
            </a:r>
            <a:endParaRPr lang="ru-RU" dirty="0"/>
          </a:p>
        </p:txBody>
      </p:sp>
      <p:pic>
        <p:nvPicPr>
          <p:cNvPr id="4" name="Изображение 3" descr="Serov_devochka_s_persikami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484784"/>
            <a:ext cx="3782262" cy="428456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2218232"/>
            <a:ext cx="4023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rgbClr val="005878"/>
                </a:solidFill>
              </a:rPr>
              <a:t>Девочка с персиками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2780928"/>
            <a:ext cx="3487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It was created by… </a:t>
            </a:r>
            <a:endParaRPr lang="ru-RU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3429000"/>
            <a:ext cx="4536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err="1">
                <a:solidFill>
                  <a:schemeClr val="accent3">
                    <a:lumMod val="50000"/>
                  </a:schemeClr>
                </a:solidFill>
              </a:rPr>
              <a:t>Valentin</a:t>
            </a:r>
            <a:r>
              <a:rPr lang="en-US" sz="4000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4000" b="1" i="1" dirty="0" err="1">
                <a:solidFill>
                  <a:schemeClr val="accent3">
                    <a:lumMod val="50000"/>
                  </a:schemeClr>
                </a:solidFill>
              </a:rPr>
              <a:t>Serov</a:t>
            </a:r>
            <a:endParaRPr lang="ru-RU" sz="40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4221088"/>
            <a:ext cx="3487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It was painted in… </a:t>
            </a:r>
            <a:endParaRPr lang="ru-RU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2411760" y="4005064"/>
            <a:ext cx="1440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1887</a:t>
            </a:r>
            <a:r>
              <a:rPr lang="en-US" dirty="0"/>
              <a:t> 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0" y="4797152"/>
            <a:ext cx="33090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It is in the collection of… </a:t>
            </a:r>
            <a:endParaRPr lang="ru-RU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0" y="5229200"/>
            <a:ext cx="5184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834506"/>
                </a:solidFill>
              </a:rPr>
              <a:t>The </a:t>
            </a:r>
            <a:r>
              <a:rPr lang="en-US" sz="4000" b="1" dirty="0" err="1">
                <a:solidFill>
                  <a:srgbClr val="834506"/>
                </a:solidFill>
              </a:rPr>
              <a:t>Tretyakov</a:t>
            </a:r>
            <a:r>
              <a:rPr lang="en-US" sz="4000" b="1" dirty="0">
                <a:solidFill>
                  <a:srgbClr val="834506"/>
                </a:solidFill>
              </a:rPr>
              <a:t> Gallery</a:t>
            </a:r>
            <a:endParaRPr lang="ru-RU" sz="4000" b="1" dirty="0">
              <a:solidFill>
                <a:srgbClr val="834506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556792"/>
            <a:ext cx="4536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>
                <a:solidFill>
                  <a:schemeClr val="accent4">
                    <a:lumMod val="50000"/>
                  </a:schemeClr>
                </a:solidFill>
              </a:rPr>
              <a:t>Girl with Peaches </a:t>
            </a:r>
            <a:endParaRPr lang="ru-RU" sz="40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667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3" grpId="0"/>
      <p:bldP spid="14" grpId="0"/>
      <p:bldP spid="15" grpId="0"/>
      <p:bldP spid="16" grpId="0"/>
      <p:bldP spid="18" grpId="0"/>
      <p:bldP spid="19" grpId="0"/>
      <p:bldP spid="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en-US" sz="4000" b="1" dirty="0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  <a:ea typeface="+mn-ea"/>
                <a:cs typeface="+mn-cs"/>
              </a:rPr>
              <a:t>GUESS THE PAINTING </a:t>
            </a:r>
            <a:endParaRPr lang="ru-RU" sz="400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20272" y="29755"/>
            <a:ext cx="2016224" cy="864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/>
              <a:t>Fragment 19</a:t>
            </a:r>
          </a:p>
          <a:p>
            <a:pPr algn="ctr"/>
            <a:r>
              <a:rPr lang="en-US" sz="2400" b="1" i="1" dirty="0"/>
              <a:t>Answers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980728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The painting is called</a:t>
            </a:r>
            <a:r>
              <a:rPr lang="en-US" dirty="0"/>
              <a:t>…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2492896"/>
            <a:ext cx="4283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rgbClr val="005878"/>
                </a:solidFill>
              </a:rPr>
              <a:t>Явление Христа народу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3068960"/>
            <a:ext cx="3487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It was created by… </a:t>
            </a:r>
            <a:endParaRPr lang="ru-RU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3429000"/>
            <a:ext cx="4536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>
                <a:solidFill>
                  <a:schemeClr val="accent3">
                    <a:lumMod val="50000"/>
                  </a:schemeClr>
                </a:solidFill>
              </a:rPr>
              <a:t>Alexander </a:t>
            </a:r>
            <a:r>
              <a:rPr lang="en-US" sz="4000" b="1" i="1" dirty="0" err="1">
                <a:solidFill>
                  <a:schemeClr val="accent3">
                    <a:lumMod val="50000"/>
                  </a:schemeClr>
                </a:solidFill>
              </a:rPr>
              <a:t>Ivanov</a:t>
            </a:r>
            <a:endParaRPr lang="ru-RU" sz="40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4221088"/>
            <a:ext cx="3487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It was finished in… </a:t>
            </a:r>
            <a:endParaRPr lang="ru-RU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2411760" y="4005064"/>
            <a:ext cx="1440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1857</a:t>
            </a:r>
            <a:r>
              <a:rPr lang="en-US" dirty="0"/>
              <a:t> 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0" y="4797152"/>
            <a:ext cx="33090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It is in the collection of… </a:t>
            </a:r>
            <a:endParaRPr lang="ru-RU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0" y="5229200"/>
            <a:ext cx="5184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834506"/>
                </a:solidFill>
              </a:rPr>
              <a:t>The </a:t>
            </a:r>
            <a:r>
              <a:rPr lang="en-US" sz="4000" b="1" dirty="0" err="1">
                <a:solidFill>
                  <a:srgbClr val="834506"/>
                </a:solidFill>
              </a:rPr>
              <a:t>Tretyakov</a:t>
            </a:r>
            <a:r>
              <a:rPr lang="en-US" sz="4000" b="1" dirty="0">
                <a:solidFill>
                  <a:srgbClr val="834506"/>
                </a:solidFill>
              </a:rPr>
              <a:t> Gallery</a:t>
            </a:r>
            <a:endParaRPr lang="ru-RU" sz="4000" b="1" dirty="0">
              <a:solidFill>
                <a:srgbClr val="834506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556792"/>
            <a:ext cx="45365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chemeClr val="accent4">
                    <a:lumMod val="50000"/>
                  </a:schemeClr>
                </a:solidFill>
              </a:rPr>
              <a:t>The Appearance of Christ before People</a:t>
            </a:r>
            <a:endParaRPr lang="ru-RU" sz="28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Изображение 3" descr="the-appearance-of-christ-before-the-people-by-alexander-ivanov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060848"/>
            <a:ext cx="4860032" cy="337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573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3" grpId="0"/>
      <p:bldP spid="14" grpId="0"/>
      <p:bldP spid="15" grpId="0"/>
      <p:bldP spid="16" grpId="0"/>
      <p:bldP spid="18" grpId="0"/>
      <p:bldP spid="19" grpId="0"/>
      <p:bldP spid="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en-US" sz="4000" b="1" dirty="0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  <a:ea typeface="+mn-ea"/>
                <a:cs typeface="+mn-cs"/>
              </a:rPr>
              <a:t>GUESS THE PAINTING </a:t>
            </a:r>
            <a:endParaRPr lang="ru-RU" sz="4000" dirty="0"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67944" y="764704"/>
            <a:ext cx="4572000" cy="464639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4000"/>
              </a:lnSpc>
            </a:pPr>
            <a:endParaRPr lang="en-US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595959"/>
              </a:solidFill>
            </a:endParaRPr>
          </a:p>
          <a:p>
            <a:pPr>
              <a:lnSpc>
                <a:spcPct val="114000"/>
              </a:lnSpc>
            </a:pPr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595959"/>
                </a:solidFill>
              </a:rPr>
              <a:t>Questions </a:t>
            </a:r>
          </a:p>
          <a:p>
            <a:pPr marL="342900" indent="-342900">
              <a:lnSpc>
                <a:spcPct val="114000"/>
              </a:lnSpc>
              <a:buAutoNum type="arabicPeriod"/>
            </a:pPr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595959"/>
                </a:solidFill>
              </a:rPr>
              <a:t>What is this painting called in English? (1 point)</a:t>
            </a:r>
          </a:p>
          <a:p>
            <a:pPr marL="342900" indent="-342900">
              <a:lnSpc>
                <a:spcPct val="114000"/>
              </a:lnSpc>
              <a:buAutoNum type="arabicPeriod"/>
            </a:pPr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595959"/>
                </a:solidFill>
              </a:rPr>
              <a:t>What is the Russian name of this picture? (1 point)</a:t>
            </a:r>
          </a:p>
          <a:p>
            <a:pPr marL="342900" indent="-342900">
              <a:lnSpc>
                <a:spcPct val="114000"/>
              </a:lnSpc>
              <a:buAutoNum type="arabicPeriod"/>
            </a:pPr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595959"/>
                </a:solidFill>
              </a:rPr>
              <a:t>Who painted the picture? Do you remember the artist’s first name? (2 points)</a:t>
            </a:r>
          </a:p>
          <a:p>
            <a:pPr marL="342900" indent="-342900">
              <a:lnSpc>
                <a:spcPct val="114000"/>
              </a:lnSpc>
              <a:buAutoNum type="arabicPeriod"/>
            </a:pPr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595959"/>
                </a:solidFill>
              </a:rPr>
              <a:t>When was the picture painted? (1 point)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595959"/>
              </a:solidFill>
            </a:endParaRPr>
          </a:p>
          <a:p>
            <a:pPr marL="342900" indent="-342900">
              <a:lnSpc>
                <a:spcPct val="114000"/>
              </a:lnSpc>
              <a:buAutoNum type="arabicPeriod"/>
            </a:pPr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595959"/>
                </a:solidFill>
              </a:rPr>
              <a:t>Can you describe the picture? (3 points)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1520" y="1124744"/>
            <a:ext cx="36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/>
              <a:t>Fragment 20 </a:t>
            </a:r>
          </a:p>
          <a:p>
            <a:pPr algn="ctr"/>
            <a:r>
              <a:rPr lang="en-US" sz="2400" b="1" i="1" dirty="0"/>
              <a:t>8 points</a:t>
            </a:r>
            <a:endParaRPr lang="ru-RU" sz="2400" b="1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179512" y="5373216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If your team can’t answer a question, another team is allowed to answer it</a:t>
            </a:r>
            <a:r>
              <a:rPr lang="ru-RU" b="1" dirty="0"/>
              <a:t> </a:t>
            </a:r>
            <a:r>
              <a:rPr lang="en-US" b="1" dirty="0"/>
              <a:t>and get an extra point. </a:t>
            </a:r>
          </a:p>
          <a:p>
            <a:r>
              <a:rPr lang="ru-RU" i="1" dirty="0"/>
              <a:t>Если ваша команда не может ответить на один из вопросов</a:t>
            </a:r>
            <a:r>
              <a:rPr lang="en-US" i="1" dirty="0"/>
              <a:t>, </a:t>
            </a:r>
            <a:r>
              <a:rPr lang="ru-RU" i="1" dirty="0"/>
              <a:t>другим командам разрешается ответить на него и получить дополнительный балл</a:t>
            </a:r>
            <a:r>
              <a:rPr lang="en-US" i="1" dirty="0"/>
              <a:t>. </a:t>
            </a:r>
            <a:endParaRPr lang="ru-RU" i="1" dirty="0"/>
          </a:p>
        </p:txBody>
      </p:sp>
      <p:pic>
        <p:nvPicPr>
          <p:cNvPr id="2" name="Изображение 1" descr="3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204864"/>
            <a:ext cx="3110938" cy="157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754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ripple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en-US" sz="4000" b="1" dirty="0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  <a:ea typeface="+mn-ea"/>
                <a:cs typeface="+mn-cs"/>
              </a:rPr>
              <a:t>GUESS THE PAINTING </a:t>
            </a:r>
            <a:endParaRPr lang="ru-RU" sz="400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20272" y="29755"/>
            <a:ext cx="2016224" cy="864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/>
              <a:t>Fragment 20</a:t>
            </a:r>
          </a:p>
          <a:p>
            <a:pPr algn="ctr"/>
            <a:r>
              <a:rPr lang="en-US" sz="2400" b="1" i="1" dirty="0"/>
              <a:t>Answers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980728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The painting is called</a:t>
            </a:r>
            <a:r>
              <a:rPr lang="en-US" dirty="0"/>
              <a:t>…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2218232"/>
            <a:ext cx="4023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rgbClr val="005878"/>
                </a:solidFill>
              </a:rPr>
              <a:t>Царевна-Лебедь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2780928"/>
            <a:ext cx="3487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It was created by… </a:t>
            </a:r>
            <a:endParaRPr lang="ru-RU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3429000"/>
            <a:ext cx="4536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>
                <a:solidFill>
                  <a:schemeClr val="accent3">
                    <a:lumMod val="50000"/>
                  </a:schemeClr>
                </a:solidFill>
              </a:rPr>
              <a:t>Mikhail </a:t>
            </a:r>
            <a:r>
              <a:rPr lang="en-US" sz="4000" b="1" i="1" dirty="0" err="1">
                <a:solidFill>
                  <a:schemeClr val="accent3">
                    <a:lumMod val="50000"/>
                  </a:schemeClr>
                </a:solidFill>
              </a:rPr>
              <a:t>Vrubel</a:t>
            </a:r>
            <a:endParaRPr lang="ru-RU" sz="40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4221088"/>
            <a:ext cx="3487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It was painted in… </a:t>
            </a:r>
            <a:endParaRPr lang="ru-RU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2411760" y="4005064"/>
            <a:ext cx="1440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</a:rPr>
              <a:t>900</a:t>
            </a:r>
            <a:r>
              <a:rPr lang="en-US" dirty="0"/>
              <a:t> 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0" y="4797152"/>
            <a:ext cx="33090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It is in the collection of… </a:t>
            </a:r>
            <a:endParaRPr lang="ru-RU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0" y="5229200"/>
            <a:ext cx="5184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834506"/>
                </a:solidFill>
              </a:rPr>
              <a:t>The </a:t>
            </a:r>
            <a:r>
              <a:rPr lang="en-US" sz="4000" b="1" dirty="0" err="1">
                <a:solidFill>
                  <a:srgbClr val="834506"/>
                </a:solidFill>
              </a:rPr>
              <a:t>Tretyakov</a:t>
            </a:r>
            <a:r>
              <a:rPr lang="en-US" sz="4000" b="1" dirty="0">
                <a:solidFill>
                  <a:srgbClr val="834506"/>
                </a:solidFill>
              </a:rPr>
              <a:t> Gallery</a:t>
            </a:r>
            <a:endParaRPr lang="ru-RU" sz="4000" b="1" dirty="0">
              <a:solidFill>
                <a:srgbClr val="834506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556792"/>
            <a:ext cx="4536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>
                <a:solidFill>
                  <a:schemeClr val="accent4">
                    <a:lumMod val="50000"/>
                  </a:schemeClr>
                </a:solidFill>
              </a:rPr>
              <a:t>The Swan Princess</a:t>
            </a:r>
            <a:endParaRPr lang="ru-RU" sz="40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3" name="Изображение 2" descr="the-swan-princess-190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196752"/>
            <a:ext cx="3038856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526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3" grpId="0"/>
      <p:bldP spid="14" grpId="0"/>
      <p:bldP spid="15" grpId="0"/>
      <p:bldP spid="16" grpId="0"/>
      <p:bldP spid="18" grpId="0"/>
      <p:bldP spid="19" grpId="0"/>
      <p:bldP spid="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en-US" sz="4000" b="1" dirty="0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  <a:ea typeface="+mn-ea"/>
                <a:cs typeface="+mn-cs"/>
              </a:rPr>
              <a:t>GUESS THE PAINTING </a:t>
            </a:r>
            <a:endParaRPr lang="ru-RU" sz="4000" dirty="0"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67944" y="764704"/>
            <a:ext cx="4572000" cy="464639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4000"/>
              </a:lnSpc>
            </a:pPr>
            <a:endParaRPr lang="en-US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595959"/>
              </a:solidFill>
            </a:endParaRPr>
          </a:p>
          <a:p>
            <a:pPr>
              <a:lnSpc>
                <a:spcPct val="114000"/>
              </a:lnSpc>
            </a:pPr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595959"/>
                </a:solidFill>
              </a:rPr>
              <a:t>Questions </a:t>
            </a:r>
          </a:p>
          <a:p>
            <a:pPr marL="342900" indent="-342900">
              <a:lnSpc>
                <a:spcPct val="114000"/>
              </a:lnSpc>
              <a:buAutoNum type="arabicPeriod"/>
            </a:pPr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595959"/>
                </a:solidFill>
              </a:rPr>
              <a:t>What is this painting called in English? (1 point)</a:t>
            </a:r>
          </a:p>
          <a:p>
            <a:pPr marL="342900" indent="-342900">
              <a:lnSpc>
                <a:spcPct val="114000"/>
              </a:lnSpc>
              <a:buAutoNum type="arabicPeriod"/>
            </a:pPr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595959"/>
                </a:solidFill>
              </a:rPr>
              <a:t>What is the Russian name of this picture? (1 point)</a:t>
            </a:r>
          </a:p>
          <a:p>
            <a:pPr marL="342900" indent="-342900">
              <a:lnSpc>
                <a:spcPct val="114000"/>
              </a:lnSpc>
              <a:buAutoNum type="arabicPeriod"/>
            </a:pPr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595959"/>
                </a:solidFill>
              </a:rPr>
              <a:t>Who painted the picture? Do you remember the artist’s first name? (2 points)</a:t>
            </a:r>
          </a:p>
          <a:p>
            <a:pPr marL="342900" indent="-342900">
              <a:lnSpc>
                <a:spcPct val="114000"/>
              </a:lnSpc>
              <a:buAutoNum type="arabicPeriod"/>
            </a:pPr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595959"/>
                </a:solidFill>
              </a:rPr>
              <a:t>When was the picture painted? (1 point)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595959"/>
              </a:solidFill>
            </a:endParaRPr>
          </a:p>
          <a:p>
            <a:pPr marL="342900" indent="-342900">
              <a:lnSpc>
                <a:spcPct val="114000"/>
              </a:lnSpc>
              <a:buAutoNum type="arabicPeriod"/>
            </a:pPr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595959"/>
                </a:solidFill>
              </a:rPr>
              <a:t>Can you describe the picture? (3 points)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1520" y="1124744"/>
            <a:ext cx="36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/>
              <a:t>Fragment </a:t>
            </a:r>
            <a:r>
              <a:rPr lang="ru-RU" sz="2400" b="1" i="1" dirty="0"/>
              <a:t>2</a:t>
            </a:r>
            <a:r>
              <a:rPr lang="en-US" sz="2400" b="1" i="1" dirty="0"/>
              <a:t>1 </a:t>
            </a:r>
          </a:p>
          <a:p>
            <a:pPr algn="ctr"/>
            <a:r>
              <a:rPr lang="en-US" sz="2400" b="1" i="1" dirty="0"/>
              <a:t>8 points</a:t>
            </a:r>
            <a:endParaRPr lang="ru-RU" sz="2400" b="1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179512" y="5373216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If your team can’t answer a question, another team is allowed to answer it</a:t>
            </a:r>
            <a:r>
              <a:rPr lang="ru-RU" b="1" dirty="0"/>
              <a:t> </a:t>
            </a:r>
            <a:r>
              <a:rPr lang="en-US" b="1" dirty="0"/>
              <a:t>and get an extra point. </a:t>
            </a:r>
          </a:p>
          <a:p>
            <a:r>
              <a:rPr lang="ru-RU" i="1" dirty="0"/>
              <a:t>Если ваша команда не может ответить на один из вопросов</a:t>
            </a:r>
            <a:r>
              <a:rPr lang="en-US" i="1" dirty="0"/>
              <a:t>, </a:t>
            </a:r>
            <a:r>
              <a:rPr lang="ru-RU" i="1" dirty="0"/>
              <a:t>другим командам разрешается ответить на него и получить дополнительный балл</a:t>
            </a:r>
            <a:r>
              <a:rPr lang="en-US" i="1" dirty="0"/>
              <a:t>. </a:t>
            </a:r>
            <a:endParaRPr lang="ru-RU" i="1" dirty="0"/>
          </a:p>
        </p:txBody>
      </p:sp>
      <p:pic>
        <p:nvPicPr>
          <p:cNvPr id="2" name="Изображение 1" descr="4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348880"/>
            <a:ext cx="2111216" cy="2214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390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ripple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en-US" sz="4000" b="1" dirty="0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  <a:ea typeface="+mn-ea"/>
                <a:cs typeface="+mn-cs"/>
              </a:rPr>
              <a:t>GUESS THE PAINTING </a:t>
            </a:r>
            <a:endParaRPr lang="ru-RU" sz="400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20272" y="29755"/>
            <a:ext cx="2016224" cy="864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/>
              <a:t>Fragment </a:t>
            </a:r>
            <a:r>
              <a:rPr lang="ru-RU" sz="2400" b="1" i="1" dirty="0"/>
              <a:t>2</a:t>
            </a:r>
            <a:r>
              <a:rPr lang="en-US" sz="2400" b="1" i="1" dirty="0"/>
              <a:t>1</a:t>
            </a:r>
          </a:p>
          <a:p>
            <a:pPr algn="ctr"/>
            <a:r>
              <a:rPr lang="en-US" sz="2400" b="1" i="1" dirty="0"/>
              <a:t>Answers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980728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The painting is called</a:t>
            </a:r>
            <a:r>
              <a:rPr lang="en-US" dirty="0"/>
              <a:t>…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2218232"/>
            <a:ext cx="4023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rgbClr val="005878"/>
                </a:solidFill>
              </a:rPr>
              <a:t>Не ждали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2780928"/>
            <a:ext cx="3487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It was created by… </a:t>
            </a:r>
            <a:endParaRPr lang="ru-RU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3429000"/>
            <a:ext cx="4536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err="1">
                <a:solidFill>
                  <a:schemeClr val="accent3">
                    <a:lumMod val="50000"/>
                  </a:schemeClr>
                </a:solidFill>
              </a:rPr>
              <a:t>Ilya</a:t>
            </a:r>
            <a:r>
              <a:rPr lang="en-US" sz="4000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4000" b="1" i="1" dirty="0" err="1">
                <a:solidFill>
                  <a:schemeClr val="accent3">
                    <a:lumMod val="50000"/>
                  </a:schemeClr>
                </a:solidFill>
              </a:rPr>
              <a:t>Repin</a:t>
            </a:r>
            <a:endParaRPr lang="ru-RU" sz="40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4221088"/>
            <a:ext cx="3487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It was painted in… </a:t>
            </a:r>
            <a:endParaRPr lang="ru-RU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2411760" y="4005064"/>
            <a:ext cx="1440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1888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0" y="4797152"/>
            <a:ext cx="33090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It is in the collection of… </a:t>
            </a:r>
            <a:endParaRPr lang="ru-RU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0" y="5229200"/>
            <a:ext cx="5184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834506"/>
                </a:solidFill>
              </a:rPr>
              <a:t>The </a:t>
            </a:r>
            <a:r>
              <a:rPr lang="en-US" sz="4000" b="1" dirty="0" err="1">
                <a:solidFill>
                  <a:srgbClr val="834506"/>
                </a:solidFill>
              </a:rPr>
              <a:t>Tretyakov</a:t>
            </a:r>
            <a:r>
              <a:rPr lang="en-US" sz="4000" b="1" dirty="0">
                <a:solidFill>
                  <a:srgbClr val="834506"/>
                </a:solidFill>
              </a:rPr>
              <a:t> Gallery</a:t>
            </a:r>
            <a:endParaRPr lang="ru-RU" sz="4000" b="1" dirty="0">
              <a:solidFill>
                <a:srgbClr val="834506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556792"/>
            <a:ext cx="4536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>
                <a:solidFill>
                  <a:schemeClr val="accent4">
                    <a:lumMod val="50000"/>
                  </a:schemeClr>
                </a:solidFill>
              </a:rPr>
              <a:t>Unexpected Return</a:t>
            </a:r>
            <a:endParaRPr lang="ru-RU" sz="40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Изображение 3" descr="The-Unexpected-Return.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412776"/>
            <a:ext cx="4021530" cy="393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489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3" grpId="0"/>
      <p:bldP spid="14" grpId="0"/>
      <p:bldP spid="15" grpId="0"/>
      <p:bldP spid="16" grpId="0"/>
      <p:bldP spid="18" grpId="0"/>
      <p:bldP spid="19" grpId="0"/>
      <p:bldP spid="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en-US" sz="4000" b="1" dirty="0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  <a:ea typeface="+mn-ea"/>
                <a:cs typeface="+mn-cs"/>
              </a:rPr>
              <a:t>GUESS THE PAINTING </a:t>
            </a:r>
            <a:endParaRPr lang="ru-RU" sz="4000" dirty="0"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67944" y="764704"/>
            <a:ext cx="4572000" cy="464639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4000"/>
              </a:lnSpc>
            </a:pPr>
            <a:endParaRPr lang="en-US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595959"/>
              </a:solidFill>
            </a:endParaRPr>
          </a:p>
          <a:p>
            <a:pPr>
              <a:lnSpc>
                <a:spcPct val="114000"/>
              </a:lnSpc>
            </a:pPr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595959"/>
                </a:solidFill>
              </a:rPr>
              <a:t>Questions </a:t>
            </a:r>
          </a:p>
          <a:p>
            <a:pPr marL="342900" indent="-342900">
              <a:lnSpc>
                <a:spcPct val="114000"/>
              </a:lnSpc>
              <a:buAutoNum type="arabicPeriod"/>
            </a:pPr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595959"/>
                </a:solidFill>
              </a:rPr>
              <a:t>What is this painting called in English? (1 point)</a:t>
            </a:r>
          </a:p>
          <a:p>
            <a:pPr marL="342900" indent="-342900">
              <a:lnSpc>
                <a:spcPct val="114000"/>
              </a:lnSpc>
              <a:buAutoNum type="arabicPeriod"/>
            </a:pPr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595959"/>
                </a:solidFill>
              </a:rPr>
              <a:t>What is the Russian name of this picture? (1 point)</a:t>
            </a:r>
          </a:p>
          <a:p>
            <a:pPr marL="342900" indent="-342900">
              <a:lnSpc>
                <a:spcPct val="114000"/>
              </a:lnSpc>
              <a:buAutoNum type="arabicPeriod"/>
            </a:pPr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595959"/>
                </a:solidFill>
              </a:rPr>
              <a:t>Who painted the picture? Do you remember the artist’s first name? (2 points)</a:t>
            </a:r>
          </a:p>
          <a:p>
            <a:pPr marL="342900" indent="-342900">
              <a:lnSpc>
                <a:spcPct val="114000"/>
              </a:lnSpc>
              <a:buAutoNum type="arabicPeriod"/>
            </a:pPr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595959"/>
                </a:solidFill>
              </a:rPr>
              <a:t>When was the picture painted? (1 point)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595959"/>
              </a:solidFill>
            </a:endParaRPr>
          </a:p>
          <a:p>
            <a:pPr marL="342900" indent="-342900">
              <a:lnSpc>
                <a:spcPct val="114000"/>
              </a:lnSpc>
              <a:buAutoNum type="arabicPeriod"/>
            </a:pPr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595959"/>
                </a:solidFill>
              </a:rPr>
              <a:t>Can you describe the picture? (3 points)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1520" y="1124744"/>
            <a:ext cx="36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/>
              <a:t>Fragment 22 </a:t>
            </a:r>
          </a:p>
          <a:p>
            <a:pPr algn="ctr"/>
            <a:r>
              <a:rPr lang="en-US" sz="2400" b="1" i="1" dirty="0"/>
              <a:t>8 points</a:t>
            </a:r>
            <a:endParaRPr lang="ru-RU" sz="2400" b="1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179512" y="5373216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If your team can’t answer a question, another team is allowed to answer it</a:t>
            </a:r>
            <a:r>
              <a:rPr lang="ru-RU" b="1" dirty="0"/>
              <a:t> </a:t>
            </a:r>
            <a:r>
              <a:rPr lang="en-US" b="1" dirty="0"/>
              <a:t>and get an extra point. </a:t>
            </a:r>
          </a:p>
          <a:p>
            <a:r>
              <a:rPr lang="ru-RU" i="1" dirty="0"/>
              <a:t>Если ваша команда не может ответить на один из вопросов</a:t>
            </a:r>
            <a:r>
              <a:rPr lang="en-US" i="1" dirty="0"/>
              <a:t>, </a:t>
            </a:r>
            <a:r>
              <a:rPr lang="ru-RU" i="1" dirty="0"/>
              <a:t>другим командам разрешается ответить на него и получить дополнительный балл</a:t>
            </a:r>
            <a:r>
              <a:rPr lang="en-US" i="1" dirty="0"/>
              <a:t>. </a:t>
            </a:r>
            <a:endParaRPr lang="ru-RU" i="1" dirty="0"/>
          </a:p>
        </p:txBody>
      </p:sp>
      <p:pic>
        <p:nvPicPr>
          <p:cNvPr id="2" name="Изображение 1" descr="2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348880"/>
            <a:ext cx="2585985" cy="2462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171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ripple/>
      </p:transition>
    </mc:Choice>
    <mc:Fallback xmlns=""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en-US" sz="4000" b="1" dirty="0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  <a:ea typeface="+mn-ea"/>
                <a:cs typeface="+mn-cs"/>
              </a:rPr>
              <a:t>GUESS THE PAINTING </a:t>
            </a:r>
            <a:endParaRPr lang="ru-RU" sz="400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20272" y="29755"/>
            <a:ext cx="2016224" cy="864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/>
              <a:t>Fragment 22</a:t>
            </a:r>
          </a:p>
          <a:p>
            <a:pPr algn="ctr"/>
            <a:r>
              <a:rPr lang="en-US" sz="2400" b="1" i="1" dirty="0"/>
              <a:t>Answers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980728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The painting is called</a:t>
            </a:r>
            <a:r>
              <a:rPr lang="en-US" dirty="0"/>
              <a:t>…</a:t>
            </a:r>
            <a:endParaRPr lang="ru-RU" dirty="0"/>
          </a:p>
        </p:txBody>
      </p:sp>
      <p:pic>
        <p:nvPicPr>
          <p:cNvPr id="4" name="Изображение 3" descr="Serov_devochka_s_persikami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484784"/>
            <a:ext cx="3782262" cy="428456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2218232"/>
            <a:ext cx="4023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rgbClr val="005878"/>
                </a:solidFill>
              </a:rPr>
              <a:t>Девочка с персиками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2780928"/>
            <a:ext cx="3487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It was created by… </a:t>
            </a:r>
            <a:endParaRPr lang="ru-RU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3429000"/>
            <a:ext cx="4536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err="1">
                <a:solidFill>
                  <a:schemeClr val="accent3">
                    <a:lumMod val="50000"/>
                  </a:schemeClr>
                </a:solidFill>
              </a:rPr>
              <a:t>Valentin</a:t>
            </a:r>
            <a:r>
              <a:rPr lang="en-US" sz="4000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4000" b="1" i="1" dirty="0" err="1">
                <a:solidFill>
                  <a:schemeClr val="accent3">
                    <a:lumMod val="50000"/>
                  </a:schemeClr>
                </a:solidFill>
              </a:rPr>
              <a:t>Serov</a:t>
            </a:r>
            <a:endParaRPr lang="ru-RU" sz="40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4221088"/>
            <a:ext cx="3487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It was painted in… </a:t>
            </a:r>
            <a:endParaRPr lang="ru-RU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2411760" y="4005064"/>
            <a:ext cx="1440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1887</a:t>
            </a:r>
            <a:r>
              <a:rPr lang="en-US" dirty="0"/>
              <a:t> 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0" y="4797152"/>
            <a:ext cx="33090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It is in the collection of… </a:t>
            </a:r>
            <a:endParaRPr lang="ru-RU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0" y="5229200"/>
            <a:ext cx="5184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834506"/>
                </a:solidFill>
              </a:rPr>
              <a:t>The </a:t>
            </a:r>
            <a:r>
              <a:rPr lang="en-US" sz="4000" b="1" dirty="0" err="1">
                <a:solidFill>
                  <a:srgbClr val="834506"/>
                </a:solidFill>
              </a:rPr>
              <a:t>Tretyakov</a:t>
            </a:r>
            <a:r>
              <a:rPr lang="en-US" sz="4000" b="1" dirty="0">
                <a:solidFill>
                  <a:srgbClr val="834506"/>
                </a:solidFill>
              </a:rPr>
              <a:t> Gallery</a:t>
            </a:r>
            <a:endParaRPr lang="ru-RU" sz="4000" b="1" dirty="0">
              <a:solidFill>
                <a:srgbClr val="834506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556792"/>
            <a:ext cx="4536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>
                <a:solidFill>
                  <a:schemeClr val="accent4">
                    <a:lumMod val="50000"/>
                  </a:schemeClr>
                </a:solidFill>
              </a:rPr>
              <a:t>Girl with Peaches </a:t>
            </a:r>
            <a:endParaRPr lang="ru-RU" sz="40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623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3" grpId="0"/>
      <p:bldP spid="14" grpId="0"/>
      <p:bldP spid="15" grpId="0"/>
      <p:bldP spid="16" grpId="0"/>
      <p:bldP spid="18" grpId="0"/>
      <p:bldP spid="19" grpId="0"/>
      <p:bldP spid="8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en-US" sz="4000" b="1" dirty="0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  <a:ea typeface="+mn-ea"/>
                <a:cs typeface="+mn-cs"/>
              </a:rPr>
              <a:t>GUESS THE PAINTING </a:t>
            </a:r>
            <a:endParaRPr lang="ru-RU" sz="4000" dirty="0"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67944" y="764704"/>
            <a:ext cx="4572000" cy="464639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4000"/>
              </a:lnSpc>
            </a:pPr>
            <a:endParaRPr lang="en-US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595959"/>
              </a:solidFill>
            </a:endParaRPr>
          </a:p>
          <a:p>
            <a:pPr>
              <a:lnSpc>
                <a:spcPct val="114000"/>
              </a:lnSpc>
            </a:pPr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595959"/>
                </a:solidFill>
              </a:rPr>
              <a:t>Questions </a:t>
            </a:r>
          </a:p>
          <a:p>
            <a:pPr marL="342900" indent="-342900">
              <a:lnSpc>
                <a:spcPct val="114000"/>
              </a:lnSpc>
              <a:buAutoNum type="arabicPeriod"/>
            </a:pPr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595959"/>
                </a:solidFill>
              </a:rPr>
              <a:t>What is this painting called in English? (1 point)</a:t>
            </a:r>
          </a:p>
          <a:p>
            <a:pPr marL="342900" indent="-342900">
              <a:lnSpc>
                <a:spcPct val="114000"/>
              </a:lnSpc>
              <a:buAutoNum type="arabicPeriod"/>
            </a:pPr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595959"/>
                </a:solidFill>
              </a:rPr>
              <a:t>What is the Russian name of this picture? (1 point)</a:t>
            </a:r>
          </a:p>
          <a:p>
            <a:pPr marL="342900" indent="-342900">
              <a:lnSpc>
                <a:spcPct val="114000"/>
              </a:lnSpc>
              <a:buAutoNum type="arabicPeriod"/>
            </a:pPr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595959"/>
                </a:solidFill>
              </a:rPr>
              <a:t>Who painted the picture? Do you remember the artist’s first name? (2 points)</a:t>
            </a:r>
          </a:p>
          <a:p>
            <a:pPr marL="342900" indent="-342900">
              <a:lnSpc>
                <a:spcPct val="114000"/>
              </a:lnSpc>
              <a:buAutoNum type="arabicPeriod"/>
            </a:pPr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595959"/>
                </a:solidFill>
              </a:rPr>
              <a:t>When was the picture painted? (1 point)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595959"/>
              </a:solidFill>
            </a:endParaRPr>
          </a:p>
          <a:p>
            <a:pPr marL="342900" indent="-342900">
              <a:lnSpc>
                <a:spcPct val="114000"/>
              </a:lnSpc>
              <a:buAutoNum type="arabicPeriod"/>
            </a:pPr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595959"/>
                </a:solidFill>
              </a:rPr>
              <a:t>Can you describe the picture? (3 points)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1520" y="1124744"/>
            <a:ext cx="36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/>
              <a:t>Fragment 23 </a:t>
            </a:r>
          </a:p>
          <a:p>
            <a:pPr algn="ctr"/>
            <a:r>
              <a:rPr lang="en-US" sz="2400" b="1" i="1" dirty="0"/>
              <a:t>8 points</a:t>
            </a:r>
            <a:endParaRPr lang="ru-RU" sz="2400" b="1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179512" y="5373216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If your team can’t answer a question, another team is allowed to answer it</a:t>
            </a:r>
            <a:r>
              <a:rPr lang="ru-RU" b="1" dirty="0"/>
              <a:t> </a:t>
            </a:r>
            <a:r>
              <a:rPr lang="en-US" b="1" dirty="0"/>
              <a:t>and get an extra point. </a:t>
            </a:r>
          </a:p>
          <a:p>
            <a:r>
              <a:rPr lang="ru-RU" i="1" dirty="0"/>
              <a:t>Если ваша команда не может ответить на один из вопросов</a:t>
            </a:r>
            <a:r>
              <a:rPr lang="en-US" i="1" dirty="0"/>
              <a:t>, </a:t>
            </a:r>
            <a:r>
              <a:rPr lang="ru-RU" i="1" dirty="0"/>
              <a:t>другим командам разрешается ответить на него и получить дополнительный балл</a:t>
            </a:r>
            <a:r>
              <a:rPr lang="en-US" i="1" dirty="0"/>
              <a:t>. </a:t>
            </a:r>
            <a:endParaRPr lang="ru-RU" i="1" dirty="0"/>
          </a:p>
        </p:txBody>
      </p:sp>
      <p:pic>
        <p:nvPicPr>
          <p:cNvPr id="3" name="Изображение 2" descr="3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276872"/>
            <a:ext cx="2131242" cy="2214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844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ripple/>
      </p:transition>
    </mc:Choice>
    <mc:Fallback xmlns=""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en-US" sz="4000" b="1" dirty="0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  <a:ea typeface="+mn-ea"/>
                <a:cs typeface="+mn-cs"/>
              </a:rPr>
              <a:t>GUESS THE PAINTING </a:t>
            </a:r>
            <a:endParaRPr lang="ru-RU" sz="400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20272" y="29755"/>
            <a:ext cx="2016224" cy="864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/>
              <a:t>Fragment 23</a:t>
            </a:r>
          </a:p>
          <a:p>
            <a:pPr algn="ctr"/>
            <a:r>
              <a:rPr lang="en-US" sz="2400" b="1" i="1" dirty="0"/>
              <a:t>Answers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980728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The painting is called</a:t>
            </a:r>
            <a:r>
              <a:rPr lang="en-US" dirty="0"/>
              <a:t>…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686" y="2348880"/>
            <a:ext cx="4023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rgbClr val="005878"/>
                </a:solidFill>
              </a:rPr>
              <a:t>Утро стрелецкой казни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2852936"/>
            <a:ext cx="3487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It was created by… </a:t>
            </a:r>
            <a:endParaRPr lang="ru-RU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3429000"/>
            <a:ext cx="4536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err="1">
                <a:solidFill>
                  <a:schemeClr val="accent3">
                    <a:lumMod val="50000"/>
                  </a:schemeClr>
                </a:solidFill>
              </a:rPr>
              <a:t>Vasiliy</a:t>
            </a:r>
            <a:r>
              <a:rPr lang="en-US" sz="4000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4000" b="1" i="1" dirty="0" err="1">
                <a:solidFill>
                  <a:schemeClr val="accent3">
                    <a:lumMod val="50000"/>
                  </a:schemeClr>
                </a:solidFill>
              </a:rPr>
              <a:t>Surikov</a:t>
            </a:r>
            <a:endParaRPr lang="ru-RU" sz="40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4221088"/>
            <a:ext cx="3487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It was painted in… </a:t>
            </a:r>
            <a:endParaRPr lang="ru-RU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2411760" y="4005064"/>
            <a:ext cx="1440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18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</a:rPr>
              <a:t>81</a:t>
            </a:r>
            <a:r>
              <a:rPr lang="en-US" dirty="0"/>
              <a:t> 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0" y="4797152"/>
            <a:ext cx="33090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It is in the collection of… </a:t>
            </a:r>
            <a:endParaRPr lang="ru-RU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0" y="5229200"/>
            <a:ext cx="5184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834506"/>
                </a:solidFill>
              </a:rPr>
              <a:t>The </a:t>
            </a:r>
            <a:r>
              <a:rPr lang="en-US" sz="4000" b="1" dirty="0" err="1">
                <a:solidFill>
                  <a:srgbClr val="834506"/>
                </a:solidFill>
              </a:rPr>
              <a:t>Tretyakov</a:t>
            </a:r>
            <a:r>
              <a:rPr lang="en-US" sz="4000" b="1" dirty="0">
                <a:solidFill>
                  <a:srgbClr val="834506"/>
                </a:solidFill>
              </a:rPr>
              <a:t> Gallery</a:t>
            </a:r>
            <a:endParaRPr lang="ru-RU" sz="4000" b="1" dirty="0">
              <a:solidFill>
                <a:srgbClr val="834506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556792"/>
            <a:ext cx="60841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chemeClr val="accent4">
                    <a:lumMod val="50000"/>
                  </a:schemeClr>
                </a:solidFill>
              </a:rPr>
              <a:t>The Morning of the Execution of the </a:t>
            </a:r>
            <a:r>
              <a:rPr lang="en-US" sz="2800" b="1" i="1" dirty="0" err="1">
                <a:solidFill>
                  <a:schemeClr val="accent4">
                    <a:lumMod val="50000"/>
                  </a:schemeClr>
                </a:solidFill>
              </a:rPr>
              <a:t>Streltsy</a:t>
            </a:r>
            <a:endParaRPr lang="ru-RU" sz="28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Изображение 3" descr="Surikov_streltsi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223" y="2276872"/>
            <a:ext cx="4974091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702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3" grpId="0"/>
      <p:bldP spid="14" grpId="0"/>
      <p:bldP spid="15" grpId="0"/>
      <p:bldP spid="16" grpId="0"/>
      <p:bldP spid="18" grpId="0"/>
      <p:bldP spid="19" grpId="0"/>
      <p:bldP spid="8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en-US" sz="4000" b="1" dirty="0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  <a:ea typeface="+mn-ea"/>
                <a:cs typeface="+mn-cs"/>
              </a:rPr>
              <a:t>GUESS THE PAINTING </a:t>
            </a:r>
            <a:endParaRPr lang="ru-RU" sz="4000" dirty="0"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95936" y="980728"/>
            <a:ext cx="4572000" cy="464639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4000"/>
              </a:lnSpc>
            </a:pPr>
            <a:endParaRPr lang="en-US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595959"/>
              </a:solidFill>
            </a:endParaRPr>
          </a:p>
          <a:p>
            <a:pPr>
              <a:lnSpc>
                <a:spcPct val="114000"/>
              </a:lnSpc>
            </a:pPr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595959"/>
                </a:solidFill>
              </a:rPr>
              <a:t>Questions </a:t>
            </a:r>
          </a:p>
          <a:p>
            <a:pPr marL="342900" indent="-342900">
              <a:lnSpc>
                <a:spcPct val="114000"/>
              </a:lnSpc>
              <a:buAutoNum type="arabicPeriod"/>
            </a:pPr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595959"/>
                </a:solidFill>
              </a:rPr>
              <a:t>What is this painting called in English? (1 point)</a:t>
            </a:r>
          </a:p>
          <a:p>
            <a:pPr marL="342900" indent="-342900">
              <a:lnSpc>
                <a:spcPct val="114000"/>
              </a:lnSpc>
              <a:buAutoNum type="arabicPeriod"/>
            </a:pPr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595959"/>
                </a:solidFill>
              </a:rPr>
              <a:t>What is the Russian name of this picture? (1 point)</a:t>
            </a:r>
          </a:p>
          <a:p>
            <a:pPr marL="342900" indent="-342900">
              <a:lnSpc>
                <a:spcPct val="114000"/>
              </a:lnSpc>
              <a:buAutoNum type="arabicPeriod"/>
            </a:pPr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595959"/>
                </a:solidFill>
              </a:rPr>
              <a:t>Who painted the picture? Do you remember the artist’s first name? (2 points)</a:t>
            </a:r>
          </a:p>
          <a:p>
            <a:pPr marL="342900" indent="-342900">
              <a:lnSpc>
                <a:spcPct val="114000"/>
              </a:lnSpc>
              <a:buAutoNum type="arabicPeriod"/>
            </a:pPr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595959"/>
                </a:solidFill>
              </a:rPr>
              <a:t>When was the picture painted? (1 point)</a:t>
            </a:r>
          </a:p>
          <a:p>
            <a:pPr marL="342900" indent="-342900">
              <a:lnSpc>
                <a:spcPct val="114000"/>
              </a:lnSpc>
              <a:buAutoNum type="arabicPeriod"/>
            </a:pPr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595959"/>
                </a:solidFill>
              </a:rPr>
              <a:t>Can you describe the painting? (3 points)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1520" y="908720"/>
            <a:ext cx="36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/>
              <a:t>Fragment 24 </a:t>
            </a:r>
          </a:p>
          <a:p>
            <a:pPr algn="ctr"/>
            <a:r>
              <a:rPr lang="en-US" sz="2400" b="1" i="1" dirty="0"/>
              <a:t>8 points</a:t>
            </a:r>
            <a:endParaRPr lang="ru-RU" sz="2400" b="1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107504" y="5643413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If your team can’t answer a question, another team is allowed to answer it</a:t>
            </a:r>
            <a:r>
              <a:rPr lang="ru-RU" b="1" dirty="0"/>
              <a:t> </a:t>
            </a:r>
            <a:r>
              <a:rPr lang="en-US" b="1" dirty="0"/>
              <a:t>and get an extra point. </a:t>
            </a:r>
          </a:p>
          <a:p>
            <a:r>
              <a:rPr lang="ru-RU" i="1" dirty="0"/>
              <a:t>Если ваша команда не может ответить на один из вопросов</a:t>
            </a:r>
            <a:r>
              <a:rPr lang="en-US" i="1" dirty="0"/>
              <a:t>, </a:t>
            </a:r>
            <a:r>
              <a:rPr lang="ru-RU" i="1" dirty="0"/>
              <a:t>другим командам разрешается ответить на него и получить дополнительный балл</a:t>
            </a:r>
            <a:r>
              <a:rPr lang="en-US" i="1" dirty="0"/>
              <a:t>. </a:t>
            </a:r>
            <a:endParaRPr lang="ru-RU" i="1" dirty="0"/>
          </a:p>
        </p:txBody>
      </p:sp>
      <p:pic>
        <p:nvPicPr>
          <p:cNvPr id="3" name="Изображение 2" descr="22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132856"/>
            <a:ext cx="3779318" cy="2272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075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en-US" sz="4000" b="1" dirty="0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  <a:ea typeface="+mn-ea"/>
                <a:cs typeface="+mn-cs"/>
              </a:rPr>
              <a:t>GUESS THE PAINTING </a:t>
            </a:r>
            <a:endParaRPr lang="ru-RU" sz="4000" dirty="0"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95936" y="980728"/>
            <a:ext cx="4572000" cy="464639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4000"/>
              </a:lnSpc>
            </a:pPr>
            <a:endParaRPr lang="en-US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595959"/>
              </a:solidFill>
            </a:endParaRPr>
          </a:p>
          <a:p>
            <a:pPr>
              <a:lnSpc>
                <a:spcPct val="114000"/>
              </a:lnSpc>
            </a:pPr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595959"/>
                </a:solidFill>
              </a:rPr>
              <a:t>Questions </a:t>
            </a:r>
          </a:p>
          <a:p>
            <a:pPr marL="342900" indent="-342900">
              <a:lnSpc>
                <a:spcPct val="114000"/>
              </a:lnSpc>
              <a:buAutoNum type="arabicPeriod"/>
            </a:pPr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595959"/>
                </a:solidFill>
              </a:rPr>
              <a:t>What is this painting called in English? (1 point)</a:t>
            </a:r>
          </a:p>
          <a:p>
            <a:pPr marL="342900" indent="-342900">
              <a:lnSpc>
                <a:spcPct val="114000"/>
              </a:lnSpc>
              <a:buAutoNum type="arabicPeriod"/>
            </a:pPr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595959"/>
                </a:solidFill>
              </a:rPr>
              <a:t>What is the Russian name of this picture? (1 point)</a:t>
            </a:r>
          </a:p>
          <a:p>
            <a:pPr marL="342900" indent="-342900">
              <a:lnSpc>
                <a:spcPct val="114000"/>
              </a:lnSpc>
              <a:buAutoNum type="arabicPeriod"/>
            </a:pPr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595959"/>
                </a:solidFill>
              </a:rPr>
              <a:t>Who painted the picture? Do you remember the artist’s first name? (2 points)</a:t>
            </a:r>
          </a:p>
          <a:p>
            <a:pPr marL="342900" indent="-342900">
              <a:lnSpc>
                <a:spcPct val="114000"/>
              </a:lnSpc>
              <a:buAutoNum type="arabicPeriod"/>
            </a:pPr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595959"/>
                </a:solidFill>
              </a:rPr>
              <a:t>When was the picture painted? (1 point)</a:t>
            </a:r>
          </a:p>
          <a:p>
            <a:pPr marL="342900" indent="-342900">
              <a:lnSpc>
                <a:spcPct val="114000"/>
              </a:lnSpc>
              <a:buAutoNum type="arabicPeriod"/>
            </a:pPr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595959"/>
                </a:solidFill>
              </a:rPr>
              <a:t>Can you describe the painting? (3 points)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1520" y="908720"/>
            <a:ext cx="36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/>
              <a:t>Fragment 2 </a:t>
            </a:r>
          </a:p>
          <a:p>
            <a:pPr algn="ctr"/>
            <a:r>
              <a:rPr lang="en-US" sz="2400" b="1" i="1" dirty="0"/>
              <a:t>8 points</a:t>
            </a:r>
            <a:endParaRPr lang="ru-RU" sz="2400" b="1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107504" y="5643413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If your team can’t answer a question, another team is allowed to answer it</a:t>
            </a:r>
            <a:r>
              <a:rPr lang="ru-RU" b="1" dirty="0"/>
              <a:t> </a:t>
            </a:r>
            <a:r>
              <a:rPr lang="en-US" b="1" dirty="0"/>
              <a:t>and get an extra point. </a:t>
            </a:r>
          </a:p>
          <a:p>
            <a:r>
              <a:rPr lang="ru-RU" i="1" dirty="0"/>
              <a:t>Если ваша команда не может ответить на один из вопросов</a:t>
            </a:r>
            <a:r>
              <a:rPr lang="en-US" i="1" dirty="0"/>
              <a:t>, </a:t>
            </a:r>
            <a:r>
              <a:rPr lang="ru-RU" i="1" dirty="0"/>
              <a:t>другим командам разрешается ответить на него и получить дополнительный балл</a:t>
            </a:r>
            <a:r>
              <a:rPr lang="en-US" i="1" dirty="0"/>
              <a:t>. </a:t>
            </a:r>
            <a:endParaRPr lang="ru-RU" i="1" dirty="0"/>
          </a:p>
        </p:txBody>
      </p:sp>
      <p:pic>
        <p:nvPicPr>
          <p:cNvPr id="2" name="Изображение 1" descr="2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844824"/>
            <a:ext cx="1728192" cy="3726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921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ripple/>
      </p:transition>
    </mc:Choice>
    <mc:Fallback xmlns="">
      <p:transition spd="slow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en-US" sz="4000" b="1" dirty="0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  <a:ea typeface="+mn-ea"/>
                <a:cs typeface="+mn-cs"/>
              </a:rPr>
              <a:t>GUESS THE PAINTING </a:t>
            </a:r>
            <a:endParaRPr lang="ru-RU" sz="400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20272" y="29755"/>
            <a:ext cx="2016224" cy="864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/>
              <a:t>Fragment 24</a:t>
            </a:r>
          </a:p>
          <a:p>
            <a:pPr algn="ctr"/>
            <a:r>
              <a:rPr lang="en-US" sz="2400" b="1" i="1" dirty="0"/>
              <a:t>Answers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980728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The painting is called</a:t>
            </a:r>
            <a:r>
              <a:rPr lang="en-US" dirty="0"/>
              <a:t>…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2218232"/>
            <a:ext cx="4023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rgbClr val="005878"/>
                </a:solidFill>
              </a:rPr>
              <a:t>Грачи прилетели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2780928"/>
            <a:ext cx="3487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It was created by… </a:t>
            </a:r>
            <a:endParaRPr lang="ru-RU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3429000"/>
            <a:ext cx="4536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>
                <a:solidFill>
                  <a:schemeClr val="accent3">
                    <a:lumMod val="50000"/>
                  </a:schemeClr>
                </a:solidFill>
              </a:rPr>
              <a:t>Alexei </a:t>
            </a:r>
            <a:r>
              <a:rPr lang="en-US" sz="4000" b="1" i="1" dirty="0" err="1">
                <a:solidFill>
                  <a:schemeClr val="accent3">
                    <a:lumMod val="50000"/>
                  </a:schemeClr>
                </a:solidFill>
              </a:rPr>
              <a:t>Savrasov</a:t>
            </a:r>
            <a:endParaRPr lang="ru-RU" sz="40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4221088"/>
            <a:ext cx="3487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It was painted in… </a:t>
            </a:r>
            <a:endParaRPr lang="ru-RU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2411760" y="4005064"/>
            <a:ext cx="1440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18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</a:rPr>
              <a:t>71</a:t>
            </a:r>
            <a:r>
              <a:rPr lang="en-US" dirty="0"/>
              <a:t> 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0" y="4797152"/>
            <a:ext cx="33090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It is in the collection of… </a:t>
            </a:r>
            <a:endParaRPr lang="ru-RU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0" y="5229200"/>
            <a:ext cx="5184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834506"/>
                </a:solidFill>
              </a:rPr>
              <a:t>The </a:t>
            </a:r>
            <a:r>
              <a:rPr lang="en-US" sz="4000" b="1" dirty="0" err="1">
                <a:solidFill>
                  <a:srgbClr val="834506"/>
                </a:solidFill>
              </a:rPr>
              <a:t>Tretyakov</a:t>
            </a:r>
            <a:r>
              <a:rPr lang="en-US" sz="4000" b="1" dirty="0">
                <a:solidFill>
                  <a:srgbClr val="834506"/>
                </a:solidFill>
              </a:rPr>
              <a:t> Gallery</a:t>
            </a:r>
            <a:endParaRPr lang="ru-RU" sz="4000" b="1" dirty="0">
              <a:solidFill>
                <a:srgbClr val="834506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556792"/>
            <a:ext cx="5220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>
                <a:solidFill>
                  <a:schemeClr val="accent4">
                    <a:lumMod val="50000"/>
                  </a:schemeClr>
                </a:solidFill>
              </a:rPr>
              <a:t>The Rooks Have Come</a:t>
            </a:r>
            <a:endParaRPr lang="ru-RU" sz="40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3" name="Изображение 2" descr="RooksBackOfSavrasov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980728"/>
            <a:ext cx="4123943" cy="537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859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3" grpId="0"/>
      <p:bldP spid="14" grpId="0"/>
      <p:bldP spid="15" grpId="0"/>
      <p:bldP spid="16" grpId="0"/>
      <p:bldP spid="18" grpId="0"/>
      <p:bldP spid="19" grpId="0"/>
      <p:bldP spid="8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en-US" sz="4000" b="1" dirty="0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  <a:ea typeface="+mn-ea"/>
                <a:cs typeface="+mn-cs"/>
              </a:rPr>
              <a:t>GUESS THE PAINTING </a:t>
            </a:r>
            <a:endParaRPr lang="ru-RU" sz="4000" dirty="0"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67944" y="764704"/>
            <a:ext cx="4572000" cy="464639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4000"/>
              </a:lnSpc>
            </a:pPr>
            <a:endParaRPr lang="en-US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595959"/>
              </a:solidFill>
            </a:endParaRPr>
          </a:p>
          <a:p>
            <a:pPr>
              <a:lnSpc>
                <a:spcPct val="114000"/>
              </a:lnSpc>
            </a:pPr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595959"/>
                </a:solidFill>
              </a:rPr>
              <a:t>Questions </a:t>
            </a:r>
          </a:p>
          <a:p>
            <a:pPr marL="342900" indent="-342900">
              <a:lnSpc>
                <a:spcPct val="114000"/>
              </a:lnSpc>
              <a:buAutoNum type="arabicPeriod"/>
            </a:pPr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595959"/>
                </a:solidFill>
              </a:rPr>
              <a:t>What is this painting called in English? (1 point)</a:t>
            </a:r>
          </a:p>
          <a:p>
            <a:pPr marL="342900" indent="-342900">
              <a:lnSpc>
                <a:spcPct val="114000"/>
              </a:lnSpc>
              <a:buAutoNum type="arabicPeriod"/>
            </a:pPr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595959"/>
                </a:solidFill>
              </a:rPr>
              <a:t>What is the Russian name of this picture? (1 point)</a:t>
            </a:r>
          </a:p>
          <a:p>
            <a:pPr marL="342900" indent="-342900">
              <a:lnSpc>
                <a:spcPct val="114000"/>
              </a:lnSpc>
              <a:buAutoNum type="arabicPeriod"/>
            </a:pPr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595959"/>
                </a:solidFill>
              </a:rPr>
              <a:t>Who painted the picture? Do you remember the artist’s first name? (2 points)</a:t>
            </a:r>
          </a:p>
          <a:p>
            <a:pPr marL="342900" indent="-342900">
              <a:lnSpc>
                <a:spcPct val="114000"/>
              </a:lnSpc>
              <a:buAutoNum type="arabicPeriod"/>
            </a:pPr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595959"/>
                </a:solidFill>
              </a:rPr>
              <a:t>When was the picture painted? (1 point)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595959"/>
              </a:solidFill>
            </a:endParaRPr>
          </a:p>
          <a:p>
            <a:pPr marL="342900" indent="-342900">
              <a:lnSpc>
                <a:spcPct val="114000"/>
              </a:lnSpc>
              <a:buAutoNum type="arabicPeriod"/>
            </a:pPr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595959"/>
                </a:solidFill>
              </a:rPr>
              <a:t>Can you describe the picture? (3 points)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1520" y="1124744"/>
            <a:ext cx="36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/>
              <a:t>Fragment 25 </a:t>
            </a:r>
          </a:p>
          <a:p>
            <a:pPr algn="ctr"/>
            <a:r>
              <a:rPr lang="en-US" sz="2400" b="1" i="1" dirty="0"/>
              <a:t>8 points</a:t>
            </a:r>
            <a:endParaRPr lang="ru-RU" sz="2400" b="1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179512" y="5373216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If your team can’t answer a question, another team is allowed to answer it</a:t>
            </a:r>
            <a:r>
              <a:rPr lang="ru-RU" b="1" dirty="0"/>
              <a:t> </a:t>
            </a:r>
            <a:r>
              <a:rPr lang="en-US" b="1" dirty="0"/>
              <a:t>and get an extra point. </a:t>
            </a:r>
          </a:p>
          <a:p>
            <a:r>
              <a:rPr lang="ru-RU" i="1" dirty="0"/>
              <a:t>Если ваша команда не может ответить на один из вопросов</a:t>
            </a:r>
            <a:r>
              <a:rPr lang="en-US" i="1" dirty="0"/>
              <a:t>, </a:t>
            </a:r>
            <a:r>
              <a:rPr lang="ru-RU" i="1" dirty="0"/>
              <a:t>другим командам разрешается ответить на него и получить дополнительный балл</a:t>
            </a:r>
            <a:r>
              <a:rPr lang="en-US" i="1" dirty="0"/>
              <a:t>. </a:t>
            </a:r>
            <a:endParaRPr lang="ru-RU" i="1" dirty="0"/>
          </a:p>
        </p:txBody>
      </p:sp>
      <p:pic>
        <p:nvPicPr>
          <p:cNvPr id="3" name="Изображение 2" descr="1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060848"/>
            <a:ext cx="2365769" cy="2835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605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ripple/>
      </p:transition>
    </mc:Choice>
    <mc:Fallback xmlns="">
      <p:transition spd="slow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en-US" sz="4000" b="1" dirty="0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  <a:ea typeface="+mn-ea"/>
                <a:cs typeface="+mn-cs"/>
              </a:rPr>
              <a:t>GUESS THE PAINTING </a:t>
            </a:r>
            <a:endParaRPr lang="ru-RU" sz="400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20272" y="29755"/>
            <a:ext cx="2016224" cy="864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/>
              <a:t>Fragment 25</a:t>
            </a:r>
          </a:p>
          <a:p>
            <a:pPr algn="ctr"/>
            <a:r>
              <a:rPr lang="en-US" sz="2400" b="1" i="1" dirty="0"/>
              <a:t>Answers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980728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The painting is called</a:t>
            </a:r>
            <a:r>
              <a:rPr lang="en-US" dirty="0"/>
              <a:t>…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2218232"/>
            <a:ext cx="4023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rgbClr val="005878"/>
                </a:solidFill>
              </a:rPr>
              <a:t>Боярыня Морозова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2780928"/>
            <a:ext cx="3487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It was created by… </a:t>
            </a:r>
            <a:endParaRPr lang="ru-RU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3429000"/>
            <a:ext cx="4536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err="1">
                <a:solidFill>
                  <a:schemeClr val="accent3">
                    <a:lumMod val="50000"/>
                  </a:schemeClr>
                </a:solidFill>
              </a:rPr>
              <a:t>Vasiliy</a:t>
            </a:r>
            <a:r>
              <a:rPr lang="en-US" sz="4000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4000" b="1" i="1" dirty="0" err="1">
                <a:solidFill>
                  <a:schemeClr val="accent3">
                    <a:lumMod val="50000"/>
                  </a:schemeClr>
                </a:solidFill>
              </a:rPr>
              <a:t>Surikov</a:t>
            </a:r>
            <a:endParaRPr lang="ru-RU" sz="40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4221088"/>
            <a:ext cx="3487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It was finished in… </a:t>
            </a:r>
            <a:endParaRPr lang="ru-RU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2411760" y="4005064"/>
            <a:ext cx="1440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1887</a:t>
            </a:r>
            <a:r>
              <a:rPr lang="en-US" dirty="0"/>
              <a:t> 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0" y="4797152"/>
            <a:ext cx="33090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It is in the collection of… </a:t>
            </a:r>
            <a:endParaRPr lang="ru-RU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0" y="5229200"/>
            <a:ext cx="5184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834506"/>
                </a:solidFill>
              </a:rPr>
              <a:t>The </a:t>
            </a:r>
            <a:r>
              <a:rPr lang="en-US" sz="4000" b="1" dirty="0" err="1">
                <a:solidFill>
                  <a:srgbClr val="834506"/>
                </a:solidFill>
              </a:rPr>
              <a:t>Tretyakov</a:t>
            </a:r>
            <a:r>
              <a:rPr lang="en-US" sz="4000" b="1" dirty="0">
                <a:solidFill>
                  <a:srgbClr val="834506"/>
                </a:solidFill>
              </a:rPr>
              <a:t> Gallery</a:t>
            </a:r>
            <a:endParaRPr lang="ru-RU" sz="4000" b="1" dirty="0">
              <a:solidFill>
                <a:srgbClr val="834506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556792"/>
            <a:ext cx="4536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err="1">
                <a:solidFill>
                  <a:schemeClr val="accent4">
                    <a:lumMod val="50000"/>
                  </a:schemeClr>
                </a:solidFill>
              </a:rPr>
              <a:t>Boyaryna</a:t>
            </a:r>
            <a:r>
              <a:rPr lang="en-US" sz="4000" b="1" i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4000" b="1" i="1" dirty="0" err="1">
                <a:solidFill>
                  <a:schemeClr val="accent4">
                    <a:lumMod val="50000"/>
                  </a:schemeClr>
                </a:solidFill>
              </a:rPr>
              <a:t>Morozova</a:t>
            </a:r>
            <a:endParaRPr lang="ru-RU" sz="40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3" name="Изображение 2" descr="boyarynya-morozova-1887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348880"/>
            <a:ext cx="541784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10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3" grpId="0"/>
      <p:bldP spid="14" grpId="0"/>
      <p:bldP spid="15" grpId="0"/>
      <p:bldP spid="16" grpId="0"/>
      <p:bldP spid="18" grpId="0"/>
      <p:bldP spid="19" grpId="0"/>
      <p:bldP spid="8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en-US" sz="4000" b="1" dirty="0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  <a:ea typeface="+mn-ea"/>
                <a:cs typeface="+mn-cs"/>
              </a:rPr>
              <a:t>GUESS THE PAINTING </a:t>
            </a:r>
            <a:endParaRPr lang="ru-RU" sz="4000" dirty="0"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67944" y="764704"/>
            <a:ext cx="4572000" cy="464639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4000"/>
              </a:lnSpc>
            </a:pPr>
            <a:endParaRPr lang="en-US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595959"/>
              </a:solidFill>
            </a:endParaRPr>
          </a:p>
          <a:p>
            <a:pPr>
              <a:lnSpc>
                <a:spcPct val="114000"/>
              </a:lnSpc>
            </a:pPr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595959"/>
                </a:solidFill>
              </a:rPr>
              <a:t>Questions </a:t>
            </a:r>
          </a:p>
          <a:p>
            <a:pPr marL="342900" indent="-342900">
              <a:lnSpc>
                <a:spcPct val="114000"/>
              </a:lnSpc>
              <a:buAutoNum type="arabicPeriod"/>
            </a:pPr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595959"/>
                </a:solidFill>
              </a:rPr>
              <a:t>What is this painting called in English? (1 point)</a:t>
            </a:r>
          </a:p>
          <a:p>
            <a:pPr marL="342900" indent="-342900">
              <a:lnSpc>
                <a:spcPct val="114000"/>
              </a:lnSpc>
              <a:buAutoNum type="arabicPeriod"/>
            </a:pPr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595959"/>
                </a:solidFill>
              </a:rPr>
              <a:t>What is the Russian name of this picture? (1 point)</a:t>
            </a:r>
          </a:p>
          <a:p>
            <a:pPr marL="342900" indent="-342900">
              <a:lnSpc>
                <a:spcPct val="114000"/>
              </a:lnSpc>
              <a:buAutoNum type="arabicPeriod"/>
            </a:pPr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595959"/>
                </a:solidFill>
              </a:rPr>
              <a:t>Who painted the picture? Do you remember the artist’s first name? (2 points)</a:t>
            </a:r>
          </a:p>
          <a:p>
            <a:pPr marL="342900" indent="-342900">
              <a:lnSpc>
                <a:spcPct val="114000"/>
              </a:lnSpc>
              <a:buAutoNum type="arabicPeriod"/>
            </a:pPr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595959"/>
                </a:solidFill>
              </a:rPr>
              <a:t>When was the picture painted? (1 point)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595959"/>
              </a:solidFill>
            </a:endParaRPr>
          </a:p>
          <a:p>
            <a:pPr marL="342900" indent="-342900">
              <a:lnSpc>
                <a:spcPct val="114000"/>
              </a:lnSpc>
              <a:buAutoNum type="arabicPeriod"/>
            </a:pPr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595959"/>
                </a:solidFill>
              </a:rPr>
              <a:t>Can you describe the picture? (3 points)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1520" y="1124744"/>
            <a:ext cx="36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/>
              <a:t>Fragment 26 </a:t>
            </a:r>
          </a:p>
          <a:p>
            <a:pPr algn="ctr"/>
            <a:r>
              <a:rPr lang="en-US" sz="2400" b="1" i="1" dirty="0"/>
              <a:t>8 points</a:t>
            </a:r>
            <a:endParaRPr lang="ru-RU" sz="2400" b="1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179512" y="5373216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If your team can’t answer a question, another team is allowed to answer it</a:t>
            </a:r>
            <a:r>
              <a:rPr lang="ru-RU" b="1" dirty="0"/>
              <a:t> </a:t>
            </a:r>
            <a:r>
              <a:rPr lang="en-US" b="1" dirty="0"/>
              <a:t>and get an extra point. </a:t>
            </a:r>
          </a:p>
          <a:p>
            <a:r>
              <a:rPr lang="ru-RU" i="1" dirty="0"/>
              <a:t>Если ваша команда не может ответить на один из вопросов</a:t>
            </a:r>
            <a:r>
              <a:rPr lang="en-US" i="1" dirty="0"/>
              <a:t>, </a:t>
            </a:r>
            <a:r>
              <a:rPr lang="ru-RU" i="1" dirty="0"/>
              <a:t>другим командам разрешается ответить на него и получить дополнительный балл</a:t>
            </a:r>
            <a:r>
              <a:rPr lang="en-US" i="1" dirty="0"/>
              <a:t>. </a:t>
            </a:r>
            <a:endParaRPr lang="ru-RU" i="1" dirty="0"/>
          </a:p>
        </p:txBody>
      </p:sp>
      <p:pic>
        <p:nvPicPr>
          <p:cNvPr id="3" name="Изображение 2" descr="5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132856"/>
            <a:ext cx="3203848" cy="2242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436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ripple/>
      </p:transition>
    </mc:Choice>
    <mc:Fallback xmlns="">
      <p:transition spd="slow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en-US" sz="4000" b="1" dirty="0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  <a:ea typeface="+mn-ea"/>
                <a:cs typeface="+mn-cs"/>
              </a:rPr>
              <a:t>GUESS THE PAINTING </a:t>
            </a:r>
            <a:endParaRPr lang="ru-RU" sz="400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20272" y="29755"/>
            <a:ext cx="2016224" cy="864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/>
              <a:t>Fragment 26</a:t>
            </a:r>
          </a:p>
          <a:p>
            <a:pPr algn="ctr"/>
            <a:r>
              <a:rPr lang="en-US" sz="2400" b="1" i="1" dirty="0"/>
              <a:t>Answers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980728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The painting is called</a:t>
            </a:r>
            <a:r>
              <a:rPr lang="en-US" dirty="0"/>
              <a:t>…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2218232"/>
            <a:ext cx="4023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rgbClr val="005878"/>
                </a:solidFill>
              </a:rPr>
              <a:t>Аленушка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2780928"/>
            <a:ext cx="3487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It was created by… </a:t>
            </a:r>
            <a:endParaRPr lang="ru-RU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3429000"/>
            <a:ext cx="4536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>
                <a:solidFill>
                  <a:schemeClr val="accent3">
                    <a:lumMod val="50000"/>
                  </a:schemeClr>
                </a:solidFill>
              </a:rPr>
              <a:t>Viktor </a:t>
            </a:r>
            <a:r>
              <a:rPr lang="en-US" sz="4000" b="1" i="1" dirty="0" err="1">
                <a:solidFill>
                  <a:schemeClr val="accent3">
                    <a:lumMod val="50000"/>
                  </a:schemeClr>
                </a:solidFill>
              </a:rPr>
              <a:t>Vasnetsov</a:t>
            </a:r>
            <a:endParaRPr lang="ru-RU" sz="40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4221088"/>
            <a:ext cx="3487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It was painted in… </a:t>
            </a:r>
            <a:endParaRPr lang="ru-RU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2411760" y="4005064"/>
            <a:ext cx="1440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188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en-US" dirty="0"/>
              <a:t> 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0" y="4797152"/>
            <a:ext cx="33090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It is in the collection of… </a:t>
            </a:r>
            <a:endParaRPr lang="ru-RU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0" y="5229200"/>
            <a:ext cx="5184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834506"/>
                </a:solidFill>
              </a:rPr>
              <a:t>The </a:t>
            </a:r>
            <a:r>
              <a:rPr lang="en-US" sz="4000" b="1" dirty="0" err="1">
                <a:solidFill>
                  <a:srgbClr val="834506"/>
                </a:solidFill>
              </a:rPr>
              <a:t>Tretyakov</a:t>
            </a:r>
            <a:r>
              <a:rPr lang="en-US" sz="4000" b="1" dirty="0">
                <a:solidFill>
                  <a:srgbClr val="834506"/>
                </a:solidFill>
              </a:rPr>
              <a:t> Gallery</a:t>
            </a:r>
            <a:endParaRPr lang="ru-RU" sz="4000" b="1" dirty="0">
              <a:solidFill>
                <a:srgbClr val="834506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556792"/>
            <a:ext cx="4536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err="1">
                <a:solidFill>
                  <a:schemeClr val="accent4">
                    <a:lumMod val="50000"/>
                  </a:schemeClr>
                </a:solidFill>
              </a:rPr>
              <a:t>Alyonushka</a:t>
            </a:r>
            <a:endParaRPr lang="ru-RU" sz="40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3" name="Изображение 2" descr="vasnetsov_alenushka-688x987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052736"/>
            <a:ext cx="3607659" cy="517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156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3" grpId="0"/>
      <p:bldP spid="14" grpId="0"/>
      <p:bldP spid="15" grpId="0"/>
      <p:bldP spid="16" grpId="0"/>
      <p:bldP spid="18" grpId="0"/>
      <p:bldP spid="19" grpId="0"/>
      <p:bldP spid="8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3"/>
          <p:cNvSpPr txBox="1">
            <a:spLocks/>
          </p:cNvSpPr>
          <p:nvPr/>
        </p:nvSpPr>
        <p:spPr>
          <a:xfrm>
            <a:off x="228600" y="3703704"/>
            <a:ext cx="7315200" cy="132549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 fontScale="77500" lnSpcReduction="20000"/>
            <a:scene3d>
              <a:camera prst="orthographicFront"/>
              <a:lightRig rig="soft" dir="t">
                <a:rot lat="0" lon="0" rev="17220000"/>
              </a:lightRig>
            </a:scene3d>
            <a:sp3d prstMaterial="softEdge"/>
          </a:bodyPr>
          <a:lstStyle/>
          <a:p>
            <a:pPr>
              <a:lnSpc>
                <a:spcPct val="87000"/>
              </a:lnSpc>
              <a:spcBef>
                <a:spcPct val="0"/>
              </a:spcBef>
              <a:defRPr lang="ru-RU"/>
            </a:pPr>
            <a:br>
              <a:rPr lang="ru-RU" sz="4400">
                <a:solidFill>
                  <a:srgbClr val="92D050"/>
                </a:solidFill>
              </a:rPr>
            </a:br>
            <a:r>
              <a:rPr lang="ru-RU" sz="5600" b="1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Каково ваше сообщение?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59" y="19109"/>
            <a:ext cx="3498527" cy="28253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03486" y="20548"/>
            <a:ext cx="5624418" cy="28254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923" y="2818500"/>
            <a:ext cx="7668994" cy="22962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662119" y="2819400"/>
            <a:ext cx="1461333" cy="22938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755230" y="2469776"/>
            <a:ext cx="304800" cy="152400"/>
          </a:xfrm>
          <a:prstGeom prst="rect">
            <a:avLst/>
          </a:prstGeom>
          <a:solidFill>
            <a:srgbClr val="F27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47F28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0" y="5089818"/>
            <a:ext cx="9144000" cy="1768182"/>
            <a:chOff x="0" y="5089818"/>
            <a:chExt cx="9144000" cy="1768182"/>
          </a:xfrm>
        </p:grpSpPr>
        <p:pic>
          <p:nvPicPr>
            <p:cNvPr id="11" name="Picture 10"/>
            <p:cNvPicPr>
              <a:picLocks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4064" y="5089818"/>
              <a:ext cx="9098280" cy="1737360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0" y="5181600"/>
              <a:ext cx="45719" cy="1676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Rectangle 16"/>
            <p:cNvSpPr/>
            <p:nvPr/>
          </p:nvSpPr>
          <p:spPr>
            <a:xfrm rot="5400000">
              <a:off x="4537710" y="2251710"/>
              <a:ext cx="68580" cy="914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9098281" y="5158740"/>
              <a:ext cx="45719" cy="1676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" dur="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7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7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en-US" sz="4000" b="1" dirty="0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  <a:ea typeface="+mn-ea"/>
                <a:cs typeface="+mn-cs"/>
              </a:rPr>
              <a:t>GUESS THE PAINTING </a:t>
            </a:r>
            <a:endParaRPr lang="ru-RU" sz="400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20272" y="29755"/>
            <a:ext cx="2016224" cy="864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/>
              <a:t>Fragment </a:t>
            </a:r>
            <a:r>
              <a:rPr lang="ru-RU" sz="2400" b="1" i="1" dirty="0"/>
              <a:t>2</a:t>
            </a:r>
            <a:endParaRPr lang="en-US" sz="2400" b="1" i="1" dirty="0"/>
          </a:p>
          <a:p>
            <a:pPr algn="ctr"/>
            <a:r>
              <a:rPr lang="en-US" sz="2400" b="1" i="1" dirty="0"/>
              <a:t>Answers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980728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The painting is called</a:t>
            </a:r>
            <a:r>
              <a:rPr lang="en-US" dirty="0"/>
              <a:t>…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2218232"/>
            <a:ext cx="4023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rgbClr val="005878"/>
                </a:solidFill>
              </a:rPr>
              <a:t>Грачи прилетели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2780928"/>
            <a:ext cx="3487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It was created by… </a:t>
            </a:r>
            <a:endParaRPr lang="ru-RU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3429000"/>
            <a:ext cx="4536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>
                <a:solidFill>
                  <a:schemeClr val="accent3">
                    <a:lumMod val="50000"/>
                  </a:schemeClr>
                </a:solidFill>
              </a:rPr>
              <a:t>Alexei </a:t>
            </a:r>
            <a:r>
              <a:rPr lang="en-US" sz="4000" b="1" i="1" dirty="0" err="1">
                <a:solidFill>
                  <a:schemeClr val="accent3">
                    <a:lumMod val="50000"/>
                  </a:schemeClr>
                </a:solidFill>
              </a:rPr>
              <a:t>Savrasov</a:t>
            </a:r>
            <a:endParaRPr lang="ru-RU" sz="40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4221088"/>
            <a:ext cx="3487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It was painted in… </a:t>
            </a:r>
            <a:endParaRPr lang="ru-RU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2411760" y="4005064"/>
            <a:ext cx="1440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18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</a:rPr>
              <a:t>71</a:t>
            </a:r>
            <a:r>
              <a:rPr lang="en-US" dirty="0"/>
              <a:t> 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0" y="4797152"/>
            <a:ext cx="33090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It is in the collection of… </a:t>
            </a:r>
            <a:endParaRPr lang="ru-RU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0" y="5229200"/>
            <a:ext cx="5184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834506"/>
                </a:solidFill>
              </a:rPr>
              <a:t>The </a:t>
            </a:r>
            <a:r>
              <a:rPr lang="en-US" sz="4000" b="1" dirty="0" err="1">
                <a:solidFill>
                  <a:srgbClr val="834506"/>
                </a:solidFill>
              </a:rPr>
              <a:t>Tretyakov</a:t>
            </a:r>
            <a:r>
              <a:rPr lang="en-US" sz="4000" b="1" dirty="0">
                <a:solidFill>
                  <a:srgbClr val="834506"/>
                </a:solidFill>
              </a:rPr>
              <a:t> Gallery</a:t>
            </a:r>
            <a:endParaRPr lang="ru-RU" sz="4000" b="1" dirty="0">
              <a:solidFill>
                <a:srgbClr val="834506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556792"/>
            <a:ext cx="5220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>
                <a:solidFill>
                  <a:schemeClr val="accent4">
                    <a:lumMod val="50000"/>
                  </a:schemeClr>
                </a:solidFill>
              </a:rPr>
              <a:t>The Rooks Have Come</a:t>
            </a:r>
            <a:endParaRPr lang="ru-RU" sz="40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3" name="Изображение 2" descr="RooksBackOfSavrasov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980728"/>
            <a:ext cx="4123943" cy="537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611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3" grpId="0"/>
      <p:bldP spid="14" grpId="0"/>
      <p:bldP spid="15" grpId="0"/>
      <p:bldP spid="16" grpId="0"/>
      <p:bldP spid="18" grpId="0"/>
      <p:bldP spid="19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en-US" sz="4000" b="1" dirty="0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  <a:ea typeface="+mn-ea"/>
                <a:cs typeface="+mn-cs"/>
              </a:rPr>
              <a:t>GUESS THE PAINTING </a:t>
            </a:r>
            <a:endParaRPr lang="ru-RU" sz="4000" dirty="0"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67944" y="764704"/>
            <a:ext cx="4572000" cy="464639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4000"/>
              </a:lnSpc>
            </a:pPr>
            <a:endParaRPr lang="en-US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595959"/>
              </a:solidFill>
            </a:endParaRPr>
          </a:p>
          <a:p>
            <a:pPr>
              <a:lnSpc>
                <a:spcPct val="114000"/>
              </a:lnSpc>
            </a:pPr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595959"/>
                </a:solidFill>
              </a:rPr>
              <a:t>Questions </a:t>
            </a:r>
          </a:p>
          <a:p>
            <a:pPr marL="342900" indent="-342900">
              <a:lnSpc>
                <a:spcPct val="114000"/>
              </a:lnSpc>
              <a:buAutoNum type="arabicPeriod"/>
            </a:pPr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595959"/>
                </a:solidFill>
              </a:rPr>
              <a:t>What is this painting called in English? (1 point)</a:t>
            </a:r>
          </a:p>
          <a:p>
            <a:pPr marL="342900" indent="-342900">
              <a:lnSpc>
                <a:spcPct val="114000"/>
              </a:lnSpc>
              <a:buAutoNum type="arabicPeriod"/>
            </a:pPr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595959"/>
                </a:solidFill>
              </a:rPr>
              <a:t>What is the Russian name of this picture? (1 point)</a:t>
            </a:r>
          </a:p>
          <a:p>
            <a:pPr marL="342900" indent="-342900">
              <a:lnSpc>
                <a:spcPct val="114000"/>
              </a:lnSpc>
              <a:buAutoNum type="arabicPeriod"/>
            </a:pPr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595959"/>
                </a:solidFill>
              </a:rPr>
              <a:t>Who painted the picture? Do you remember the artist’s first name? (2 points)</a:t>
            </a:r>
          </a:p>
          <a:p>
            <a:pPr marL="342900" indent="-342900">
              <a:lnSpc>
                <a:spcPct val="114000"/>
              </a:lnSpc>
              <a:buAutoNum type="arabicPeriod"/>
            </a:pPr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595959"/>
                </a:solidFill>
              </a:rPr>
              <a:t>When was the picture painted? (1 point)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595959"/>
              </a:solidFill>
            </a:endParaRPr>
          </a:p>
          <a:p>
            <a:pPr marL="342900" indent="-342900">
              <a:lnSpc>
                <a:spcPct val="114000"/>
              </a:lnSpc>
              <a:buAutoNum type="arabicPeriod"/>
            </a:pPr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595959"/>
                </a:solidFill>
              </a:rPr>
              <a:t>Can you describe the picture? (3 points)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1520" y="1124744"/>
            <a:ext cx="36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/>
              <a:t>Fragment 3 </a:t>
            </a:r>
          </a:p>
          <a:p>
            <a:pPr algn="ctr"/>
            <a:r>
              <a:rPr lang="en-US" sz="2400" b="1" i="1" dirty="0"/>
              <a:t>8 points</a:t>
            </a:r>
            <a:endParaRPr lang="ru-RU" sz="2400" b="1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179512" y="5373216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If your team can’t answer a question, another team is allowed to answer it</a:t>
            </a:r>
            <a:r>
              <a:rPr lang="ru-RU" b="1" dirty="0"/>
              <a:t> </a:t>
            </a:r>
            <a:r>
              <a:rPr lang="en-US" b="1" dirty="0"/>
              <a:t>and get an extra point. </a:t>
            </a:r>
          </a:p>
          <a:p>
            <a:r>
              <a:rPr lang="ru-RU" i="1" dirty="0"/>
              <a:t>Если ваша команда не может ответить на один из вопросов</a:t>
            </a:r>
            <a:r>
              <a:rPr lang="en-US" i="1" dirty="0"/>
              <a:t>, </a:t>
            </a:r>
            <a:r>
              <a:rPr lang="ru-RU" i="1" dirty="0"/>
              <a:t>другим командам разрешается ответить на него и получить дополнительный балл</a:t>
            </a:r>
            <a:r>
              <a:rPr lang="en-US" i="1" dirty="0"/>
              <a:t>. </a:t>
            </a:r>
            <a:endParaRPr lang="ru-RU" i="1" dirty="0"/>
          </a:p>
        </p:txBody>
      </p:sp>
      <p:pic>
        <p:nvPicPr>
          <p:cNvPr id="2" name="Изображение 1" descr="3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88840"/>
            <a:ext cx="2664296" cy="321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69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en-US" sz="4000" b="1" dirty="0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  <a:ea typeface="+mn-ea"/>
                <a:cs typeface="+mn-cs"/>
              </a:rPr>
              <a:t>GUESS THE PAINTING </a:t>
            </a:r>
            <a:endParaRPr lang="ru-RU" sz="400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20272" y="29755"/>
            <a:ext cx="2016224" cy="864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/>
              <a:t>Fragment </a:t>
            </a:r>
            <a:r>
              <a:rPr lang="ru-RU" sz="2400" b="1" i="1" dirty="0"/>
              <a:t>3</a:t>
            </a:r>
            <a:endParaRPr lang="en-US" sz="2400" b="1" i="1" dirty="0"/>
          </a:p>
          <a:p>
            <a:pPr algn="ctr"/>
            <a:r>
              <a:rPr lang="en-US" sz="2400" b="1" i="1" dirty="0"/>
              <a:t>Answers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980728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The painting is called</a:t>
            </a:r>
            <a:r>
              <a:rPr lang="en-US" dirty="0"/>
              <a:t>…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686" y="2348880"/>
            <a:ext cx="4023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rgbClr val="005878"/>
                </a:solidFill>
              </a:rPr>
              <a:t>Утро стрелецкой казни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2852936"/>
            <a:ext cx="3487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It was created by… </a:t>
            </a:r>
            <a:endParaRPr lang="ru-RU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3429000"/>
            <a:ext cx="4536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err="1">
                <a:solidFill>
                  <a:schemeClr val="accent3">
                    <a:lumMod val="50000"/>
                  </a:schemeClr>
                </a:solidFill>
              </a:rPr>
              <a:t>Vasiliy</a:t>
            </a:r>
            <a:r>
              <a:rPr lang="en-US" sz="4000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4000" b="1" i="1" dirty="0" err="1">
                <a:solidFill>
                  <a:schemeClr val="accent3">
                    <a:lumMod val="50000"/>
                  </a:schemeClr>
                </a:solidFill>
              </a:rPr>
              <a:t>Surikov</a:t>
            </a:r>
            <a:endParaRPr lang="ru-RU" sz="40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4221088"/>
            <a:ext cx="3487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It was painted in… </a:t>
            </a:r>
            <a:endParaRPr lang="ru-RU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2411760" y="4005064"/>
            <a:ext cx="1440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18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</a:rPr>
              <a:t>81</a:t>
            </a:r>
            <a:r>
              <a:rPr lang="en-US" dirty="0"/>
              <a:t> 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0" y="4797152"/>
            <a:ext cx="33090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It is in the collection of… </a:t>
            </a:r>
            <a:endParaRPr lang="ru-RU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0" y="5229200"/>
            <a:ext cx="5184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834506"/>
                </a:solidFill>
              </a:rPr>
              <a:t>The </a:t>
            </a:r>
            <a:r>
              <a:rPr lang="en-US" sz="4000" b="1" dirty="0" err="1">
                <a:solidFill>
                  <a:srgbClr val="834506"/>
                </a:solidFill>
              </a:rPr>
              <a:t>Tretyakov</a:t>
            </a:r>
            <a:r>
              <a:rPr lang="en-US" sz="4000" b="1" dirty="0">
                <a:solidFill>
                  <a:srgbClr val="834506"/>
                </a:solidFill>
              </a:rPr>
              <a:t> Gallery</a:t>
            </a:r>
            <a:endParaRPr lang="ru-RU" sz="4000" b="1" dirty="0">
              <a:solidFill>
                <a:srgbClr val="834506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556792"/>
            <a:ext cx="60841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chemeClr val="accent4">
                    <a:lumMod val="50000"/>
                  </a:schemeClr>
                </a:solidFill>
              </a:rPr>
              <a:t>The Morning of the Execution of the </a:t>
            </a:r>
            <a:r>
              <a:rPr lang="en-US" sz="2800" b="1" i="1" dirty="0" err="1">
                <a:solidFill>
                  <a:schemeClr val="accent4">
                    <a:lumMod val="50000"/>
                  </a:schemeClr>
                </a:solidFill>
              </a:rPr>
              <a:t>Streltsy</a:t>
            </a:r>
            <a:endParaRPr lang="ru-RU" sz="28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Изображение 3" descr="Surikov_streltsi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223" y="2276872"/>
            <a:ext cx="4974091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234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3" grpId="0"/>
      <p:bldP spid="14" grpId="0"/>
      <p:bldP spid="15" grpId="0"/>
      <p:bldP spid="16" grpId="0"/>
      <p:bldP spid="18" grpId="0"/>
      <p:bldP spid="19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en-US" sz="4000" b="1" dirty="0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  <a:ea typeface="+mn-ea"/>
                <a:cs typeface="+mn-cs"/>
              </a:rPr>
              <a:t>GUESS THE PAINTING </a:t>
            </a:r>
            <a:endParaRPr lang="ru-RU" sz="4000" dirty="0"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67944" y="764704"/>
            <a:ext cx="4572000" cy="464639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4000"/>
              </a:lnSpc>
            </a:pPr>
            <a:endParaRPr lang="en-US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595959"/>
              </a:solidFill>
            </a:endParaRPr>
          </a:p>
          <a:p>
            <a:pPr>
              <a:lnSpc>
                <a:spcPct val="114000"/>
              </a:lnSpc>
            </a:pPr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595959"/>
                </a:solidFill>
              </a:rPr>
              <a:t>Questions </a:t>
            </a:r>
          </a:p>
          <a:p>
            <a:pPr marL="342900" indent="-342900">
              <a:lnSpc>
                <a:spcPct val="114000"/>
              </a:lnSpc>
              <a:buAutoNum type="arabicPeriod"/>
            </a:pPr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595959"/>
                </a:solidFill>
              </a:rPr>
              <a:t>What is this painting called in English? (1 point)</a:t>
            </a:r>
          </a:p>
          <a:p>
            <a:pPr marL="342900" indent="-342900">
              <a:lnSpc>
                <a:spcPct val="114000"/>
              </a:lnSpc>
              <a:buAutoNum type="arabicPeriod"/>
            </a:pPr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595959"/>
                </a:solidFill>
              </a:rPr>
              <a:t>What is the Russian name of this picture? (1 point)</a:t>
            </a:r>
          </a:p>
          <a:p>
            <a:pPr marL="342900" indent="-342900">
              <a:lnSpc>
                <a:spcPct val="114000"/>
              </a:lnSpc>
              <a:buAutoNum type="arabicPeriod"/>
            </a:pPr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595959"/>
                </a:solidFill>
              </a:rPr>
              <a:t>Who painted the picture? Do you remember the artist’s first name? (2 points)</a:t>
            </a:r>
          </a:p>
          <a:p>
            <a:pPr marL="342900" indent="-342900">
              <a:lnSpc>
                <a:spcPct val="114000"/>
              </a:lnSpc>
              <a:buAutoNum type="arabicPeriod"/>
            </a:pPr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595959"/>
                </a:solidFill>
              </a:rPr>
              <a:t>When was the picture painted? (1 point)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595959"/>
              </a:solidFill>
            </a:endParaRPr>
          </a:p>
          <a:p>
            <a:pPr marL="342900" indent="-342900">
              <a:lnSpc>
                <a:spcPct val="114000"/>
              </a:lnSpc>
              <a:buAutoNum type="arabicPeriod"/>
            </a:pPr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595959"/>
                </a:solidFill>
              </a:rPr>
              <a:t>Can you describe the picture? (3 points)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1520" y="1124744"/>
            <a:ext cx="36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/>
              <a:t>Fragment </a:t>
            </a:r>
            <a:r>
              <a:rPr lang="ru-RU" sz="2400" b="1" i="1" dirty="0"/>
              <a:t>4</a:t>
            </a:r>
            <a:r>
              <a:rPr lang="en-US" sz="2400" b="1" i="1" dirty="0"/>
              <a:t> </a:t>
            </a:r>
          </a:p>
          <a:p>
            <a:pPr algn="ctr"/>
            <a:r>
              <a:rPr lang="en-US" sz="2400" b="1" i="1" dirty="0"/>
              <a:t>8 points</a:t>
            </a:r>
            <a:endParaRPr lang="ru-RU" sz="2400" b="1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179512" y="5373216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If your team can’t answer a question, another team is allowed to answer it</a:t>
            </a:r>
            <a:r>
              <a:rPr lang="ru-RU" b="1" dirty="0"/>
              <a:t> </a:t>
            </a:r>
            <a:r>
              <a:rPr lang="en-US" b="1" dirty="0"/>
              <a:t>and get an extra point. </a:t>
            </a:r>
          </a:p>
          <a:p>
            <a:r>
              <a:rPr lang="ru-RU" i="1" dirty="0"/>
              <a:t>Если ваша команда не может ответить на один из вопросов</a:t>
            </a:r>
            <a:r>
              <a:rPr lang="en-US" i="1" dirty="0"/>
              <a:t>, </a:t>
            </a:r>
            <a:r>
              <a:rPr lang="ru-RU" i="1" dirty="0"/>
              <a:t>другим командам разрешается ответить на него и получить дополнительный балл</a:t>
            </a:r>
            <a:r>
              <a:rPr lang="en-US" i="1" dirty="0"/>
              <a:t>. </a:t>
            </a:r>
            <a:endParaRPr lang="ru-RU" i="1" dirty="0"/>
          </a:p>
        </p:txBody>
      </p:sp>
      <p:pic>
        <p:nvPicPr>
          <p:cNvPr id="3" name="Изображение 2" descr="5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5" y="2132856"/>
            <a:ext cx="2742943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770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ripple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heme/theme1.xml><?xml version="1.0" encoding="utf-8"?>
<a:theme xmlns:a="http://schemas.openxmlformats.org/drawingml/2006/main" name="Введение в PowerPoint 2011">
  <a:themeElements>
    <a:clrScheme name="Fresh">
      <a:dk1>
        <a:srgbClr val="262626"/>
      </a:dk1>
      <a:lt1>
        <a:sysClr val="window" lastClr="FFFFFF"/>
      </a:lt1>
      <a:dk2>
        <a:srgbClr val="595959"/>
      </a:dk2>
      <a:lt2>
        <a:srgbClr val="EEECE1"/>
      </a:lt2>
      <a:accent1>
        <a:srgbClr val="F4891E"/>
      </a:accent1>
      <a:accent2>
        <a:srgbClr val="7BCF27"/>
      </a:accent2>
      <a:accent3>
        <a:srgbClr val="9BBB59"/>
      </a:accent3>
      <a:accent4>
        <a:srgbClr val="00B0F0"/>
      </a:accent4>
      <a:accent5>
        <a:srgbClr val="4BACC6"/>
      </a:accent5>
      <a:accent6>
        <a:srgbClr val="F79646"/>
      </a:accent6>
      <a:hlink>
        <a:srgbClr val="00B0F0"/>
      </a:hlink>
      <a:folHlink>
        <a:srgbClr val="F4891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Введение в PowerPoint 2011.potx</Template>
  <TotalTime>0</TotalTime>
  <Words>4176</Words>
  <Application>Microsoft Office PowerPoint</Application>
  <PresentationFormat>Экран (4:3)</PresentationFormat>
  <Paragraphs>704</Paragraphs>
  <Slides>55</Slides>
  <Notes>55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55</vt:i4>
      </vt:variant>
    </vt:vector>
  </HeadingPairs>
  <TitlesOfParts>
    <vt:vector size="59" baseType="lpstr">
      <vt:lpstr>Arial</vt:lpstr>
      <vt:lpstr>Calibri</vt:lpstr>
      <vt:lpstr>Georgia</vt:lpstr>
      <vt:lpstr>Введение в PowerPoint 2011</vt:lpstr>
      <vt:lpstr>THE TRETYAKOV GALLERY COLLECTION</vt:lpstr>
      <vt:lpstr>Презентация PowerPoint</vt:lpstr>
      <vt:lpstr>GUESS THE PAINTING </vt:lpstr>
      <vt:lpstr>GUESS THE PAINTING </vt:lpstr>
      <vt:lpstr>GUESS THE PAINTING </vt:lpstr>
      <vt:lpstr>GUESS THE PAINTING </vt:lpstr>
      <vt:lpstr>GUESS THE PAINTING </vt:lpstr>
      <vt:lpstr>GUESS THE PAINTING </vt:lpstr>
      <vt:lpstr>GUESS THE PAINTING </vt:lpstr>
      <vt:lpstr>GUESS THE PAINTING </vt:lpstr>
      <vt:lpstr>GUESS THE PAINTING </vt:lpstr>
      <vt:lpstr>GUESS THE PAINTING </vt:lpstr>
      <vt:lpstr>GUESS THE PAINTING </vt:lpstr>
      <vt:lpstr>GUESS THE PAINTING </vt:lpstr>
      <vt:lpstr>GUESS THE PAINTING </vt:lpstr>
      <vt:lpstr>GUESS THE PAINTING </vt:lpstr>
      <vt:lpstr>GUESS THE PAINTING </vt:lpstr>
      <vt:lpstr>GUESS THE PAINTING </vt:lpstr>
      <vt:lpstr>GUESS THE PAINTING </vt:lpstr>
      <vt:lpstr>GUESS THE PAINTING </vt:lpstr>
      <vt:lpstr>GUESS THE PAINTING </vt:lpstr>
      <vt:lpstr>GUESS THE PAINTING </vt:lpstr>
      <vt:lpstr>GUESS THE PAINTING </vt:lpstr>
      <vt:lpstr>GUESS THE PAINTING </vt:lpstr>
      <vt:lpstr>GUESS THE PAINTING </vt:lpstr>
      <vt:lpstr>GUESS THE PAINTING </vt:lpstr>
      <vt:lpstr>GUESS THE PAINTING </vt:lpstr>
      <vt:lpstr>GUESS THE PAINTING </vt:lpstr>
      <vt:lpstr>GUESS THE PAINTING </vt:lpstr>
      <vt:lpstr>GUESS THE PAINTING </vt:lpstr>
      <vt:lpstr>GUESS THE PAINTING </vt:lpstr>
      <vt:lpstr>GUESS THE PAINTING </vt:lpstr>
      <vt:lpstr>GUESS THE PAINTING </vt:lpstr>
      <vt:lpstr>GUESS THE PAINTING </vt:lpstr>
      <vt:lpstr>GUESS THE PAINTING </vt:lpstr>
      <vt:lpstr>GUESS THE PAINTING </vt:lpstr>
      <vt:lpstr>GUESS THE PAINTING </vt:lpstr>
      <vt:lpstr>GUESS THE PAINTING </vt:lpstr>
      <vt:lpstr>GUESS THE PAINTING </vt:lpstr>
      <vt:lpstr>GUESS THE PAINTING </vt:lpstr>
      <vt:lpstr>GUESS THE PAINTING </vt:lpstr>
      <vt:lpstr>GUESS THE PAINTING </vt:lpstr>
      <vt:lpstr>GUESS THE PAINTING </vt:lpstr>
      <vt:lpstr>GUESS THE PAINTING </vt:lpstr>
      <vt:lpstr>GUESS THE PAINTING </vt:lpstr>
      <vt:lpstr>GUESS THE PAINTING </vt:lpstr>
      <vt:lpstr>GUESS THE PAINTING </vt:lpstr>
      <vt:lpstr>GUESS THE PAINTING </vt:lpstr>
      <vt:lpstr>GUESS THE PAINTING </vt:lpstr>
      <vt:lpstr>GUESS THE PAINTING </vt:lpstr>
      <vt:lpstr>GUESS THE PAINTING </vt:lpstr>
      <vt:lpstr>GUESS THE PAINTING </vt:lpstr>
      <vt:lpstr>GUESS THE PAINTING </vt:lpstr>
      <vt:lpstr>GUESS THE PAINTING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revision>1</cp:revision>
  <dcterms:modified xsi:type="dcterms:W3CDTF">2024-06-07T18:36:25Z</dcterms:modified>
</cp:coreProperties>
</file>