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361" r:id="rId2"/>
    <p:sldId id="369" r:id="rId3"/>
    <p:sldId id="371" r:id="rId4"/>
    <p:sldId id="359" r:id="rId5"/>
    <p:sldId id="363" r:id="rId6"/>
    <p:sldId id="364" r:id="rId7"/>
    <p:sldId id="372" r:id="rId8"/>
    <p:sldId id="366" r:id="rId9"/>
    <p:sldId id="367" r:id="rId10"/>
    <p:sldId id="368" r:id="rId11"/>
    <p:sldId id="362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anose="020506040505050202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997"/>
    <a:srgbClr val="DBDBDB"/>
    <a:srgbClr val="E9E1FF"/>
    <a:srgbClr val="FFFF8F"/>
    <a:srgbClr val="F5B923"/>
    <a:srgbClr val="E1E9F3"/>
    <a:srgbClr val="DBE5F1"/>
    <a:srgbClr val="BCC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775" autoAdjust="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>
            <a:extLst>
              <a:ext uri="{FF2B5EF4-FFF2-40B4-BE49-F238E27FC236}">
                <a16:creationId xmlns:a16="http://schemas.microsoft.com/office/drawing/2014/main" id="{972A41FC-AE21-5E2B-246F-64A1DDCEFB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BEDC1822-5DDE-4F1F-88D1-9182586A3D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FBA9ADE-2641-4C0C-BBF2-53988B83100E}" type="datetimeFigureOut">
              <a:rPr lang="ru-RU"/>
              <a:pPr>
                <a:defRPr/>
              </a:pPr>
              <a:t>06.06.2024</a:t>
            </a:fld>
            <a:endParaRPr lang="ru-RU"/>
          </a:p>
        </p:txBody>
      </p:sp>
      <p:sp>
        <p:nvSpPr>
          <p:cNvPr id="442372" name="Rectangle 4">
            <a:extLst>
              <a:ext uri="{FF2B5EF4-FFF2-40B4-BE49-F238E27FC236}">
                <a16:creationId xmlns:a16="http://schemas.microsoft.com/office/drawing/2014/main" id="{CB2D3532-ECCB-B387-BEB9-1586C1258ED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2373" name="Rectangle 5">
            <a:extLst>
              <a:ext uri="{FF2B5EF4-FFF2-40B4-BE49-F238E27FC236}">
                <a16:creationId xmlns:a16="http://schemas.microsoft.com/office/drawing/2014/main" id="{45ED71D0-9568-8EAF-E8E1-AE05EC37A39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849B1CC-A933-4830-8619-4B034E6642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BF1666D-5A5D-D223-01C2-C9F86058CB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A211057-58A1-3480-DD33-8939E9F44E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D623653-F234-4D02-9FC3-67C039172199}" type="datetimeFigureOut">
              <a:rPr lang="ru-RU"/>
              <a:pPr>
                <a:defRPr/>
              </a:pPr>
              <a:t>06.06.2024</a:t>
            </a:fld>
            <a:endParaRPr lang="ru-RU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E8B7EE7B-5CC4-E163-0ED7-AE86E22615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AE8B938-E0FE-BDA0-A839-E6039DA4B4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9F0E77A7-4F31-944B-E21D-2FF62B6B2A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D14A5D4A-724A-A798-C738-7CA80AB39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FA823C2-06C3-4DD7-B816-1334CC12E00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62BBF6BE-D664-8058-130A-131B9B552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7D50C6D-3DA9-A1AA-B83A-9A8F83E92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62BBF6BE-D664-8058-130A-131B9B552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7D50C6D-3DA9-A1AA-B83A-9A8F83E92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62BBF6BE-D664-8058-130A-131B9B552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7D50C6D-3DA9-A1AA-B83A-9A8F83E92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3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2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1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1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3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066ECCBD-6330-41B0-646A-C03FC55A6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84040D1-CB98-3935-124D-AEAD0B6E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6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FD66618-F27F-AFEE-48BB-E3FA65966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789488" cy="6858000"/>
          </a:xfrm>
          <a:prstGeom prst="rect">
            <a:avLst/>
          </a:prstGeom>
          <a:gradFill rotWithShape="1">
            <a:gsLst>
              <a:gs pos="0">
                <a:srgbClr val="DBDBDB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52366EFE-FA01-5E12-6391-51170C40D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0"/>
            <a:ext cx="628650" cy="361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E0653D-2814-75C8-F2B0-25ABF413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EE7E508-D35B-D5D2-5F0B-EDBD36E6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pic>
        <p:nvPicPr>
          <p:cNvPr id="6" name="Picture 9" descr="4">
            <a:extLst>
              <a:ext uri="{FF2B5EF4-FFF2-40B4-BE49-F238E27FC236}">
                <a16:creationId xmlns:a16="http://schemas.microsoft.com/office/drawing/2014/main" id="{F62832C0-FCF6-5CCB-1DF1-A444D4FD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184900"/>
            <a:ext cx="16033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логотип-статич копия">
            <a:extLst>
              <a:ext uri="{FF2B5EF4-FFF2-40B4-BE49-F238E27FC236}">
                <a16:creationId xmlns:a16="http://schemas.microsoft.com/office/drawing/2014/main" id="{8D2ADDAD-2626-FFCE-05B8-485C0048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104775"/>
            <a:ext cx="8382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светлее">
            <a:extLst>
              <a:ext uri="{FF2B5EF4-FFF2-40B4-BE49-F238E27FC236}">
                <a16:creationId xmlns:a16="http://schemas.microsoft.com/office/drawing/2014/main" id="{703611C8-51D0-DC04-1D43-B9C8E2C4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6180138"/>
            <a:ext cx="3683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Заголовок 1"/>
          <p:cNvSpPr>
            <a:spLocks noGrp="1"/>
          </p:cNvSpPr>
          <p:nvPr>
            <p:ph type="ctrTitle"/>
          </p:nvPr>
        </p:nvSpPr>
        <p:spPr>
          <a:xfrm>
            <a:off x="874713" y="331788"/>
            <a:ext cx="7824787" cy="555625"/>
          </a:xfrm>
        </p:spPr>
        <p:txBody>
          <a:bodyPr/>
          <a:lstStyle>
            <a:lvl1pPr>
              <a:defRPr sz="3400" smtClean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09626" name="Rectangle 2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414338" y="1360488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Bookman Old Style" pitchFamily="18" charset="0"/>
              <a:buNone/>
              <a:defRPr sz="2800" smtClean="0">
                <a:latin typeface="Bookman Old Style" pitchFamily="18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DBB08A59-00CD-4C0A-8D2B-E175AAFB22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124200" y="626745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DE8EA8A6-C96B-3752-D4F0-A65E96D566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674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D58D7919-E747-4AB8-84AB-1B05EF05A88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78BECBC9-63B7-D088-1CB8-7AEFACC0F8A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94B6EA97-A8FE-4FB9-9947-42281B375273}" type="datetimeFigureOut">
              <a:rPr lang="ru-RU" altLang="ru-RU"/>
              <a:pPr/>
              <a:t>06.06.2024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663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717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169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863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157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299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C497-2B33-ACA0-6CC0-BE3BB758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65400"/>
            <a:ext cx="8610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5015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6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1">
            <a:extLst>
              <a:ext uri="{FF2B5EF4-FFF2-40B4-BE49-F238E27FC236}">
                <a16:creationId xmlns:a16="http://schemas.microsoft.com/office/drawing/2014/main" id="{7EAFB03E-1005-F674-151E-12917625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789488" cy="6858000"/>
          </a:xfrm>
          <a:prstGeom prst="rect">
            <a:avLst/>
          </a:prstGeom>
          <a:gradFill rotWithShape="1">
            <a:gsLst>
              <a:gs pos="0">
                <a:srgbClr val="DBDBD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pic>
        <p:nvPicPr>
          <p:cNvPr id="1027" name="Picture 57" descr="рамка без">
            <a:extLst>
              <a:ext uri="{FF2B5EF4-FFF2-40B4-BE49-F238E27FC236}">
                <a16:creationId xmlns:a16="http://schemas.microsoft.com/office/drawing/2014/main" id="{29247FD5-B5E0-F145-5F77-FD8F38C4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100013"/>
            <a:ext cx="9423400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Заголовок 1">
            <a:extLst>
              <a:ext uri="{FF2B5EF4-FFF2-40B4-BE49-F238E27FC236}">
                <a16:creationId xmlns:a16="http://schemas.microsoft.com/office/drawing/2014/main" id="{2FEAB97A-02A1-DF78-40CD-3D186F92D4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5750" y="2565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09D0753-637F-5F1E-AB41-66E410998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400" dirty="0">
              <a:cs typeface="Arial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5D62243-EE48-0D42-BD4E-9BB6507E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00DF6299-5E5F-AAA9-FC99-A250C5E93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400">
              <a:cs typeface="Arial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8FCFA836-D6C9-9D78-1AE0-45E424E9EA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71475"/>
            <a:ext cx="714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93" r:id="rId7"/>
    <p:sldLayoutId id="2147483694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Bookman Old Style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Bookman Old Style" panose="02050604050505020204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92" name="Rectangle 36">
            <a:extLst>
              <a:ext uri="{FF2B5EF4-FFF2-40B4-BE49-F238E27FC236}">
                <a16:creationId xmlns:a16="http://schemas.microsoft.com/office/drawing/2014/main" id="{49067F40-B81F-5495-35CA-DD8E0299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299" y="116686"/>
            <a:ext cx="6177193" cy="750227"/>
          </a:xfrm>
        </p:spPr>
        <p:txBody>
          <a:bodyPr/>
          <a:lstStyle/>
          <a:p>
            <a:r>
              <a:rPr lang="en-US" altLang="ru-RU" sz="2800" dirty="0"/>
              <a:t>Speak about the weather</a:t>
            </a:r>
            <a:r>
              <a:rPr lang="ru-RU" altLang="ru-RU" sz="2800" dirty="0"/>
              <a:t> </a:t>
            </a:r>
            <a:r>
              <a:rPr lang="en-US" altLang="ru-RU" sz="2800" dirty="0"/>
              <a:t>and activities.</a:t>
            </a:r>
            <a:endParaRPr lang="ru-RU" alt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1D209-0F9D-8863-429B-277D77C76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7" t="50993" r="60582" b="33473"/>
          <a:stretch/>
        </p:blipFill>
        <p:spPr>
          <a:xfrm>
            <a:off x="945615" y="1034550"/>
            <a:ext cx="1837718" cy="18392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55BC3A-2893-E21C-49D6-44EE5EFF6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57" t="1278" b="7029"/>
          <a:stretch/>
        </p:blipFill>
        <p:spPr>
          <a:xfrm>
            <a:off x="2999214" y="777169"/>
            <a:ext cx="1083843" cy="19991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83A0A-312B-974F-730E-8E7ED369E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18" b="7120"/>
          <a:stretch/>
        </p:blipFill>
        <p:spPr>
          <a:xfrm>
            <a:off x="423825" y="2942630"/>
            <a:ext cx="1415444" cy="2277145"/>
          </a:xfrm>
          <a:prstGeom prst="rect">
            <a:avLst/>
          </a:prstGeom>
        </p:spPr>
      </p:pic>
      <p:pic>
        <p:nvPicPr>
          <p:cNvPr id="147495" name="Picture 39">
            <a:extLst>
              <a:ext uri="{FF2B5EF4-FFF2-40B4-BE49-F238E27FC236}">
                <a16:creationId xmlns:a16="http://schemas.microsoft.com/office/drawing/2014/main" id="{A483D96A-DDC8-7287-860E-2029BF326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r="17021"/>
          <a:stretch/>
        </p:blipFill>
        <p:spPr bwMode="auto">
          <a:xfrm>
            <a:off x="4071869" y="3472878"/>
            <a:ext cx="1915807" cy="17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C7416F-8534-5E5F-DC9C-7FDB17BC03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00" t="12169" r="40177" b="20389"/>
          <a:stretch/>
        </p:blipFill>
        <p:spPr>
          <a:xfrm>
            <a:off x="6064529" y="3376965"/>
            <a:ext cx="764412" cy="22653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3D0614-8116-CE51-0BED-D8B7923E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95" y="1089945"/>
            <a:ext cx="2077146" cy="21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EFB08C-159F-043B-AC2A-9A1EC26A9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73" y="3289276"/>
            <a:ext cx="2287994" cy="24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ECB4-B980-46BB-52D1-A0305153C5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3324" y="3429000"/>
            <a:ext cx="2132498" cy="2348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7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7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Work in pairs (dialogue).</a:t>
            </a:r>
            <a:endParaRPr lang="ru-RU" altLang="ru-RU" sz="3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D83C5E-1B7E-CDE6-9D68-30C03BCE8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29" y="968926"/>
            <a:ext cx="2696814" cy="21574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03723-1113-C922-2594-9867FA215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922193"/>
            <a:ext cx="2403147" cy="23951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771310-BC8B-639A-E3BC-778F48F7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5" y="3978755"/>
            <a:ext cx="1414395" cy="22740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A906AB-20D2-2791-0267-B3E8F1E01E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69" r="18285"/>
          <a:stretch/>
        </p:blipFill>
        <p:spPr>
          <a:xfrm>
            <a:off x="2183012" y="3824228"/>
            <a:ext cx="2361279" cy="2583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762" y="3325028"/>
            <a:ext cx="1697074" cy="1588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352" y="4441256"/>
            <a:ext cx="762066" cy="22679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350" y="3270250"/>
            <a:ext cx="2249619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0E136-7DCB-0690-CB62-B8B46472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1208" y="1043094"/>
            <a:ext cx="6582792" cy="352212"/>
          </a:xfrm>
        </p:spPr>
        <p:txBody>
          <a:bodyPr/>
          <a:lstStyle/>
          <a:p>
            <a:r>
              <a:rPr lang="en-US" sz="2800" dirty="0"/>
              <a:t>Different weather, </a:t>
            </a:r>
            <a:br>
              <a:rPr lang="en-US" sz="2800" dirty="0"/>
            </a:br>
            <a:r>
              <a:rPr lang="en-US" sz="2800" dirty="0"/>
              <a:t>different activities.</a:t>
            </a:r>
            <a:br>
              <a:rPr lang="en-US" sz="2800" dirty="0"/>
            </a:b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F3EC87-E88A-87DA-45FD-48300DA4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801" y="1623430"/>
            <a:ext cx="1294432" cy="13654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53F9B-3DF7-9850-AB97-08ACBE8C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1" t="14786" r="67474" b="60362"/>
          <a:stretch/>
        </p:blipFill>
        <p:spPr>
          <a:xfrm>
            <a:off x="3761639" y="1559704"/>
            <a:ext cx="1896567" cy="15300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E4F50D-A3E3-7FCF-C383-E32D64CC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296" y="1607108"/>
            <a:ext cx="1461904" cy="1590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3FF725-A573-4B58-E72B-37087DC9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07" y="3221655"/>
            <a:ext cx="2792210" cy="1774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B4FC4-9870-DBEB-8C5A-5F7842FAC8FC}"/>
              </a:ext>
            </a:extLst>
          </p:cNvPr>
          <p:cNvSpPr txBox="1"/>
          <p:nvPr/>
        </p:nvSpPr>
        <p:spPr>
          <a:xfrm>
            <a:off x="665826" y="1479331"/>
            <a:ext cx="4709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I can </a:t>
            </a:r>
            <a:r>
              <a:rPr lang="en-US" dirty="0"/>
              <a:t>speak about: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96245-E0B9-2221-F4F9-BB1CF0C2D2DB}"/>
              </a:ext>
            </a:extLst>
          </p:cNvPr>
          <p:cNvSpPr txBox="1"/>
          <p:nvPr/>
        </p:nvSpPr>
        <p:spPr>
          <a:xfrm>
            <a:off x="816654" y="5214741"/>
            <a:ext cx="3688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Homework:</a:t>
            </a:r>
          </a:p>
          <a:p>
            <a:pPr marL="342900" indent="-342900">
              <a:buAutoNum type="arabicPeriod"/>
            </a:pPr>
            <a:r>
              <a:rPr lang="en-US" dirty="0"/>
              <a:t>Grammar 2 (blank)</a:t>
            </a:r>
          </a:p>
          <a:p>
            <a:r>
              <a:rPr lang="en-US" dirty="0"/>
              <a:t>2*  Ask 3 questions about </a:t>
            </a:r>
            <a:r>
              <a:rPr lang="en-US" dirty="0" smtClean="0"/>
              <a:t>activities.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7544C-4028-8F97-A320-C1FCA098F2E7}"/>
              </a:ext>
            </a:extLst>
          </p:cNvPr>
          <p:cNvSpPr txBox="1"/>
          <p:nvPr/>
        </p:nvSpPr>
        <p:spPr>
          <a:xfrm>
            <a:off x="3434644" y="3347036"/>
            <a:ext cx="47096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because I like to:</a:t>
            </a:r>
          </a:p>
          <a:p>
            <a:pPr marL="342900" indent="-342900">
              <a:buAutoNum type="arabicPeriod"/>
            </a:pPr>
            <a:r>
              <a:rPr lang="en-US" dirty="0"/>
              <a:t>talk about the weather</a:t>
            </a:r>
          </a:p>
          <a:p>
            <a:pPr marL="342900" indent="-342900">
              <a:buAutoNum type="arabicPeriod"/>
            </a:pPr>
            <a:r>
              <a:rPr lang="en-US" dirty="0"/>
              <a:t>talk about activities</a:t>
            </a:r>
          </a:p>
          <a:p>
            <a:pPr marL="342900" indent="-342900">
              <a:buAutoNum type="arabicPeriod"/>
            </a:pPr>
            <a:r>
              <a:rPr lang="en-US" dirty="0"/>
              <a:t>write the words</a:t>
            </a:r>
          </a:p>
          <a:p>
            <a:pPr marL="342900" indent="-342900">
              <a:buAutoNum type="arabicPeriod"/>
            </a:pPr>
            <a:r>
              <a:rPr lang="en-US" dirty="0"/>
              <a:t>ask questions</a:t>
            </a:r>
          </a:p>
          <a:p>
            <a:pPr marL="342900" indent="-342900">
              <a:buAutoNum type="arabicPeriod"/>
            </a:pPr>
            <a:r>
              <a:rPr lang="en-US" dirty="0"/>
              <a:t>work in groups.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92" name="Rectangle 36">
            <a:extLst>
              <a:ext uri="{FF2B5EF4-FFF2-40B4-BE49-F238E27FC236}">
                <a16:creationId xmlns:a16="http://schemas.microsoft.com/office/drawing/2014/main" id="{49067F40-B81F-5495-35CA-DD8E0299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98" y="613836"/>
            <a:ext cx="6177193" cy="750227"/>
          </a:xfrm>
        </p:spPr>
        <p:txBody>
          <a:bodyPr/>
          <a:lstStyle/>
          <a:p>
            <a:r>
              <a:rPr lang="en-US" altLang="ru-RU" sz="2800" dirty="0"/>
              <a:t>The theme of the lesson:</a:t>
            </a:r>
            <a:endParaRPr lang="ru-RU" alt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6A93E-447F-8BE5-E34A-808BC2DF6E2C}"/>
              </a:ext>
            </a:extLst>
          </p:cNvPr>
          <p:cNvSpPr txBox="1"/>
          <p:nvPr/>
        </p:nvSpPr>
        <p:spPr>
          <a:xfrm>
            <a:off x="3669306" y="1365969"/>
            <a:ext cx="4826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Different weather, 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different activities.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B111A-04FB-CE5A-7999-5CCF48A0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08" y="1124150"/>
            <a:ext cx="777457" cy="1432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FDF24-6B8B-F22B-8327-DB9967F3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309" y="1124150"/>
            <a:ext cx="909404" cy="14621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6D2F53-9281-A42F-AF76-C36684EC6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92" y="2741774"/>
            <a:ext cx="1554517" cy="1641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604BA8-7607-677A-AEDD-0B473F8C7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103" y="4505334"/>
            <a:ext cx="1598189" cy="1738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87EEC1-A04F-1E60-AC6E-AE3F7A84119E}"/>
              </a:ext>
            </a:extLst>
          </p:cNvPr>
          <p:cNvSpPr txBox="1"/>
          <p:nvPr/>
        </p:nvSpPr>
        <p:spPr>
          <a:xfrm>
            <a:off x="2958816" y="2967335"/>
            <a:ext cx="4709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We learn to speak about: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762ED-2FD9-B21A-E478-E656E604ABAA}"/>
              </a:ext>
            </a:extLst>
          </p:cNvPr>
          <p:cNvSpPr txBox="1"/>
          <p:nvPr/>
        </p:nvSpPr>
        <p:spPr>
          <a:xfrm>
            <a:off x="3899517" y="3562340"/>
            <a:ext cx="4709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weather,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- different activities.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92" grpId="0"/>
      <p:bldP spid="6" grpId="0"/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92" name="Rectangle 36">
            <a:extLst>
              <a:ext uri="{FF2B5EF4-FFF2-40B4-BE49-F238E27FC236}">
                <a16:creationId xmlns:a16="http://schemas.microsoft.com/office/drawing/2014/main" id="{49067F40-B81F-5495-35CA-DD8E0299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98" y="613836"/>
            <a:ext cx="6177193" cy="750227"/>
          </a:xfrm>
        </p:spPr>
        <p:txBody>
          <a:bodyPr/>
          <a:lstStyle/>
          <a:p>
            <a:r>
              <a:rPr lang="en-US" altLang="ru-RU" sz="3200" dirty="0"/>
              <a:t>The plan of the lesson:</a:t>
            </a:r>
            <a:endParaRPr lang="ru-RU" altLang="ru-R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7EEC1-A04F-1E60-AC6E-AE3F7A84119E}"/>
              </a:ext>
            </a:extLst>
          </p:cNvPr>
          <p:cNvSpPr txBox="1"/>
          <p:nvPr/>
        </p:nvSpPr>
        <p:spPr>
          <a:xfrm>
            <a:off x="1662676" y="1364063"/>
            <a:ext cx="659355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1. Phonetic exercise.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Vocabulary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grammar exercises.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3. Work in groups (questions).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4. Work in pairs (a dialogue).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5. Homework.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9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Phonetic exercise:</a:t>
            </a:r>
            <a:br>
              <a:rPr lang="en-US" altLang="ru-RU" sz="3400" dirty="0"/>
            </a:br>
            <a:r>
              <a:rPr lang="en-US" altLang="ru-RU" sz="3400" dirty="0" err="1"/>
              <a:t>sm</a:t>
            </a:r>
            <a:r>
              <a:rPr lang="en-US" altLang="ru-RU" sz="3400" dirty="0"/>
              <a:t>, </a:t>
            </a:r>
            <a:r>
              <a:rPr lang="en-US" altLang="ru-RU" sz="3400" dirty="0" err="1"/>
              <a:t>sk</a:t>
            </a:r>
            <a:r>
              <a:rPr lang="en-US" altLang="ru-RU" sz="3400" dirty="0"/>
              <a:t>, </a:t>
            </a:r>
            <a:r>
              <a:rPr lang="en-US" altLang="ru-RU" sz="3400" dirty="0" err="1"/>
              <a:t>st</a:t>
            </a:r>
            <a:r>
              <a:rPr lang="en-US" altLang="ru-RU" sz="3400" dirty="0"/>
              <a:t>, </a:t>
            </a:r>
            <a:r>
              <a:rPr lang="en-US" altLang="ru-RU" sz="3400" dirty="0" err="1"/>
              <a:t>sn</a:t>
            </a:r>
            <a:endParaRPr lang="ru-RU" altLang="ru-RU" sz="3400" dirty="0"/>
          </a:p>
        </p:txBody>
      </p:sp>
      <p:sp>
        <p:nvSpPr>
          <p:cNvPr id="143387" name="Rectangle 27">
            <a:extLst>
              <a:ext uri="{FF2B5EF4-FFF2-40B4-BE49-F238E27FC236}">
                <a16:creationId xmlns:a16="http://schemas.microsoft.com/office/drawing/2014/main" id="{61CB0D4C-8BE3-1D45-09E5-164353413D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83920" y="1047844"/>
            <a:ext cx="7365276" cy="11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ru-RU" sz="2800" dirty="0">
                <a:latin typeface="Bookman Old Style" panose="02050604050505020204" pitchFamily="18" charset="0"/>
              </a:rPr>
              <a:t>skate     snow     snowman   snake   sky    skirt  smile    story     start     small  stop</a:t>
            </a:r>
          </a:p>
          <a:p>
            <a:endParaRPr lang="ru-RU" alt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A3645B-035A-8417-FCA8-B801062C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28" t="38910" r="50111" b="45384"/>
          <a:stretch/>
        </p:blipFill>
        <p:spPr>
          <a:xfrm>
            <a:off x="6875130" y="4398727"/>
            <a:ext cx="2175030" cy="1727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DC442-6633-A4DE-64BC-2DFF9580C79E}"/>
              </a:ext>
            </a:extLst>
          </p:cNvPr>
          <p:cNvSpPr txBox="1"/>
          <p:nvPr/>
        </p:nvSpPr>
        <p:spPr>
          <a:xfrm>
            <a:off x="156088" y="2254709"/>
            <a:ext cx="2337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Look at the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14805C-5B76-9771-1CE8-6472A948B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01" b="18357"/>
          <a:stretch/>
        </p:blipFill>
        <p:spPr>
          <a:xfrm>
            <a:off x="2313317" y="2143168"/>
            <a:ext cx="2232748" cy="1228366"/>
          </a:xfrm>
          <a:prstGeom prst="rect">
            <a:avLst/>
          </a:prstGeom>
        </p:spPr>
      </p:pic>
      <p:pic>
        <p:nvPicPr>
          <p:cNvPr id="143389" name="Picture 29">
            <a:extLst>
              <a:ext uri="{FF2B5EF4-FFF2-40B4-BE49-F238E27FC236}">
                <a16:creationId xmlns:a16="http://schemas.microsoft.com/office/drawing/2014/main" id="{386B6E2C-8066-2025-7C7F-D3D719D6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13" y="2017571"/>
            <a:ext cx="1588424" cy="141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584349-69D9-E0E6-FB42-DBE1C16B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465" y="2245923"/>
            <a:ext cx="3400948" cy="874530"/>
          </a:xfrm>
          <a:prstGeom prst="rect">
            <a:avLst/>
          </a:prstGeom>
        </p:spPr>
      </p:pic>
      <p:pic>
        <p:nvPicPr>
          <p:cNvPr id="143391" name="Picture 31">
            <a:extLst>
              <a:ext uri="{FF2B5EF4-FFF2-40B4-BE49-F238E27FC236}">
                <a16:creationId xmlns:a16="http://schemas.microsoft.com/office/drawing/2014/main" id="{71C8C425-37FA-38FB-87EE-19546FD2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1" y="3154511"/>
            <a:ext cx="1255589" cy="20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CD9BEE-3BB2-C400-D73C-896BF6302190}"/>
              </a:ext>
            </a:extLst>
          </p:cNvPr>
          <p:cNvSpPr txBox="1"/>
          <p:nvPr/>
        </p:nvSpPr>
        <p:spPr>
          <a:xfrm>
            <a:off x="2144681" y="3645070"/>
            <a:ext cx="506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He says, “Ho, ho!”</a:t>
            </a:r>
            <a:endParaRPr lang="ru-RU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C5DF-36D8-546C-233A-CCA9D6C2F77B}"/>
              </a:ext>
            </a:extLst>
          </p:cNvPr>
          <p:cNvSpPr txBox="1"/>
          <p:nvPr/>
        </p:nvSpPr>
        <p:spPr>
          <a:xfrm>
            <a:off x="93840" y="53987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Then he lies on some 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FDA722-7E95-D069-154C-51F16E1F07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379" t="56275" r="44612" b="30664"/>
          <a:stretch/>
        </p:blipFill>
        <p:spPr>
          <a:xfrm>
            <a:off x="3905269" y="4819194"/>
            <a:ext cx="1504629" cy="1380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89EE48-E62D-B667-2D2D-7A6D3DE32655}"/>
              </a:ext>
            </a:extLst>
          </p:cNvPr>
          <p:cNvSpPr txBox="1"/>
          <p:nvPr/>
        </p:nvSpPr>
        <p:spPr>
          <a:xfrm>
            <a:off x="5507552" y="5378801"/>
            <a:ext cx="1504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and he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  <p:bldP spid="143387" grpId="0" build="p"/>
      <p:bldP spid="7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Vocabulary revision.</a:t>
            </a:r>
            <a:endParaRPr lang="ru-RU" altLang="ru-RU" sz="3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49362-A7EB-30C8-E7E5-E52B71C7EAD4}"/>
              </a:ext>
            </a:extLst>
          </p:cNvPr>
          <p:cNvSpPr txBox="1"/>
          <p:nvPr/>
        </p:nvSpPr>
        <p:spPr>
          <a:xfrm>
            <a:off x="889000" y="850104"/>
            <a:ext cx="5355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/>
              <a:t>1. Do the anagrams. Write the words.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19CBA-8205-BF05-4E2B-AE8BF6EDD4A5}"/>
              </a:ext>
            </a:extLst>
          </p:cNvPr>
          <p:cNvSpPr txBox="1"/>
          <p:nvPr/>
        </p:nvSpPr>
        <p:spPr>
          <a:xfrm>
            <a:off x="1580226" y="59762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5902" y="1686933"/>
            <a:ext cx="42163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b="1" dirty="0" err="1" smtClean="0">
                <a:solidFill>
                  <a:prstClr val="black"/>
                </a:solidFill>
                <a:cs typeface="+mn-cs"/>
              </a:rPr>
              <a:t>weahtre</a:t>
            </a:r>
            <a:r>
              <a:rPr lang="en-US" altLang="ru-RU" sz="2800" b="1" dirty="0" smtClean="0">
                <a:solidFill>
                  <a:prstClr val="black"/>
                </a:solidFill>
                <a:cs typeface="+mn-cs"/>
              </a:rPr>
              <a:t>   ____________</a:t>
            </a:r>
          </a:p>
          <a:p>
            <a:r>
              <a:rPr lang="en-US" altLang="ru-RU" sz="2800" b="1" dirty="0" err="1">
                <a:solidFill>
                  <a:prstClr val="black"/>
                </a:solidFill>
                <a:cs typeface="+mn-cs"/>
              </a:rPr>
              <a:t>y</a:t>
            </a:r>
            <a:r>
              <a:rPr lang="en-US" altLang="ru-RU" sz="2800" b="1" dirty="0" err="1" smtClean="0">
                <a:solidFill>
                  <a:prstClr val="black"/>
                </a:solidFill>
                <a:cs typeface="+mn-cs"/>
              </a:rPr>
              <a:t>snwo</a:t>
            </a:r>
            <a:r>
              <a:rPr lang="en-US" altLang="ru-RU" sz="2800" b="1" dirty="0" smtClean="0">
                <a:solidFill>
                  <a:prstClr val="black"/>
                </a:solidFill>
                <a:cs typeface="+mn-cs"/>
              </a:rPr>
              <a:t>     ____________</a:t>
            </a:r>
          </a:p>
          <a:p>
            <a:r>
              <a:rPr lang="en-US" altLang="ru-RU" sz="2800" b="1" dirty="0" err="1">
                <a:solidFill>
                  <a:prstClr val="black"/>
                </a:solidFill>
                <a:cs typeface="+mn-cs"/>
              </a:rPr>
              <a:t>f</a:t>
            </a:r>
            <a:r>
              <a:rPr lang="en-US" altLang="ru-RU" sz="2800" b="1" dirty="0" err="1" smtClean="0">
                <a:solidFill>
                  <a:prstClr val="black"/>
                </a:solidFill>
                <a:cs typeface="+mn-cs"/>
              </a:rPr>
              <a:t>scra</a:t>
            </a:r>
            <a:r>
              <a:rPr lang="en-US" altLang="ru-RU" sz="2800" b="1" dirty="0" smtClean="0">
                <a:solidFill>
                  <a:prstClr val="black"/>
                </a:solidFill>
                <a:cs typeface="+mn-cs"/>
              </a:rPr>
              <a:t>        ____________</a:t>
            </a:r>
          </a:p>
          <a:p>
            <a:r>
              <a:rPr lang="en-US" altLang="ru-RU" sz="2800" b="1" dirty="0" err="1">
                <a:solidFill>
                  <a:prstClr val="black"/>
                </a:solidFill>
                <a:cs typeface="+mn-cs"/>
              </a:rPr>
              <a:t>t</a:t>
            </a:r>
            <a:r>
              <a:rPr lang="en-US" altLang="ru-RU" sz="2800" b="1" dirty="0" err="1" smtClean="0">
                <a:solidFill>
                  <a:prstClr val="black"/>
                </a:solidFill>
                <a:cs typeface="+mn-cs"/>
              </a:rPr>
              <a:t>coa</a:t>
            </a:r>
            <a:r>
              <a:rPr lang="en-US" altLang="ru-RU" sz="2800" b="1" dirty="0" smtClean="0">
                <a:solidFill>
                  <a:prstClr val="black"/>
                </a:solidFill>
                <a:cs typeface="+mn-cs"/>
              </a:rPr>
              <a:t>         ____________</a:t>
            </a:r>
          </a:p>
          <a:p>
            <a:r>
              <a:rPr lang="en-US" altLang="ru-RU" sz="2800" dirty="0" err="1" smtClean="0">
                <a:solidFill>
                  <a:prstClr val="black"/>
                </a:solidFill>
                <a:cs typeface="+mn-cs"/>
              </a:rPr>
              <a:t>ingsakt</a:t>
            </a:r>
            <a:r>
              <a:rPr lang="en-US" altLang="ru-RU" sz="2800" dirty="0" smtClean="0">
                <a:solidFill>
                  <a:prstClr val="black"/>
                </a:solidFill>
                <a:cs typeface="+mn-cs"/>
              </a:rPr>
              <a:t>     _</a:t>
            </a:r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________</a:t>
            </a:r>
            <a:r>
              <a:rPr lang="en-US" altLang="ru-RU" sz="2800" dirty="0" smtClean="0">
                <a:solidFill>
                  <a:prstClr val="black"/>
                </a:solidFill>
                <a:cs typeface="+mn-cs"/>
              </a:rPr>
              <a:t>___</a:t>
            </a:r>
          </a:p>
          <a:p>
            <a:r>
              <a:rPr lang="en-US" sz="2800" dirty="0" err="1"/>
              <a:t>w</a:t>
            </a:r>
            <a:r>
              <a:rPr lang="en-US" sz="2800" dirty="0" err="1" smtClean="0"/>
              <a:t>eraign</a:t>
            </a:r>
            <a:r>
              <a:rPr lang="en-US" sz="2800" dirty="0" smtClean="0"/>
              <a:t>    ____________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4082" y="3277957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skating</a:t>
            </a:r>
            <a:r>
              <a:rPr lang="en-US" altLang="ru-RU" sz="28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40494" y="3801177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wearing</a:t>
            </a:r>
            <a:r>
              <a:rPr lang="en-US" altLang="ru-RU" sz="28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33327" y="1686933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255997"/>
                </a:solidFill>
                <a:cs typeface="+mn-cs"/>
              </a:rPr>
              <a:t>weather</a:t>
            </a:r>
            <a:endParaRPr lang="ru-RU" b="1" dirty="0">
              <a:solidFill>
                <a:srgbClr val="25599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90" y="2065538"/>
            <a:ext cx="1468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snowy </a:t>
            </a:r>
            <a:endParaRPr lang="ru-RU" b="1" dirty="0">
              <a:solidFill>
                <a:srgbClr val="25599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3806" y="2493127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scarf</a:t>
            </a:r>
            <a:r>
              <a:rPr lang="en-US" altLang="ru-RU" sz="28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13806" y="2885984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255997"/>
                </a:solidFill>
                <a:cs typeface="+mn-cs"/>
              </a:rPr>
              <a:t>coat </a:t>
            </a:r>
            <a:endParaRPr lang="ru-RU" b="1" dirty="0">
              <a:solidFill>
                <a:srgbClr val="2559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  <p:bldP spid="4" grpId="0"/>
      <p:bldP spid="2" grpId="0"/>
      <p:bldP spid="5" grpId="0"/>
      <p:bldP spid="8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Vocabulary revision.</a:t>
            </a:r>
            <a:endParaRPr lang="ru-RU" altLang="ru-RU" sz="3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8BB87-2665-3DAE-0116-C6C72F467D94}"/>
              </a:ext>
            </a:extLst>
          </p:cNvPr>
          <p:cNvSpPr txBox="1"/>
          <p:nvPr/>
        </p:nvSpPr>
        <p:spPr>
          <a:xfrm>
            <a:off x="951655" y="693020"/>
            <a:ext cx="670140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/>
              <a:t>2. Fill in the words: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</a:t>
            </a:r>
            <a:r>
              <a:rPr lang="en-US" sz="2400" b="1" dirty="0" smtClean="0">
                <a:solidFill>
                  <a:srgbClr val="0070C0"/>
                </a:solidFill>
              </a:rPr>
              <a:t>earing         skating       weather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</a:rPr>
              <a:t>oat              scarf           </a:t>
            </a:r>
            <a:r>
              <a:rPr lang="en-US" sz="2400" b="1" dirty="0">
                <a:solidFill>
                  <a:srgbClr val="0070C0"/>
                </a:solidFill>
              </a:rPr>
              <a:t>snowy</a:t>
            </a:r>
            <a:r>
              <a:rPr lang="en-US" sz="2400" b="1" dirty="0"/>
              <a:t>.</a:t>
            </a:r>
            <a:endParaRPr lang="ru-R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ED3F6-EFD2-E895-42B5-A292ADF17922}"/>
              </a:ext>
            </a:extLst>
          </p:cNvPr>
          <p:cNvSpPr txBox="1"/>
          <p:nvPr/>
        </p:nvSpPr>
        <p:spPr>
          <a:xfrm>
            <a:off x="638802" y="1905274"/>
            <a:ext cx="79784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What’s the _______________ like today? </a:t>
            </a:r>
          </a:p>
          <a:p>
            <a:r>
              <a:rPr lang="en-US" dirty="0" smtClean="0"/>
              <a:t>    </a:t>
            </a:r>
          </a:p>
          <a:p>
            <a:r>
              <a:rPr lang="en-US" dirty="0"/>
              <a:t> </a:t>
            </a:r>
            <a:r>
              <a:rPr lang="en-US" dirty="0" smtClean="0"/>
              <a:t>   It’s   ____________ and windy.</a:t>
            </a:r>
          </a:p>
          <a:p>
            <a:endParaRPr lang="en-US" dirty="0" smtClean="0"/>
          </a:p>
          <a:p>
            <a:r>
              <a:rPr lang="en-US" dirty="0" smtClean="0"/>
              <a:t>2.  What are you ____________?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r>
              <a:rPr lang="en-US" dirty="0" smtClean="0"/>
              <a:t>     I am wearing warm boots, gloves, a __________ and a ________.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eriod" startAt="3"/>
            </a:pPr>
            <a:r>
              <a:rPr lang="en-US" dirty="0" smtClean="0"/>
              <a:t>What are you doing?</a:t>
            </a:r>
          </a:p>
          <a:p>
            <a:endParaRPr lang="en-US" dirty="0" smtClean="0"/>
          </a:p>
          <a:p>
            <a:r>
              <a:rPr lang="en-US" dirty="0" smtClean="0"/>
              <a:t>     I am ____________ .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E8C839-9630-6015-BE0C-3C97EBF0F685}"/>
              </a:ext>
            </a:extLst>
          </p:cNvPr>
          <p:cNvSpPr txBox="1"/>
          <p:nvPr/>
        </p:nvSpPr>
        <p:spPr>
          <a:xfrm>
            <a:off x="1673622" y="2324758"/>
            <a:ext cx="1398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snowy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D6CFEE-5A9F-48BB-53B6-D00516549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22" y="4488284"/>
            <a:ext cx="1286367" cy="536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1824" y="1842862"/>
            <a:ext cx="124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weather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26543" y="2893688"/>
            <a:ext cx="130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wearing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4393" y="3476842"/>
            <a:ext cx="760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coat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15236" y="3476842"/>
            <a:ext cx="918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scarf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54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  <p:bldP spid="3" grpId="0"/>
      <p:bldP spid="7" grpId="0"/>
      <p:bldP spid="5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[What] What are you doing_ - Exciting song - Sing alo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61" y="931817"/>
            <a:ext cx="8863390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Work in groups.</a:t>
            </a:r>
            <a:endParaRPr lang="ru-RU" altLang="ru-RU" sz="3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2DFD99-154C-E62E-8DD2-B00E065E5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05"/>
          <a:stretch/>
        </p:blipFill>
        <p:spPr>
          <a:xfrm>
            <a:off x="1157924" y="843379"/>
            <a:ext cx="6504996" cy="46341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4060" y="5473005"/>
            <a:ext cx="30957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smtClean="0">
                <a:solidFill>
                  <a:srgbClr val="1F497D"/>
                </a:solidFill>
                <a:ea typeface="+mj-ea"/>
                <a:cs typeface="+mj-cs"/>
              </a:rPr>
              <a:t>Group 1:The leader</a:t>
            </a:r>
          </a:p>
          <a:p>
            <a:r>
              <a:rPr lang="en-US" sz="2400" dirty="0" smtClean="0">
                <a:solidFill>
                  <a:srgbClr val="1F497D"/>
                </a:solidFill>
                <a:ea typeface="+mj-ea"/>
                <a:cs typeface="+mj-cs"/>
              </a:rPr>
              <a:t>The speaker</a:t>
            </a:r>
          </a:p>
          <a:p>
            <a:r>
              <a:rPr lang="en-US" sz="2400" dirty="0" smtClean="0">
                <a:solidFill>
                  <a:srgbClr val="1F497D"/>
                </a:solidFill>
                <a:ea typeface="+mj-ea"/>
                <a:cs typeface="+mj-cs"/>
              </a:rPr>
              <a:t>The assistant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9704" y="5366796"/>
            <a:ext cx="42755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smtClean="0">
                <a:solidFill>
                  <a:srgbClr val="1F497D"/>
                </a:solidFill>
                <a:ea typeface="+mj-ea"/>
                <a:cs typeface="+mj-cs"/>
              </a:rPr>
              <a:t>Group 2: </a:t>
            </a:r>
          </a:p>
          <a:p>
            <a:r>
              <a:rPr lang="en-US" altLang="ru-RU" sz="2400" dirty="0" smtClean="0">
                <a:solidFill>
                  <a:srgbClr val="1F497D"/>
                </a:solidFill>
                <a:ea typeface="+mj-ea"/>
                <a:cs typeface="+mj-cs"/>
              </a:rPr>
              <a:t>The leader and the speaker</a:t>
            </a:r>
          </a:p>
          <a:p>
            <a:r>
              <a:rPr lang="en-US" sz="2400" dirty="0" smtClean="0">
                <a:solidFill>
                  <a:srgbClr val="1F497D"/>
                </a:solidFill>
                <a:ea typeface="+mj-ea"/>
                <a:cs typeface="+mj-cs"/>
              </a:rPr>
              <a:t>The assistant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89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6" name="Rectangle 26">
            <a:extLst>
              <a:ext uri="{FF2B5EF4-FFF2-40B4-BE49-F238E27FC236}">
                <a16:creationId xmlns:a16="http://schemas.microsoft.com/office/drawing/2014/main" id="{6512F3C2-CCA4-9798-9017-8C5D6B4E8D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0" y="0"/>
            <a:ext cx="6701408" cy="8433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ru-RU" sz="3400" dirty="0"/>
              <a:t>Work in groups.</a:t>
            </a:r>
            <a:endParaRPr lang="ru-RU" altLang="ru-RU" sz="3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3A4911-AD94-4788-C2D3-06A6E34C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487" y="1607715"/>
            <a:ext cx="5691199" cy="4745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8083D-1AB2-A86D-A190-863F4EF25EAB}"/>
              </a:ext>
            </a:extLst>
          </p:cNvPr>
          <p:cNvSpPr txBox="1"/>
          <p:nvPr/>
        </p:nvSpPr>
        <p:spPr>
          <a:xfrm>
            <a:off x="1469254" y="7643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Ask questions and answer them. 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BF0DA4-517E-E4F8-226D-1B8D07E6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09" y="1607715"/>
            <a:ext cx="1085182" cy="19996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14A04F-2529-FB39-5BAD-F5EAD37408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8" t="21825" r="52042" b="32221"/>
          <a:stretch/>
        </p:blipFill>
        <p:spPr>
          <a:xfrm>
            <a:off x="889000" y="3980233"/>
            <a:ext cx="1487010" cy="17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6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885</TotalTime>
  <Words>283</Words>
  <Application>Microsoft Office PowerPoint</Application>
  <PresentationFormat>Экран (4:3)</PresentationFormat>
  <Paragraphs>79</Paragraphs>
  <Slides>11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Bookman Old Style</vt:lpstr>
      <vt:lpstr>Calibri</vt:lpstr>
      <vt:lpstr>Тема Office</vt:lpstr>
      <vt:lpstr>Speak about the weather and activities.</vt:lpstr>
      <vt:lpstr>The theme of the lesson:</vt:lpstr>
      <vt:lpstr>The plan of the lesson:</vt:lpstr>
      <vt:lpstr>Phonetic exercise: sm, sk, st, sn</vt:lpstr>
      <vt:lpstr>Vocabulary revision.</vt:lpstr>
      <vt:lpstr>Vocabulary revision.</vt:lpstr>
      <vt:lpstr>Презентация PowerPoint</vt:lpstr>
      <vt:lpstr>Work in groups.</vt:lpstr>
      <vt:lpstr>Work in groups.</vt:lpstr>
      <vt:lpstr>Work in pairs (dialogue).</vt:lpstr>
      <vt:lpstr>Different weather,  different activities.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 about the weather.</dc:title>
  <dc:creator>Oksana Morokhina</dc:creator>
  <cp:lastModifiedBy>Lomonosov</cp:lastModifiedBy>
  <cp:revision>25</cp:revision>
  <dcterms:created xsi:type="dcterms:W3CDTF">2023-01-14T17:01:09Z</dcterms:created>
  <dcterms:modified xsi:type="dcterms:W3CDTF">2024-06-06T10:44:19Z</dcterms:modified>
</cp:coreProperties>
</file>