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9" r:id="rId3"/>
    <p:sldId id="257" r:id="rId4"/>
    <p:sldId id="346" r:id="rId5"/>
    <p:sldId id="344" r:id="rId6"/>
    <p:sldId id="260" r:id="rId7"/>
    <p:sldId id="261" r:id="rId8"/>
    <p:sldId id="262" r:id="rId9"/>
    <p:sldId id="263" r:id="rId10"/>
    <p:sldId id="264" r:id="rId11"/>
    <p:sldId id="347" r:id="rId12"/>
    <p:sldId id="265" r:id="rId13"/>
    <p:sldId id="267" r:id="rId14"/>
    <p:sldId id="270" r:id="rId15"/>
    <p:sldId id="331" r:id="rId16"/>
    <p:sldId id="272" r:id="rId17"/>
    <p:sldId id="295" r:id="rId18"/>
    <p:sldId id="301" r:id="rId19"/>
    <p:sldId id="296" r:id="rId20"/>
    <p:sldId id="348" r:id="rId21"/>
    <p:sldId id="273" r:id="rId22"/>
    <p:sldId id="274" r:id="rId23"/>
    <p:sldId id="310" r:id="rId24"/>
    <p:sldId id="313" r:id="rId25"/>
    <p:sldId id="311" r:id="rId26"/>
    <p:sldId id="275" r:id="rId27"/>
    <p:sldId id="292" r:id="rId28"/>
    <p:sldId id="314" r:id="rId29"/>
    <p:sldId id="293" r:id="rId30"/>
    <p:sldId id="294" r:id="rId31"/>
    <p:sldId id="339" r:id="rId32"/>
    <p:sldId id="276" r:id="rId33"/>
    <p:sldId id="303" r:id="rId34"/>
    <p:sldId id="315" r:id="rId35"/>
    <p:sldId id="316" r:id="rId36"/>
    <p:sldId id="317" r:id="rId37"/>
    <p:sldId id="277" r:id="rId38"/>
    <p:sldId id="308" r:id="rId39"/>
    <p:sldId id="320" r:id="rId40"/>
    <p:sldId id="333" r:id="rId41"/>
    <p:sldId id="334" r:id="rId42"/>
    <p:sldId id="278" r:id="rId43"/>
    <p:sldId id="306" r:id="rId44"/>
    <p:sldId id="332" r:id="rId45"/>
    <p:sldId id="318" r:id="rId46"/>
    <p:sldId id="279" r:id="rId47"/>
    <p:sldId id="290" r:id="rId48"/>
    <p:sldId id="326" r:id="rId49"/>
    <p:sldId id="305" r:id="rId50"/>
    <p:sldId id="338" r:id="rId51"/>
    <p:sldId id="291" r:id="rId52"/>
    <p:sldId id="336" r:id="rId53"/>
    <p:sldId id="280" r:id="rId54"/>
    <p:sldId id="286" r:id="rId55"/>
    <p:sldId id="304" r:id="rId56"/>
    <p:sldId id="287" r:id="rId57"/>
    <p:sldId id="298" r:id="rId58"/>
    <p:sldId id="281" r:id="rId59"/>
    <p:sldId id="302" r:id="rId60"/>
    <p:sldId id="288" r:id="rId61"/>
    <p:sldId id="289" r:id="rId62"/>
    <p:sldId id="282" r:id="rId63"/>
    <p:sldId id="299" r:id="rId64"/>
    <p:sldId id="300" r:id="rId65"/>
    <p:sldId id="285" r:id="rId66"/>
    <p:sldId id="283" r:id="rId67"/>
    <p:sldId id="321" r:id="rId68"/>
    <p:sldId id="269" r:id="rId69"/>
    <p:sldId id="329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9FB2E-4084-4EA6-B2F0-09B3EA124E9D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77DA-4F40-4657-9FD3-E346C414EB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9FB2E-4084-4EA6-B2F0-09B3EA124E9D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77DA-4F40-4657-9FD3-E346C414EB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9FB2E-4084-4EA6-B2F0-09B3EA124E9D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77DA-4F40-4657-9FD3-E346C414EB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9FB2E-4084-4EA6-B2F0-09B3EA124E9D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77DA-4F40-4657-9FD3-E346C414EB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9FB2E-4084-4EA6-B2F0-09B3EA124E9D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77DA-4F40-4657-9FD3-E346C414EB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9FB2E-4084-4EA6-B2F0-09B3EA124E9D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77DA-4F40-4657-9FD3-E346C414EB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9FB2E-4084-4EA6-B2F0-09B3EA124E9D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77DA-4F40-4657-9FD3-E346C414EB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9FB2E-4084-4EA6-B2F0-09B3EA124E9D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77DA-4F40-4657-9FD3-E346C414EB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9FB2E-4084-4EA6-B2F0-09B3EA124E9D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77DA-4F40-4657-9FD3-E346C414EB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9FB2E-4084-4EA6-B2F0-09B3EA124E9D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77DA-4F40-4657-9FD3-E346C414EB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9FB2E-4084-4EA6-B2F0-09B3EA124E9D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77DA-4F40-4657-9FD3-E346C414EB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1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9FB2E-4084-4EA6-B2F0-09B3EA124E9D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177DA-4F40-4657-9FD3-E346C414EBA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295232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Проект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«Чин чину рознь»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/>
              <a:t>(чины </a:t>
            </a:r>
            <a:r>
              <a:rPr lang="ru-RU" b="1" dirty="0"/>
              <a:t>героев произведений  </a:t>
            </a:r>
            <a:br>
              <a:rPr lang="ru-RU" b="1" dirty="0"/>
            </a:br>
            <a:r>
              <a:rPr lang="ru-RU" b="1" dirty="0"/>
              <a:t>русской </a:t>
            </a:r>
            <a:r>
              <a:rPr lang="ru-RU" b="1" dirty="0" smtClean="0"/>
              <a:t>литературы)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12976"/>
            <a:ext cx="7448872" cy="3456384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</a:rPr>
              <a:t>Выполнили </a:t>
            </a:r>
          </a:p>
          <a:p>
            <a:pPr>
              <a:spcBef>
                <a:spcPts val="0"/>
              </a:spcBef>
            </a:pPr>
            <a:r>
              <a:rPr lang="ru-RU" b="1" dirty="0">
                <a:solidFill>
                  <a:schemeClr val="tx1"/>
                </a:solidFill>
              </a:rPr>
              <a:t>у</a:t>
            </a:r>
            <a:r>
              <a:rPr lang="ru-RU" b="1" dirty="0" smtClean="0">
                <a:solidFill>
                  <a:schemeClr val="tx1"/>
                </a:solidFill>
              </a:rPr>
              <a:t>чащиеся 8 и 10 классов </a:t>
            </a:r>
          </a:p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</a:rPr>
              <a:t>ЧОУ СОШ «Ступени»</a:t>
            </a:r>
          </a:p>
          <a:p>
            <a:pPr>
              <a:spcBef>
                <a:spcPts val="0"/>
              </a:spcBef>
            </a:pPr>
            <a:endParaRPr lang="ru-RU" b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</a:rPr>
              <a:t>Руководитель проекта</a:t>
            </a:r>
          </a:p>
          <a:p>
            <a:pPr>
              <a:spcBef>
                <a:spcPts val="0"/>
              </a:spcBef>
            </a:pPr>
            <a:r>
              <a:rPr lang="ru-RU" b="1" dirty="0">
                <a:solidFill>
                  <a:schemeClr val="tx1"/>
                </a:solidFill>
              </a:rPr>
              <a:t>у</a:t>
            </a:r>
            <a:r>
              <a:rPr lang="ru-RU" b="1" dirty="0" smtClean="0">
                <a:solidFill>
                  <a:schemeClr val="tx1"/>
                </a:solidFill>
              </a:rPr>
              <a:t>читель русского языка и литературы</a:t>
            </a:r>
          </a:p>
          <a:p>
            <a:pPr>
              <a:spcBef>
                <a:spcPts val="0"/>
              </a:spcBef>
            </a:pPr>
            <a:r>
              <a:rPr lang="ru-RU" b="1" dirty="0" err="1" smtClean="0">
                <a:solidFill>
                  <a:schemeClr val="tx1"/>
                </a:solidFill>
              </a:rPr>
              <a:t>Ферко</a:t>
            </a:r>
            <a:r>
              <a:rPr lang="ru-RU" b="1" dirty="0" smtClean="0">
                <a:solidFill>
                  <a:schemeClr val="tx1"/>
                </a:solidFill>
              </a:rPr>
              <a:t> Лариса </a:t>
            </a:r>
            <a:r>
              <a:rPr lang="ru-RU" b="1" dirty="0" err="1" smtClean="0">
                <a:solidFill>
                  <a:schemeClr val="tx1"/>
                </a:solidFill>
              </a:rPr>
              <a:t>Брониславовна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800" b="1" dirty="0" smtClean="0"/>
              <a:t>XIV</a:t>
            </a:r>
            <a:r>
              <a:rPr lang="ru-RU" sz="4800" b="1" dirty="0" smtClean="0"/>
              <a:t> класс. Прапорщик </a:t>
            </a:r>
            <a:endParaRPr lang="ru-RU" sz="4800" b="1" dirty="0"/>
          </a:p>
        </p:txBody>
      </p:sp>
      <p:pic>
        <p:nvPicPr>
          <p:cNvPr id="5" name="Содержимое 4" descr="https://interesno-vse.ru/wp-content/uploads/091235_1299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-360000">
            <a:off x="-548552" y="1668344"/>
            <a:ext cx="511256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s://ds04.infourok.ru/uploads/ex/0caf/00022f8e-7233dbca/1/img12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420000">
            <a:off x="6078037" y="1566989"/>
            <a:ext cx="559576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627785" y="5589240"/>
            <a:ext cx="3456383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400" b="1" dirty="0" smtClean="0"/>
              <a:t>Пётр Гринёв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5400" b="1" dirty="0" smtClean="0"/>
              <a:t>XIV</a:t>
            </a:r>
            <a:r>
              <a:rPr lang="ru-RU" sz="5400" b="1" dirty="0" smtClean="0"/>
              <a:t> класс. Прапорщик </a:t>
            </a:r>
            <a:endParaRPr lang="ru-RU" sz="54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5122912" cy="93610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dirty="0" smtClean="0"/>
              <a:t>Григорий Александрович Печорин</a:t>
            </a:r>
            <a:endParaRPr lang="ru-RU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ttps://i.pinimg.com/originals/9d/d4/1f/9dd41fa2762d5e451c108e8b3eeaa4b3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 rot="180000">
            <a:off x="5562008" y="1879980"/>
            <a:ext cx="3241789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://cdn01.ru/files/users/images/01/8d/018d7bf24874bcd5ce0eaee3c7906379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-180000">
            <a:off x="436200" y="2381846"/>
            <a:ext cx="3312367" cy="4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800" b="1" dirty="0" smtClean="0"/>
              <a:t>XIV</a:t>
            </a:r>
            <a:r>
              <a:rPr lang="ru-RU" sz="4800" b="1" dirty="0" smtClean="0"/>
              <a:t> класс. Корнет</a:t>
            </a:r>
            <a:endParaRPr lang="ru-RU" sz="4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79512" y="1628800"/>
            <a:ext cx="5040560" cy="79208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600" dirty="0" smtClean="0"/>
              <a:t>Владимир Дубровский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179512" y="2420888"/>
            <a:ext cx="4824536" cy="4248471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sz="3600" b="1" dirty="0" smtClean="0"/>
              <a:t>«Владимир </a:t>
            </a:r>
            <a:r>
              <a:rPr lang="ru-RU" sz="3600" b="1" dirty="0"/>
              <a:t>Дубровский воспитывался в Кадетском корпусе и выпущен был корнетом в </a:t>
            </a:r>
            <a:r>
              <a:rPr lang="ru-RU" sz="3600" b="1" dirty="0" smtClean="0"/>
              <a:t>гвардию»</a:t>
            </a:r>
            <a:endParaRPr lang="ru-RU" sz="3600" b="1" dirty="0"/>
          </a:p>
          <a:p>
            <a:pPr>
              <a:buNone/>
            </a:pP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436096" y="1535113"/>
            <a:ext cx="3250704" cy="453727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5" name="Содержимое 4" descr="https://img4.labirint.ru/rc/8a88c53e834fca1bc090c66097c9a022/354x546/books58/576358/cover.png?1575455301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 rot="120000">
            <a:off x="5333192" y="1686583"/>
            <a:ext cx="3722808" cy="5108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800" b="1" dirty="0" smtClean="0"/>
              <a:t>XIV</a:t>
            </a:r>
            <a:r>
              <a:rPr lang="ru-RU" sz="4800" b="1" dirty="0" smtClean="0"/>
              <a:t> класс. Корнет </a:t>
            </a:r>
            <a:endParaRPr lang="ru-RU" sz="4800" b="1" dirty="0"/>
          </a:p>
        </p:txBody>
      </p:sp>
      <p:pic>
        <p:nvPicPr>
          <p:cNvPr id="5" name="Содержимое 4" descr="https://img51994.muz1.tv/img/2015-07-20/fmt_89_24_14373848267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-240000">
            <a:off x="-369446" y="1468778"/>
            <a:ext cx="384622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s://24smi.org/public/media/resize/800x-/person/2018/02/09/nyrvkgrtv74b-nikolai-rostov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40000">
            <a:off x="6382159" y="1518431"/>
            <a:ext cx="318729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707904" y="1988840"/>
            <a:ext cx="2592288" cy="13234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Николай </a:t>
            </a:r>
          </a:p>
          <a:p>
            <a:pPr algn="ctr"/>
            <a:r>
              <a:rPr lang="ru-RU" sz="4000" b="1" dirty="0" smtClean="0"/>
              <a:t>Ростов</a:t>
            </a:r>
            <a:endParaRPr lang="ru-RU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35896" y="3717032"/>
            <a:ext cx="468052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"...Ростов </a:t>
            </a:r>
            <a:endParaRPr lang="ru-RU" sz="2800" b="1" i="1" dirty="0" smtClean="0"/>
          </a:p>
          <a:p>
            <a:r>
              <a:rPr lang="ru-RU" sz="2800" b="1" i="1" dirty="0" smtClean="0"/>
              <a:t>недавно </a:t>
            </a:r>
          </a:p>
          <a:p>
            <a:r>
              <a:rPr lang="ru-RU" sz="2800" b="1" i="1" dirty="0" smtClean="0"/>
              <a:t>отпраздновал </a:t>
            </a:r>
          </a:p>
          <a:p>
            <a:r>
              <a:rPr lang="ru-RU" sz="2800" b="1" i="1" dirty="0" smtClean="0"/>
              <a:t>свое </a:t>
            </a:r>
          </a:p>
          <a:p>
            <a:r>
              <a:rPr lang="ru-RU" sz="2800" b="1" i="1" dirty="0"/>
              <a:t>в</a:t>
            </a:r>
            <a:r>
              <a:rPr lang="ru-RU" sz="2800" b="1" i="1" dirty="0" smtClean="0"/>
              <a:t>ышедшее </a:t>
            </a:r>
          </a:p>
          <a:p>
            <a:r>
              <a:rPr lang="ru-RU" sz="2800" b="1" i="1" dirty="0" smtClean="0"/>
              <a:t>производство в </a:t>
            </a:r>
            <a:r>
              <a:rPr lang="ru-RU" sz="2800" b="1" i="1" dirty="0"/>
              <a:t>корнеты..."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b="1" dirty="0" smtClean="0"/>
              <a:t>XIII</a:t>
            </a:r>
            <a:r>
              <a:rPr lang="ru-RU" sz="6000" b="1" dirty="0" smtClean="0"/>
              <a:t> класс</a:t>
            </a:r>
            <a:endParaRPr lang="ru-RU" sz="60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844824"/>
            <a:ext cx="4040188" cy="79208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dirty="0" smtClean="0"/>
              <a:t>Гражданские </a:t>
            </a:r>
            <a:endParaRPr lang="ru-RU" sz="4000" dirty="0"/>
          </a:p>
        </p:txBody>
      </p:sp>
      <p:sp>
        <p:nvSpPr>
          <p:cNvPr id="5" name="Текст 4"/>
          <p:cNvSpPr>
            <a:spLocks noGrp="1"/>
          </p:cNvSpPr>
          <p:nvPr>
            <p:ph sz="half" idx="2"/>
          </p:nvPr>
        </p:nvSpPr>
        <p:spPr>
          <a:xfrm>
            <a:off x="457200" y="2924945"/>
            <a:ext cx="4040188" cy="295232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3600" b="1" i="1" dirty="0" smtClean="0"/>
              <a:t>Провинциальный секретарь</a:t>
            </a:r>
          </a:p>
          <a:p>
            <a:pPr>
              <a:buNone/>
            </a:pPr>
            <a:r>
              <a:rPr lang="ru-RU" sz="3600" b="1" i="1" dirty="0"/>
              <a:t>и</a:t>
            </a:r>
            <a:r>
              <a:rPr lang="ru-RU" sz="3600" b="1" i="1" dirty="0" smtClean="0"/>
              <a:t>ли сенатский регистратор</a:t>
            </a:r>
            <a:endParaRPr lang="ru-RU" sz="3600" b="1" i="1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645025" y="1772816"/>
            <a:ext cx="4041775" cy="86409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dirty="0" smtClean="0"/>
              <a:t>Военные </a:t>
            </a:r>
            <a:endParaRPr lang="ru-RU" sz="4000" dirty="0"/>
          </a:p>
        </p:txBody>
      </p:sp>
      <p:sp>
        <p:nvSpPr>
          <p:cNvPr id="7" name="Текст 6"/>
          <p:cNvSpPr>
            <a:spLocks noGrp="1"/>
          </p:cNvSpPr>
          <p:nvPr>
            <p:ph sz="quarter" idx="4"/>
          </p:nvPr>
        </p:nvSpPr>
        <p:spPr>
          <a:xfrm>
            <a:off x="4645025" y="2996953"/>
            <a:ext cx="4041775" cy="288031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endParaRPr lang="ru-RU" sz="3600" b="1" i="1" dirty="0" smtClean="0"/>
          </a:p>
          <a:p>
            <a:pPr algn="ctr">
              <a:buNone/>
            </a:pPr>
            <a:r>
              <a:rPr lang="ru-RU" sz="3600" b="1" i="1" dirty="0" smtClean="0"/>
              <a:t>Подпоручик</a:t>
            </a:r>
            <a:r>
              <a:rPr lang="ru-RU" sz="4400" b="1" i="1" dirty="0" smtClean="0"/>
              <a:t> </a:t>
            </a:r>
            <a:endParaRPr lang="ru-RU" sz="4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5400" b="1" dirty="0" smtClean="0"/>
              <a:t>XIII</a:t>
            </a:r>
            <a:r>
              <a:rPr lang="ru-RU" sz="5400" b="1" dirty="0" smtClean="0"/>
              <a:t> класс. Подпоручик </a:t>
            </a:r>
            <a:endParaRPr lang="ru-RU" sz="5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635897" y="1628800"/>
            <a:ext cx="5040560" cy="122413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600" dirty="0" smtClean="0"/>
              <a:t>Юрий Алексеевич Ромашов</a:t>
            </a:r>
            <a:endParaRPr lang="ru-RU" sz="360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780928"/>
            <a:ext cx="4041775" cy="334523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3600" b="1" dirty="0" smtClean="0"/>
              <a:t>Ромашов - подпоручик, он командует полуротой солдат в пехотном полку.</a:t>
            </a:r>
            <a:r>
              <a:rPr lang="ru-RU" sz="3600" b="1" i="1" dirty="0" smtClean="0"/>
              <a:t/>
            </a:r>
            <a:br>
              <a:rPr lang="ru-RU" sz="3600" b="1" i="1" dirty="0" smtClean="0"/>
            </a:br>
            <a:endParaRPr lang="ru-RU" sz="3600" b="1" dirty="0"/>
          </a:p>
        </p:txBody>
      </p:sp>
      <p:pic>
        <p:nvPicPr>
          <p:cNvPr id="7" name="Содержимое 6" descr="https://cv7.litres.ru/pub/c/bumajnaya-kniga/cover_max1500/41728078-a-i-kuprin-poedinok-41728078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1601416"/>
            <a:ext cx="3704827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b="1" dirty="0" smtClean="0"/>
              <a:t>XII</a:t>
            </a:r>
            <a:r>
              <a:rPr lang="ru-RU" sz="6000" b="1" dirty="0" smtClean="0"/>
              <a:t> класс</a:t>
            </a:r>
            <a:endParaRPr lang="ru-RU" sz="60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772817"/>
            <a:ext cx="4040188" cy="8640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400" dirty="0" smtClean="0"/>
              <a:t>Гражданские </a:t>
            </a:r>
            <a:endParaRPr lang="ru-RU" sz="4400" dirty="0"/>
          </a:p>
        </p:txBody>
      </p:sp>
      <p:sp>
        <p:nvSpPr>
          <p:cNvPr id="5" name="Текст 4"/>
          <p:cNvSpPr>
            <a:spLocks noGrp="1"/>
          </p:cNvSpPr>
          <p:nvPr>
            <p:ph sz="half" idx="2"/>
          </p:nvPr>
        </p:nvSpPr>
        <p:spPr>
          <a:xfrm>
            <a:off x="457200" y="3140968"/>
            <a:ext cx="4040188" cy="21602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/>
              <a:t>Губернский  секретарь</a:t>
            </a:r>
            <a:endParaRPr lang="ru-RU" sz="4000" b="1" i="1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645025" y="1772817"/>
            <a:ext cx="4041775" cy="8640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dirty="0" smtClean="0"/>
              <a:t>Военные </a:t>
            </a:r>
            <a:endParaRPr lang="ru-RU" sz="4000" dirty="0"/>
          </a:p>
        </p:txBody>
      </p:sp>
      <p:sp>
        <p:nvSpPr>
          <p:cNvPr id="7" name="Текст 6"/>
          <p:cNvSpPr>
            <a:spLocks noGrp="1"/>
          </p:cNvSpPr>
          <p:nvPr>
            <p:ph sz="quarter" idx="4"/>
          </p:nvPr>
        </p:nvSpPr>
        <p:spPr>
          <a:xfrm>
            <a:off x="4645025" y="3140968"/>
            <a:ext cx="4041775" cy="21602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/>
              <a:t>Поручик </a:t>
            </a:r>
            <a:endParaRPr lang="ru-RU" sz="4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dirty="0" smtClean="0"/>
              <a:t>XII</a:t>
            </a:r>
            <a:r>
              <a:rPr lang="ru-RU" b="1" dirty="0" smtClean="0"/>
              <a:t> класс. Губернский секретарь 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19872" y="1412776"/>
            <a:ext cx="5266929" cy="79208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/>
              <a:t>Иван Дмитриевич Громов</a:t>
            </a:r>
            <a:endParaRPr lang="ru-RU" sz="280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91881" y="2492896"/>
            <a:ext cx="5194920" cy="41764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i="1" dirty="0" smtClean="0"/>
              <a:t>«Иван </a:t>
            </a:r>
            <a:r>
              <a:rPr lang="ru-RU" sz="3600" b="1" i="1" dirty="0" err="1" smtClean="0"/>
              <a:t>Дмитрич</a:t>
            </a:r>
            <a:r>
              <a:rPr lang="ru-RU" sz="3600" b="1" i="1" dirty="0" smtClean="0"/>
              <a:t> Громов, мужчина лет тридцати трех, из благородных, бывший судебный пристав и губернский секретарь»</a:t>
            </a:r>
            <a:endParaRPr lang="ru-RU" sz="3600" b="1" i="1" dirty="0"/>
          </a:p>
        </p:txBody>
      </p:sp>
      <p:pic>
        <p:nvPicPr>
          <p:cNvPr id="9" name="Содержимое 8" descr="https://cdn1.ozone.ru/s3/multimedia-o/c1200/6012436080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309634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6000" b="1" dirty="0" smtClean="0"/>
              <a:t>XII</a:t>
            </a:r>
            <a:r>
              <a:rPr lang="ru-RU" sz="6000" b="1" dirty="0" smtClean="0"/>
              <a:t> класс. Поручик </a:t>
            </a:r>
            <a:endParaRPr lang="ru-RU" sz="60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95736" y="1412776"/>
            <a:ext cx="3528392" cy="18002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600" dirty="0" smtClean="0"/>
              <a:t>Андрей Гаврилович Дубровский </a:t>
            </a: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https://img4.labirint.ru/rc/8a88c53e834fca1bc090c66097c9a022/354x546/books58/576358/cover.png?1575455301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40000">
            <a:off x="5668152" y="1478434"/>
            <a:ext cx="385192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visualrian.ru/images/old_preview/59/95/599571_preview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76872" y="2260496"/>
            <a:ext cx="5400092" cy="622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23220" y="3356992"/>
            <a:ext cx="35289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«Сей  Дубровский, </a:t>
            </a:r>
          </a:p>
          <a:p>
            <a:pPr algn="ctr"/>
            <a:r>
              <a:rPr lang="ru-RU" sz="3600" b="1" dirty="0" smtClean="0"/>
              <a:t>отставной </a:t>
            </a:r>
          </a:p>
          <a:p>
            <a:pPr algn="ctr"/>
            <a:r>
              <a:rPr lang="ru-RU" sz="3600" b="1" dirty="0" smtClean="0"/>
              <a:t>поручик  </a:t>
            </a:r>
          </a:p>
          <a:p>
            <a:pPr algn="ctr"/>
            <a:r>
              <a:rPr lang="ru-RU" sz="3600" b="1" dirty="0" smtClean="0"/>
              <a:t>гвардии…»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800" b="1" dirty="0" smtClean="0"/>
              <a:t>XII</a:t>
            </a:r>
            <a:r>
              <a:rPr lang="ru-RU" sz="4800" b="1" dirty="0" smtClean="0"/>
              <a:t> класс. Поручик </a:t>
            </a:r>
            <a:endParaRPr lang="ru-RU" sz="4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https://image2.slideserve.com/5180637/slide2-l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89248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4.bp.blogspot.com/-ewGyViA7zV4/W_8h5tV30uI/AAAAAAAAAfo/Fyt9FKTAqZMCsNADW8pi3r38Dn7iNvg3ACLcBGAs/s1600/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852936"/>
            <a:ext cx="4716289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555776" y="4149080"/>
            <a:ext cx="2520280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800" b="1" dirty="0" err="1" smtClean="0"/>
              <a:t>Вулич</a:t>
            </a:r>
            <a:r>
              <a:rPr lang="ru-RU" sz="4800" b="1" dirty="0" smtClean="0"/>
              <a:t> 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6000" b="1" dirty="0" smtClean="0"/>
              <a:t>Чин чину рознь!</a:t>
            </a:r>
            <a:endParaRPr lang="ru-RU" sz="60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(чины героев произведений  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русской литературы)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b="1" dirty="0" smtClean="0"/>
              <a:t>Михаил Юрьевич Лермонтов</a:t>
            </a:r>
            <a:br>
              <a:rPr lang="ru-RU" b="1" dirty="0" smtClean="0"/>
            </a:br>
            <a:r>
              <a:rPr lang="ru-RU" b="1" dirty="0" smtClean="0"/>
              <a:t>(1814 – 1841)</a:t>
            </a:r>
            <a:endParaRPr lang="ru-RU" b="1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/>
              <a:t>Великий русский поэт и прозаик,  талантливый художник и драматург</a:t>
            </a:r>
            <a:endParaRPr lang="ru-RU" sz="4000" b="1" dirty="0"/>
          </a:p>
        </p:txBody>
      </p:sp>
      <p:pic>
        <p:nvPicPr>
          <p:cNvPr id="9" name="Содержимое 8" descr="https://audiobooks.su/wp-content/uploads/2020/06/petr-zabolotskij.-portret-m.-yu.-lermontova-v-mentike-lejb-gvardii-gusarskogo-polka.-1837--1533x2048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556792"/>
            <a:ext cx="3744415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b="1" dirty="0" smtClean="0"/>
              <a:t>XI</a:t>
            </a:r>
            <a:r>
              <a:rPr lang="ru-RU" sz="6000" b="1" dirty="0" smtClean="0"/>
              <a:t> класс</a:t>
            </a:r>
            <a:endParaRPr lang="ru-RU" sz="60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772816"/>
            <a:ext cx="4040188" cy="9361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400" dirty="0" smtClean="0"/>
              <a:t>Гражданские </a:t>
            </a:r>
            <a:endParaRPr lang="ru-RU" sz="4400" dirty="0"/>
          </a:p>
        </p:txBody>
      </p:sp>
      <p:sp>
        <p:nvSpPr>
          <p:cNvPr id="5" name="Текст 4"/>
          <p:cNvSpPr>
            <a:spLocks noGrp="1"/>
          </p:cNvSpPr>
          <p:nvPr>
            <p:ph sz="half" idx="2"/>
          </p:nvPr>
        </p:nvSpPr>
        <p:spPr>
          <a:xfrm>
            <a:off x="457200" y="3284983"/>
            <a:ext cx="4040188" cy="180020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4000" b="1" i="1" dirty="0" smtClean="0"/>
              <a:t>Сенатский   секретарь</a:t>
            </a:r>
            <a:endParaRPr lang="ru-RU" sz="4000" b="1" i="1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645025" y="1772816"/>
            <a:ext cx="4041775" cy="93610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400" dirty="0" smtClean="0"/>
              <a:t>Военные </a:t>
            </a:r>
            <a:endParaRPr lang="ru-RU" sz="4400" dirty="0"/>
          </a:p>
        </p:txBody>
      </p:sp>
      <p:sp>
        <p:nvSpPr>
          <p:cNvPr id="7" name="Текст 6"/>
          <p:cNvSpPr>
            <a:spLocks noGrp="1"/>
          </p:cNvSpPr>
          <p:nvPr>
            <p:ph sz="quarter" idx="4"/>
          </p:nvPr>
        </p:nvSpPr>
        <p:spPr>
          <a:xfrm>
            <a:off x="4645025" y="3284984"/>
            <a:ext cx="4041775" cy="1800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-------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b="1" dirty="0" smtClean="0"/>
              <a:t>X</a:t>
            </a:r>
            <a:r>
              <a:rPr lang="ru-RU" sz="6000" b="1" dirty="0" smtClean="0"/>
              <a:t> класс</a:t>
            </a:r>
            <a:endParaRPr lang="ru-RU" sz="60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4040188" cy="9361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dirty="0" smtClean="0"/>
              <a:t>Гражданские </a:t>
            </a:r>
            <a:endParaRPr lang="ru-RU" sz="4400" dirty="0"/>
          </a:p>
        </p:txBody>
      </p:sp>
      <p:sp>
        <p:nvSpPr>
          <p:cNvPr id="5" name="Текст 4"/>
          <p:cNvSpPr>
            <a:spLocks noGrp="1"/>
          </p:cNvSpPr>
          <p:nvPr>
            <p:ph sz="half" idx="2"/>
          </p:nvPr>
        </p:nvSpPr>
        <p:spPr>
          <a:xfrm>
            <a:off x="457200" y="3140969"/>
            <a:ext cx="4040188" cy="25202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/>
              <a:t>Коллежский  секретарь</a:t>
            </a:r>
            <a:endParaRPr lang="ru-RU" sz="4000" b="1" i="1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645025" y="1700808"/>
            <a:ext cx="4041775" cy="93610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dirty="0" smtClean="0"/>
              <a:t>Военные </a:t>
            </a:r>
            <a:endParaRPr lang="ru-RU" sz="4400" dirty="0"/>
          </a:p>
        </p:txBody>
      </p:sp>
      <p:sp>
        <p:nvSpPr>
          <p:cNvPr id="7" name="Текст 6"/>
          <p:cNvSpPr>
            <a:spLocks noGrp="1"/>
          </p:cNvSpPr>
          <p:nvPr>
            <p:ph sz="quarter" idx="4"/>
          </p:nvPr>
        </p:nvSpPr>
        <p:spPr>
          <a:xfrm>
            <a:off x="4645025" y="3140968"/>
            <a:ext cx="4041775" cy="25202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4000" b="1" i="1" dirty="0" smtClean="0"/>
              <a:t>Штабс-капитан</a:t>
            </a:r>
            <a:endParaRPr lang="ru-RU" sz="4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noFill/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 smtClean="0"/>
              <a:t>X</a:t>
            </a:r>
            <a:r>
              <a:rPr lang="ru-RU" b="1" dirty="0" smtClean="0"/>
              <a:t> класс. Коллежский секретарь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dirty="0" smtClean="0"/>
              <a:t>Илья Ильич Обломов</a:t>
            </a:r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79512" y="2174874"/>
            <a:ext cx="4317876" cy="4494485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3600" b="1" i="1" dirty="0" smtClean="0"/>
              <a:t>«Обломов, дворянин родом, коллежский секретарь чином, безвыездно живет двенадцатый год в Петербурге»</a:t>
            </a:r>
            <a:endParaRPr lang="ru-RU" sz="3600" b="1" i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https://cdn1.ozone.ru/multimedia/1005570503.jpg"/>
          <p:cNvPicPr>
            <a:picLocks noGrp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20000">
            <a:off x="5095890" y="1465692"/>
            <a:ext cx="374441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dirty="0" smtClean="0"/>
              <a:t>X</a:t>
            </a:r>
            <a:r>
              <a:rPr lang="ru-RU" b="1" dirty="0" smtClean="0"/>
              <a:t> класс. Коллежский секретарь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707904" y="1412776"/>
            <a:ext cx="4978897" cy="100811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dirty="0" smtClean="0"/>
              <a:t>Настасья Петровна Коробочка – вдова коллежского секретаря</a:t>
            </a:r>
            <a:endParaRPr lang="ru-RU" dirty="0"/>
          </a:p>
        </p:txBody>
      </p:sp>
      <p:pic>
        <p:nvPicPr>
          <p:cNvPr id="7" name="Содержимое 6" descr="https://sovetclub.ru/tim/ee62605ac2fd12715be1ac99fdaf3ffe.jpg"/>
          <p:cNvPicPr>
            <a:picLocks noGrp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9" y="2708920"/>
            <a:ext cx="504056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s://natlibraryrm.ru/wp-content/uploads/2019/12/IBO_virt_Korrupciya1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-180000">
            <a:off x="132939" y="1501446"/>
            <a:ext cx="3523985" cy="517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dirty="0" smtClean="0"/>
              <a:t>X </a:t>
            </a:r>
            <a:r>
              <a:rPr lang="ru-RU" b="1" dirty="0" smtClean="0"/>
              <a:t>класс. Штабс-капитан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211961" y="1535113"/>
            <a:ext cx="4474840" cy="63976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 smtClean="0"/>
              <a:t>Максим </a:t>
            </a:r>
            <a:r>
              <a:rPr lang="ru-RU" sz="3200" dirty="0" err="1" smtClean="0"/>
              <a:t>Максимыч</a:t>
            </a:r>
            <a:endParaRPr lang="ru-RU" sz="3200" dirty="0"/>
          </a:p>
        </p:txBody>
      </p:sp>
      <p:pic>
        <p:nvPicPr>
          <p:cNvPr id="7" name="Содержимое 6" descr="https://i.pinimg.com/originals/9d/d4/1f/9dd41fa2762d5e451c108e8b3eeaa4b3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-240000">
            <a:off x="214134" y="1247396"/>
            <a:ext cx="3702653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s://sochinyshka.ru/wp-content/uploads/2018/12/maks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36912"/>
            <a:ext cx="3951288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b="1" dirty="0" smtClean="0"/>
              <a:t>IX</a:t>
            </a:r>
            <a:r>
              <a:rPr lang="ru-RU" sz="6000" b="1" dirty="0" smtClean="0"/>
              <a:t> класс</a:t>
            </a:r>
            <a:endParaRPr lang="ru-RU" sz="60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772816"/>
            <a:ext cx="4040188" cy="9361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dirty="0" smtClean="0"/>
              <a:t>Гражданские </a:t>
            </a:r>
            <a:endParaRPr lang="ru-RU" sz="4400" dirty="0"/>
          </a:p>
        </p:txBody>
      </p:sp>
      <p:sp>
        <p:nvSpPr>
          <p:cNvPr id="5" name="Текст 4"/>
          <p:cNvSpPr>
            <a:spLocks noGrp="1"/>
          </p:cNvSpPr>
          <p:nvPr>
            <p:ph sz="half" idx="2"/>
          </p:nvPr>
        </p:nvSpPr>
        <p:spPr>
          <a:xfrm>
            <a:off x="457200" y="3140967"/>
            <a:ext cx="4040188" cy="216024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/>
              <a:t>Титулярный советник</a:t>
            </a:r>
            <a:endParaRPr lang="ru-RU" sz="4000" b="1" i="1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645025" y="1772816"/>
            <a:ext cx="4041775" cy="9361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400" dirty="0" smtClean="0"/>
              <a:t>Военные </a:t>
            </a:r>
            <a:endParaRPr lang="ru-RU" sz="4400" dirty="0"/>
          </a:p>
        </p:txBody>
      </p:sp>
      <p:sp>
        <p:nvSpPr>
          <p:cNvPr id="7" name="Текст 6"/>
          <p:cNvSpPr>
            <a:spLocks noGrp="1"/>
          </p:cNvSpPr>
          <p:nvPr>
            <p:ph sz="quarter" idx="4"/>
          </p:nvPr>
        </p:nvSpPr>
        <p:spPr>
          <a:xfrm>
            <a:off x="4645025" y="3140967"/>
            <a:ext cx="4041775" cy="216024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/>
              <a:t>Капитан </a:t>
            </a:r>
          </a:p>
          <a:p>
            <a:pPr algn="ctr">
              <a:buNone/>
            </a:pPr>
            <a:r>
              <a:rPr lang="ru-RU" sz="4000" b="1" i="1" dirty="0" smtClean="0"/>
              <a:t>или  ротмистр</a:t>
            </a:r>
            <a:endParaRPr lang="ru-RU" sz="4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dirty="0" smtClean="0"/>
              <a:t>IX</a:t>
            </a:r>
            <a:r>
              <a:rPr lang="ru-RU" b="1" dirty="0" smtClean="0"/>
              <a:t> класс. Титулярный советник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995937" y="1124744"/>
            <a:ext cx="4690864" cy="2376264"/>
          </a:xfrm>
        </p:spPr>
        <p:txBody>
          <a:bodyPr>
            <a:normAutofit fontScale="62500" lnSpcReduction="20000"/>
          </a:bodyPr>
          <a:lstStyle/>
          <a:p>
            <a:r>
              <a:rPr lang="ru-RU" sz="4000" i="1" dirty="0" smtClean="0"/>
              <a:t>«Что касается до чина,… то он был то, что называют вечный титулярный советник… Фамилия чиновника была </a:t>
            </a:r>
            <a:r>
              <a:rPr lang="ru-RU" sz="4000" i="1" dirty="0" err="1" smtClean="0"/>
              <a:t>Башмачкин</a:t>
            </a:r>
            <a:r>
              <a:rPr lang="ru-RU" sz="4000" i="1" dirty="0" smtClean="0"/>
              <a:t>… Имя его было Акакий Акакиевич»</a:t>
            </a:r>
          </a:p>
          <a:p>
            <a:endParaRPr lang="ru-RU" dirty="0"/>
          </a:p>
        </p:txBody>
      </p:sp>
      <p:pic>
        <p:nvPicPr>
          <p:cNvPr id="7" name="Содержимое 6" descr="https://skidka-novosib.ru/images/prodacts/sourse/82385/82385238_shinel-izdatelskie-resheniya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3297740" cy="459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s://a4format.ru/photos/421f6c64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509120"/>
            <a:ext cx="4041775" cy="26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51920" y="3717032"/>
            <a:ext cx="532931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Акакий Акакиевич </a:t>
            </a:r>
            <a:r>
              <a:rPr lang="ru-RU" sz="2800" b="1" dirty="0" err="1" smtClean="0"/>
              <a:t>Башмачкин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dirty="0" smtClean="0"/>
              <a:t>IX</a:t>
            </a:r>
            <a:r>
              <a:rPr lang="ru-RU" b="1" dirty="0" smtClean="0"/>
              <a:t> класс. Титулярный советник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268760"/>
            <a:ext cx="4032448" cy="108012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dirty="0" smtClean="0"/>
              <a:t>Семён Захарович Мармеладов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http://www.combook.ru/imgrab/0067/9785041166762.jpg"/>
          <p:cNvPicPr>
            <a:picLocks noGrp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20000">
            <a:off x="6302862" y="1382948"/>
            <a:ext cx="2766460" cy="432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s://i.pinimg.com/736x/05/a6/e5/05a6e5deb4b3d3a8e2603147f8769d4b--teacher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08920"/>
            <a:ext cx="3019884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987824" y="2708920"/>
            <a:ext cx="352839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"...состою титулярным советником. Мармеладов — такая фамилия; титулярный советник..."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5400" b="1" dirty="0" smtClean="0"/>
              <a:t>IX</a:t>
            </a:r>
            <a:r>
              <a:rPr lang="ru-RU" sz="5400" b="1" dirty="0" smtClean="0"/>
              <a:t> класс. Ротмистр </a:t>
            </a:r>
            <a:endParaRPr lang="ru-RU" sz="5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27985" y="1484784"/>
            <a:ext cx="4258816" cy="86409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dirty="0" smtClean="0"/>
              <a:t>Ротмистр Минский</a:t>
            </a:r>
            <a:endParaRPr lang="ru-RU" sz="3200" dirty="0"/>
          </a:p>
        </p:txBody>
      </p:sp>
      <p:pic>
        <p:nvPicPr>
          <p:cNvPr id="7" name="Содержимое 6" descr="https://ds05.infourok.ru/uploads/ex/02b5/00049694-08d8e962/img2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76872"/>
            <a:ext cx="418420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s://iknigi.net/books_files/online_html/142726/i_017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564904"/>
            <a:ext cx="3495354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5400" b="1" dirty="0" smtClean="0"/>
              <a:t>Актуальность </a:t>
            </a:r>
            <a:endParaRPr lang="ru-RU" sz="5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99792" y="1484784"/>
            <a:ext cx="3528392" cy="518457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4500" b="1" dirty="0"/>
              <a:t>Читая классическую литературу, мы часто сталкиваемся с тем, что герои в них охарактеризованы по чину. </a:t>
            </a:r>
            <a:r>
              <a:rPr lang="ru-RU" sz="4500" b="1" dirty="0" smtClean="0"/>
              <a:t>Многие </a:t>
            </a:r>
            <a:r>
              <a:rPr lang="ru-RU" sz="4500" b="1" dirty="0"/>
              <a:t>слова, входившие в названия чинов, ныне забыты — они остались только в литературных произведениях и продолжают играть в них существенную роль для понимания статуса героя, общей расстановки сил.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9513" y="1484784"/>
            <a:ext cx="2520280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Коллежский секретарь</a:t>
            </a: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228184" y="1484784"/>
            <a:ext cx="2592287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Титулярный советник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28184" y="2780928"/>
            <a:ext cx="2592288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Коллежский асессор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2780928"/>
            <a:ext cx="2448272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Тайный советник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4293096"/>
            <a:ext cx="2448272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Ротмистр </a:t>
            </a:r>
            <a:endParaRPr lang="ru-RU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28185" y="4221088"/>
            <a:ext cx="2520280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Штабс-капитан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5400" b="1" dirty="0" smtClean="0"/>
              <a:t>IX</a:t>
            </a:r>
            <a:r>
              <a:rPr lang="ru-RU" sz="5400" b="1" dirty="0" smtClean="0"/>
              <a:t> класс. Ротмистр </a:t>
            </a:r>
            <a:endParaRPr lang="ru-RU" sz="54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79512" y="1484784"/>
            <a:ext cx="4317876" cy="93610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ru-RU" sz="2800" dirty="0" smtClean="0"/>
              <a:t>Василий Денисов – эскадронный командир</a:t>
            </a:r>
            <a:endParaRPr lang="ru-RU" sz="28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http://visualrian.ru/images/old_preview/59/95/599533_preview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36912"/>
            <a:ext cx="3973786" cy="4422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10" descr="https://img51994.muz1.tv/img/2015-07-20/fmt_89_24_14373848267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80000">
            <a:off x="5277547" y="1728562"/>
            <a:ext cx="352839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Александр Сергеевич Пушкин</a:t>
            </a:r>
            <a:br>
              <a:rPr lang="ru-RU" dirty="0" smtClean="0"/>
            </a:br>
            <a:r>
              <a:rPr lang="ru-RU" dirty="0" smtClean="0"/>
              <a:t>(1799 – 1837)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16569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44824"/>
            <a:ext cx="4040188" cy="4752528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3400" b="1" dirty="0" smtClean="0"/>
              <a:t>Русский поэт, драматург и прозаик, заложивший основы русского реалистического направления, критик и теоретик литературы, историк, публицист.</a:t>
            </a:r>
          </a:p>
          <a:p>
            <a:pPr algn="ctr">
              <a:buNone/>
            </a:pPr>
            <a:r>
              <a:rPr lang="ru-RU" sz="3400" b="1" dirty="0" smtClean="0"/>
              <a:t>По выпуске из Лицея  (1817) получил чин  коллежского секретаря.</a:t>
            </a:r>
          </a:p>
          <a:p>
            <a:pPr algn="ctr">
              <a:buNone/>
            </a:pPr>
            <a:r>
              <a:rPr lang="ru-RU" sz="3400" b="1" dirty="0" smtClean="0"/>
              <a:t>В 1831 году получил чин  </a:t>
            </a:r>
            <a:r>
              <a:rPr lang="ru-RU" sz="3400" b="1" i="1" dirty="0" smtClean="0"/>
              <a:t>титулярного советника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https://ds05.infourok.ru/uploads/ex/071d/0014b414-05f57e24/hello_html_m6cc0f26f.jpg"/>
          <p:cNvPicPr>
            <a:picLocks noGrp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628800"/>
            <a:ext cx="374441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b="1" dirty="0" smtClean="0"/>
              <a:t>VIII</a:t>
            </a:r>
            <a:r>
              <a:rPr lang="ru-RU" sz="6000" b="1" dirty="0" smtClean="0"/>
              <a:t> класс</a:t>
            </a:r>
            <a:endParaRPr lang="ru-RU" sz="60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81376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dirty="0" smtClean="0"/>
              <a:t>Гражданские </a:t>
            </a:r>
            <a:endParaRPr lang="ru-RU" sz="4400" dirty="0"/>
          </a:p>
        </p:txBody>
      </p:sp>
      <p:sp>
        <p:nvSpPr>
          <p:cNvPr id="5" name="Текст 4"/>
          <p:cNvSpPr>
            <a:spLocks noGrp="1"/>
          </p:cNvSpPr>
          <p:nvPr>
            <p:ph sz="half" idx="2"/>
          </p:nvPr>
        </p:nvSpPr>
        <p:spPr>
          <a:xfrm>
            <a:off x="457200" y="2708921"/>
            <a:ext cx="4040188" cy="230425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/>
              <a:t>Коллежский асессор</a:t>
            </a:r>
            <a:endParaRPr lang="ru-RU" sz="4000" b="1" i="1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81376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dirty="0" smtClean="0"/>
              <a:t>Военные </a:t>
            </a:r>
            <a:endParaRPr lang="ru-RU" sz="4400" dirty="0"/>
          </a:p>
        </p:txBody>
      </p:sp>
      <p:sp>
        <p:nvSpPr>
          <p:cNvPr id="7" name="Текст 6"/>
          <p:cNvSpPr>
            <a:spLocks noGrp="1"/>
          </p:cNvSpPr>
          <p:nvPr>
            <p:ph sz="quarter" idx="4"/>
          </p:nvPr>
        </p:nvSpPr>
        <p:spPr>
          <a:xfrm>
            <a:off x="4716016" y="2708920"/>
            <a:ext cx="4041775" cy="23042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/>
              <a:t>Майор </a:t>
            </a:r>
            <a:endParaRPr lang="ru-RU" sz="4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b="1" dirty="0" smtClean="0"/>
              <a:t>VIII</a:t>
            </a:r>
            <a:r>
              <a:rPr lang="ru-RU" b="1" dirty="0" smtClean="0"/>
              <a:t> класс. Коллежский асессор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4040188" cy="86409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600" dirty="0" smtClean="0"/>
              <a:t>Тонкий </a:t>
            </a:r>
            <a:endParaRPr lang="ru-RU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3200" b="1" i="1" dirty="0" smtClean="0"/>
              <a:t>— Служу, милый мой! Коллежским асессором уже второй год и Станислава имею. Жалованье плохое... ну, да бог с ним! </a:t>
            </a:r>
            <a:endParaRPr lang="ru-RU" sz="3200" b="1" i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https://cv7.litres.ru/pub/c/bumajnaya-kniga/cover_max1500/41990678-anton-chehov-tolstyy-i-tonkiy-povesti-i-rasskazy-chehov-anton-pavlovich-41990678.jpg"/>
          <p:cNvPicPr>
            <a:picLocks noGrp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601416"/>
            <a:ext cx="3816423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dirty="0" smtClean="0"/>
              <a:t>VIII</a:t>
            </a:r>
            <a:r>
              <a:rPr lang="ru-RU" b="1" dirty="0" smtClean="0"/>
              <a:t> класс. Коллежский асессор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196752"/>
            <a:ext cx="4752528" cy="93610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40000" lnSpcReduction="20000"/>
          </a:bodyPr>
          <a:lstStyle/>
          <a:p>
            <a:endParaRPr lang="ru-RU" dirty="0" smtClean="0"/>
          </a:p>
          <a:p>
            <a:r>
              <a:rPr lang="ru-RU" sz="5900" dirty="0" smtClean="0"/>
              <a:t>Молчалин Алексей Степанович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79512" y="2204864"/>
            <a:ext cx="4752528" cy="39212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/>
              <a:t>Фамусов: «Дал чин асессора и взял в секретари...»</a:t>
            </a:r>
            <a:endParaRPr lang="ru-RU" sz="28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"</a:t>
            </a:r>
          </a:p>
          <a:p>
            <a:endParaRPr lang="ru-RU" dirty="0"/>
          </a:p>
        </p:txBody>
      </p:sp>
      <p:pic>
        <p:nvPicPr>
          <p:cNvPr id="7" name="Рисунок 6" descr="https://literratura.ru/wp-content/uploads/cha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3212976"/>
            <a:ext cx="4104456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uchebnik.mos.ru/system_2/game_apps/icons/000/212/106/original/%D0%93%D0%BE%D1%80%D0%B5_%D0%BE%D1%82_%D1%83%D0%BC%D0%B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340768"/>
            <a:ext cx="594042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b="1" dirty="0" smtClean="0"/>
              <a:t>VIII</a:t>
            </a:r>
            <a:r>
              <a:rPr lang="ru-RU" b="1" dirty="0" smtClean="0"/>
              <a:t> класс. Коллежский асессор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28799"/>
            <a:ext cx="2314600" cy="5460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87825" y="1268761"/>
            <a:ext cx="2520280" cy="86409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algn="ctr"/>
            <a:r>
              <a:rPr lang="ru-RU" dirty="0" err="1" smtClean="0"/>
              <a:t>Аммос</a:t>
            </a:r>
            <a:r>
              <a:rPr lang="ru-RU" dirty="0" smtClean="0"/>
              <a:t> Фёдорович </a:t>
            </a:r>
          </a:p>
          <a:p>
            <a:pPr algn="ctr"/>
            <a:r>
              <a:rPr lang="ru-RU" dirty="0" smtClean="0"/>
              <a:t>Ляпкин-Тяпкин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87824" y="2204864"/>
            <a:ext cx="3384376" cy="3951288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endParaRPr lang="ru-RU" sz="3200" b="1" i="1" dirty="0" smtClean="0"/>
          </a:p>
          <a:p>
            <a:pPr algn="ctr">
              <a:buNone/>
            </a:pPr>
            <a:r>
              <a:rPr lang="ru-RU" sz="3200" b="1" i="1" dirty="0" smtClean="0"/>
              <a:t>"Имею честь представиться: судья здешнего уездного суда, коллежский асессор Ляпкин-Тяпкин."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" name="Содержимое 6" descr="http://static.ozone.ru/multimedia/books_covers/1009485241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-240000">
            <a:off x="-157620" y="1373302"/>
            <a:ext cx="316835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avatars.mds.yandex.net/get-zen_doc/1548443/pub_5d25d7eed5135c00ae3a92fb_5d25e309e6cb9b023ae0a703/scale_120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196752"/>
            <a:ext cx="3275856" cy="8196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b="1" dirty="0" smtClean="0"/>
              <a:t>VIII</a:t>
            </a:r>
            <a:r>
              <a:rPr lang="ru-RU" b="1" dirty="0" smtClean="0"/>
              <a:t> класс. Коллежский асессор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258816" cy="63976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/>
              <a:t>Ковалёв  Платон Кузьмич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https://skazkiwsem.ru/wp-content/uploads/2018/03/1-5-650x650.jpg"/>
          <p:cNvPicPr>
            <a:picLocks noGrp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412776"/>
            <a:ext cx="403244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s://filed3-8.my.mail.ru/pic?url=https%3A%2F%2Favatars.mds.yandex.net%2Fget-pdb%2F939428%2F932824df-8c38-402e-8407-9638319d6bc0%2Fs1200&amp;mw=&amp;mh=&amp;sig=026eb3e53f7ca9ec65a627981d527743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348880"/>
            <a:ext cx="3240360" cy="431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b="1" dirty="0" smtClean="0"/>
              <a:t>VII</a:t>
            </a:r>
            <a:r>
              <a:rPr lang="ru-RU" sz="6000" b="1" dirty="0" smtClean="0"/>
              <a:t> класс</a:t>
            </a:r>
            <a:endParaRPr lang="ru-RU" sz="60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dirty="0" smtClean="0"/>
              <a:t>Гражданские </a:t>
            </a:r>
            <a:endParaRPr lang="ru-RU" sz="4000" dirty="0"/>
          </a:p>
        </p:txBody>
      </p:sp>
      <p:sp>
        <p:nvSpPr>
          <p:cNvPr id="5" name="Текст 4"/>
          <p:cNvSpPr>
            <a:spLocks noGrp="1"/>
          </p:cNvSpPr>
          <p:nvPr>
            <p:ph sz="half" idx="2"/>
          </p:nvPr>
        </p:nvSpPr>
        <p:spPr>
          <a:xfrm>
            <a:off x="457200" y="2420887"/>
            <a:ext cx="4040188" cy="252028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4400" b="1" i="1" dirty="0" smtClean="0"/>
              <a:t>Надворный советник</a:t>
            </a:r>
            <a:endParaRPr lang="ru-RU" sz="4400" b="1" i="1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dirty="0" smtClean="0"/>
              <a:t>Военные  </a:t>
            </a:r>
            <a:endParaRPr lang="ru-RU" sz="4000" dirty="0"/>
          </a:p>
        </p:txBody>
      </p:sp>
      <p:sp>
        <p:nvSpPr>
          <p:cNvPr id="7" name="Текст 6"/>
          <p:cNvSpPr>
            <a:spLocks noGrp="1"/>
          </p:cNvSpPr>
          <p:nvPr>
            <p:ph sz="quarter" idx="4"/>
          </p:nvPr>
        </p:nvSpPr>
        <p:spPr>
          <a:xfrm>
            <a:off x="4645025" y="2420887"/>
            <a:ext cx="4041775" cy="252028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 smtClean="0"/>
              <a:t>Подполковник 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b="1" dirty="0" smtClean="0"/>
              <a:t>VII</a:t>
            </a:r>
            <a:r>
              <a:rPr lang="ru-RU" b="1" dirty="0" smtClean="0"/>
              <a:t> класс. Надворный советник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563889" y="1556792"/>
            <a:ext cx="5122912" cy="72008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dirty="0" err="1" smtClean="0"/>
              <a:t>Штольц</a:t>
            </a:r>
            <a:r>
              <a:rPr lang="ru-RU" sz="3200" dirty="0" smtClean="0"/>
              <a:t> Андрей  Иванович</a:t>
            </a:r>
            <a:endParaRPr lang="ru-RU" sz="3200" dirty="0"/>
          </a:p>
        </p:txBody>
      </p:sp>
      <p:pic>
        <p:nvPicPr>
          <p:cNvPr id="7" name="Содержимое 6" descr="https://s3-goods.ozstatic.by/2000/515/848/10/10848515_0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1772816"/>
            <a:ext cx="388843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s://moiarussia.ru/wp-content/uploads/2020/05/Oblomov-i-SHtolts-illyustratsii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20888"/>
            <a:ext cx="3888431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b="1" dirty="0" smtClean="0"/>
              <a:t>VII</a:t>
            </a:r>
            <a:r>
              <a:rPr lang="ru-RU" b="1" dirty="0" smtClean="0"/>
              <a:t> класс. Надворный советник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196752"/>
            <a:ext cx="4608512" cy="57606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dirty="0" smtClean="0"/>
              <a:t>Лужин Пётр Петрович</a:t>
            </a:r>
            <a:endParaRPr lang="ru-RU" sz="32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http://www.combook.ru/imgrab/0067/9785041166762.jpg"/>
          <p:cNvPicPr>
            <a:picLocks noGrp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300000">
            <a:off x="4788024" y="1412776"/>
            <a:ext cx="360040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s://www.textologia.ru/img/201119-051246-tl.jpe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16832"/>
            <a:ext cx="345638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6000" b="1" dirty="0" smtClean="0"/>
              <a:t>Историческая справка</a:t>
            </a:r>
            <a:endParaRPr lang="ru-RU" sz="6000" b="1" dirty="0"/>
          </a:p>
        </p:txBody>
      </p:sp>
      <p:pic>
        <p:nvPicPr>
          <p:cNvPr id="4" name="Содержимое 3" descr="https://cf2.ppt-online.org/files2/slide/h/hEcRlgZ1OSdiWXHIUD7AwGq894BsCzjbPmr6Lu/slide-1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4400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dirty="0" smtClean="0"/>
              <a:t>VII</a:t>
            </a:r>
            <a:r>
              <a:rPr lang="ru-RU" b="1" dirty="0" smtClean="0"/>
              <a:t> класс. Надворный советник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923928" y="1556792"/>
            <a:ext cx="5040560" cy="86409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dirty="0" smtClean="0"/>
              <a:t>Иван Кузьмич </a:t>
            </a:r>
            <a:r>
              <a:rPr lang="ru-RU" sz="3200" dirty="0" err="1" smtClean="0"/>
              <a:t>Подколёсин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067945" y="2564903"/>
            <a:ext cx="4618856" cy="3561259"/>
          </a:xfrm>
        </p:spPr>
        <p:txBody>
          <a:bodyPr/>
          <a:lstStyle/>
          <a:p>
            <a:pPr algn="ctr">
              <a:buNone/>
            </a:pPr>
            <a:r>
              <a:rPr lang="ru-RU" sz="2800" b="1" dirty="0" smtClean="0"/>
              <a:t>"Да ведь я-то потому тебя спрашивал, что я надворный советник...»</a:t>
            </a:r>
          </a:p>
        </p:txBody>
      </p:sp>
      <p:pic>
        <p:nvPicPr>
          <p:cNvPr id="8" name="Рисунок 7" descr="http://n-v-gogol.ru/books/item/f00/s00/z0000002/pic/0000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4005064"/>
            <a:ext cx="4572273" cy="30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https://buyabook.ru/wa-data/public/shop/products/10/48/14810/images/20043/20043.745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-360000">
            <a:off x="246094" y="1787493"/>
            <a:ext cx="3585135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dirty="0" smtClean="0"/>
              <a:t>VII</a:t>
            </a:r>
            <a:r>
              <a:rPr lang="ru-RU" b="1" dirty="0" smtClean="0"/>
              <a:t> класс. Надворный советник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340768"/>
            <a:ext cx="4968552" cy="72008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/>
              <a:t>Иван Кузьмич </a:t>
            </a:r>
            <a:r>
              <a:rPr lang="ru-RU" sz="3200" dirty="0" err="1" smtClean="0"/>
              <a:t>Шпекин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483768" y="1700808"/>
            <a:ext cx="3384376" cy="3312368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spcBef>
                <a:spcPts val="0"/>
              </a:spcBef>
              <a:buNone/>
            </a:pPr>
            <a:r>
              <a:rPr lang="ru-RU" sz="3900" b="1" dirty="0" smtClean="0"/>
              <a:t>«Имею честь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3900" b="1" dirty="0" smtClean="0"/>
              <a:t> представиться: почтмейстер, надворный советник </a:t>
            </a:r>
            <a:r>
              <a:rPr lang="ru-RU" sz="3900" b="1" dirty="0" err="1" smtClean="0"/>
              <a:t>Шпекин</a:t>
            </a:r>
            <a:r>
              <a:rPr lang="ru-RU" sz="3900" b="1" dirty="0" smtClean="0"/>
              <a:t>...»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24745"/>
            <a:ext cx="4041775" cy="14401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7" name="Рисунок 6" descr="https://static.tildacdn.com/tild6264-3865-4763-a663-353061373162/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7002"/>
            <a:ext cx="2771800" cy="425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://static.ozone.ru/multimedia/books_covers/1009485241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600000">
            <a:off x="5882521" y="1928812"/>
            <a:ext cx="3261479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b="1" dirty="0" smtClean="0"/>
              <a:t>VI</a:t>
            </a:r>
            <a:r>
              <a:rPr lang="ru-RU" sz="6000" b="1" dirty="0" smtClean="0"/>
              <a:t> класс</a:t>
            </a:r>
            <a:endParaRPr lang="ru-RU" sz="60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dirty="0" smtClean="0"/>
              <a:t>Гражданские </a:t>
            </a:r>
            <a:endParaRPr lang="ru-RU" sz="4400" dirty="0"/>
          </a:p>
        </p:txBody>
      </p:sp>
      <p:sp>
        <p:nvSpPr>
          <p:cNvPr id="5" name="Текст 4"/>
          <p:cNvSpPr>
            <a:spLocks noGrp="1"/>
          </p:cNvSpPr>
          <p:nvPr>
            <p:ph sz="half" idx="2"/>
          </p:nvPr>
        </p:nvSpPr>
        <p:spPr>
          <a:xfrm>
            <a:off x="457200" y="2636911"/>
            <a:ext cx="4040188" cy="208823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4000" b="1" i="1" dirty="0" smtClean="0"/>
              <a:t>Коллежский советник</a:t>
            </a:r>
            <a:endParaRPr lang="ru-RU" sz="4000" b="1" i="1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dirty="0" smtClean="0"/>
              <a:t>Военные </a:t>
            </a:r>
            <a:endParaRPr lang="ru-RU" sz="4400" dirty="0"/>
          </a:p>
        </p:txBody>
      </p:sp>
      <p:sp>
        <p:nvSpPr>
          <p:cNvPr id="7" name="Текст 6"/>
          <p:cNvSpPr>
            <a:spLocks noGrp="1"/>
          </p:cNvSpPr>
          <p:nvPr>
            <p:ph sz="quarter" idx="4"/>
          </p:nvPr>
        </p:nvSpPr>
        <p:spPr>
          <a:xfrm>
            <a:off x="4645025" y="2636912"/>
            <a:ext cx="4041775" cy="20882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/>
              <a:t>Полковник </a:t>
            </a:r>
            <a:endParaRPr lang="ru-RU" sz="4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dirty="0" smtClean="0"/>
              <a:t>VI</a:t>
            </a:r>
            <a:r>
              <a:rPr lang="ru-RU" b="1" dirty="0" smtClean="0"/>
              <a:t> класс. Коллежский советник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563889" y="1628800"/>
            <a:ext cx="5122912" cy="79208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dirty="0" smtClean="0"/>
              <a:t>Чичиков  Павел Иванович </a:t>
            </a:r>
            <a:endParaRPr lang="ru-RU" sz="3200" dirty="0"/>
          </a:p>
        </p:txBody>
      </p:sp>
      <p:pic>
        <p:nvPicPr>
          <p:cNvPr id="9" name="Рисунок 8" descr="https://natlibraryrm.ru/wp-content/uploads/2019/12/IBO_virt_Korrupciya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3347864" cy="542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10" descr="http://900igr.net/up/datai/108820/0013-009-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564904"/>
            <a:ext cx="3979577" cy="5286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dirty="0" smtClean="0"/>
              <a:t>VI</a:t>
            </a:r>
            <a:r>
              <a:rPr lang="ru-RU" b="1" dirty="0" smtClean="0"/>
              <a:t> класс. Коллежский советник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628800"/>
            <a:ext cx="4752528" cy="72008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dirty="0" smtClean="0"/>
              <a:t>Павел Афанасьевич Фамусов 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https://uchebnik.mos.ru/system_2/game_apps/icons/000/212/106/original/%D0%93%D0%BE%D1%80%D0%B5_%D0%BE%D1%82_%D1%83%D0%BC%D0%B03.jpg"/>
          <p:cNvPicPr>
            <a:picLocks noGrp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772816"/>
            <a:ext cx="564237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s://a4format.ru/photos/426a62c4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564904"/>
            <a:ext cx="3543393" cy="449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5400" b="1" dirty="0" smtClean="0"/>
              <a:t>VI</a:t>
            </a:r>
            <a:r>
              <a:rPr lang="ru-RU" sz="5400" b="1" dirty="0" smtClean="0"/>
              <a:t> класс. Полковник </a:t>
            </a:r>
            <a:endParaRPr lang="ru-RU" sz="5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268760"/>
            <a:ext cx="5040560" cy="86409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dirty="0" smtClean="0"/>
              <a:t>Скалозуб Сергей Сергеевич</a:t>
            </a:r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39752" y="1844823"/>
            <a:ext cx="3312368" cy="4104457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dirty="0" smtClean="0"/>
          </a:p>
          <a:p>
            <a:pPr algn="ctr">
              <a:spcBef>
                <a:spcPts val="0"/>
              </a:spcBef>
              <a:buNone/>
            </a:pPr>
            <a:r>
              <a:rPr lang="ru-RU" dirty="0" smtClean="0"/>
              <a:t>				 </a:t>
            </a:r>
            <a:r>
              <a:rPr lang="ru-RU" sz="3600" b="1" i="1" dirty="0" smtClean="0"/>
              <a:t>"...полковник Скалозуб: 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3600" b="1" i="1" dirty="0" smtClean="0"/>
              <a:t>И золотой мешок,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3600" b="1" i="1" dirty="0" smtClean="0"/>
              <a:t>и метит в генералы..."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https://fhd.videouroki.net/tests/116625/image_5978d0655436c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80528" y="2609528"/>
            <a:ext cx="2961985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https://uchebnik.mos.ru/system_2/game_apps/icons/000/212/106/original/%D0%93%D0%BE%D1%80%D0%B5_%D0%BE%D1%82_%D1%83%D0%BC%D0%B03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124744"/>
            <a:ext cx="5282332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b="1" dirty="0" smtClean="0"/>
              <a:t>V</a:t>
            </a:r>
            <a:r>
              <a:rPr lang="ru-RU" sz="6000" b="1" dirty="0" smtClean="0"/>
              <a:t> класс</a:t>
            </a:r>
            <a:endParaRPr lang="ru-RU" sz="60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dirty="0" smtClean="0"/>
              <a:t>Гражданские </a:t>
            </a:r>
            <a:endParaRPr lang="ru-RU" sz="4400" dirty="0"/>
          </a:p>
        </p:txBody>
      </p:sp>
      <p:sp>
        <p:nvSpPr>
          <p:cNvPr id="5" name="Текст 4"/>
          <p:cNvSpPr>
            <a:spLocks noGrp="1"/>
          </p:cNvSpPr>
          <p:nvPr>
            <p:ph sz="half" idx="2"/>
          </p:nvPr>
        </p:nvSpPr>
        <p:spPr>
          <a:xfrm>
            <a:off x="457200" y="2492895"/>
            <a:ext cx="4040188" cy="187220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4400" b="1" i="1" dirty="0" smtClean="0"/>
              <a:t>Статский  советник</a:t>
            </a:r>
            <a:endParaRPr lang="ru-RU" sz="4400" b="1" i="1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dirty="0" smtClean="0"/>
              <a:t>Военные </a:t>
            </a:r>
            <a:endParaRPr lang="ru-RU" sz="4400" dirty="0"/>
          </a:p>
        </p:txBody>
      </p:sp>
      <p:sp>
        <p:nvSpPr>
          <p:cNvPr id="7" name="Текст 6"/>
          <p:cNvSpPr>
            <a:spLocks noGrp="1"/>
          </p:cNvSpPr>
          <p:nvPr>
            <p:ph sz="quarter" idx="4"/>
          </p:nvPr>
        </p:nvSpPr>
        <p:spPr>
          <a:xfrm>
            <a:off x="4645025" y="2492895"/>
            <a:ext cx="4041775" cy="180020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4400" b="1" i="1" dirty="0" smtClean="0"/>
              <a:t>Бригадир </a:t>
            </a:r>
            <a:endParaRPr lang="ru-RU" sz="4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800" b="1" dirty="0" smtClean="0"/>
              <a:t>V</a:t>
            </a:r>
            <a:r>
              <a:rPr lang="ru-RU" sz="4800" b="1" dirty="0" smtClean="0"/>
              <a:t> класс. Статский советник</a:t>
            </a:r>
            <a:endParaRPr lang="ru-RU" sz="4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28800"/>
            <a:ext cx="4041775" cy="64807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600" dirty="0" smtClean="0"/>
              <a:t>Нос Ковалёва</a:t>
            </a:r>
            <a:endParaRPr lang="ru-RU" sz="3600" dirty="0"/>
          </a:p>
        </p:txBody>
      </p:sp>
      <p:pic>
        <p:nvPicPr>
          <p:cNvPr id="7" name="Рисунок 6" descr="https://skazkiwsem.ru/wp-content/uploads/2018/03/1-5-650x6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3906317" cy="5058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s://img-fotki.yandex.ru/get/5645/140132613.9f/0_be11a_620a9a0a_XL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3560" y="2420888"/>
            <a:ext cx="396044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800" b="1" dirty="0"/>
              <a:t>V</a:t>
            </a:r>
            <a:r>
              <a:rPr lang="ru-RU" sz="4800" b="1" dirty="0"/>
              <a:t> класс. Статский советник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772816"/>
            <a:ext cx="4968552" cy="86409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dirty="0" smtClean="0"/>
              <a:t>Эраст Петрович </a:t>
            </a:r>
            <a:r>
              <a:rPr lang="ru-RU" sz="3200" dirty="0" err="1" smtClean="0"/>
              <a:t>Фандорин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852936"/>
            <a:ext cx="4040188" cy="40050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/>
              <a:t>Литературный герой, протагонист серии исторических детективов российского писателя Бориса Акунина «Приключения Эраста </a:t>
            </a:r>
            <a:r>
              <a:rPr lang="ru-RU" sz="3200" b="1" dirty="0" err="1"/>
              <a:t>Фандорина</a:t>
            </a:r>
            <a:r>
              <a:rPr lang="ru-RU" sz="3200" b="1" dirty="0"/>
              <a:t>»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https://artdelivre.ru/wp-content/uploads/2017/08/fandorin-statskij-sovetnik.jpg"/>
          <p:cNvPicPr>
            <a:picLocks noGrp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5357142" y="1283548"/>
            <a:ext cx="3456384" cy="5328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6710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5400" b="1" dirty="0" smtClean="0"/>
              <a:t>V</a:t>
            </a:r>
            <a:r>
              <a:rPr lang="ru-RU" sz="5400" b="1" dirty="0" smtClean="0"/>
              <a:t> класс. Бригадир </a:t>
            </a:r>
            <a:endParaRPr lang="ru-RU" sz="5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995937" y="1535113"/>
            <a:ext cx="4690864" cy="63976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600" dirty="0" smtClean="0"/>
              <a:t>Дмитрий Ларин</a:t>
            </a:r>
            <a:endParaRPr lang="ru-RU" sz="360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563889" y="2174875"/>
            <a:ext cx="5122912" cy="395128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3200" b="1" dirty="0" smtClean="0"/>
              <a:t>Отец Татьяны и Ольги</a:t>
            </a:r>
          </a:p>
          <a:p>
            <a:pPr>
              <a:buNone/>
            </a:pPr>
            <a:endParaRPr lang="ru-RU" sz="3200" b="1" dirty="0" smtClean="0"/>
          </a:p>
          <a:p>
            <a:pPr marL="0" indent="0" algn="ctr">
              <a:buNone/>
            </a:pPr>
            <a:r>
              <a:rPr lang="ru-RU" sz="3200" b="1" dirty="0" smtClean="0"/>
              <a:t>«Смиренный </a:t>
            </a:r>
            <a:r>
              <a:rPr lang="ru-RU" sz="3200" b="1" dirty="0"/>
              <a:t>грешник, Дмитрий Ларин,</a:t>
            </a:r>
          </a:p>
          <a:p>
            <a:pPr marL="0" indent="0" algn="ctr">
              <a:buNone/>
            </a:pPr>
            <a:r>
              <a:rPr lang="ru-RU" sz="3200" b="1" dirty="0"/>
              <a:t>Господний раб </a:t>
            </a:r>
            <a:r>
              <a:rPr lang="ru-RU" sz="3200" b="1" dirty="0" smtClean="0"/>
              <a:t>и бригадир…»</a:t>
            </a:r>
            <a:endParaRPr lang="ru-RU" sz="3200" b="1" dirty="0"/>
          </a:p>
          <a:p>
            <a:pPr>
              <a:buNone/>
            </a:pPr>
            <a:endParaRPr lang="ru-RU" dirty="0"/>
          </a:p>
        </p:txBody>
      </p:sp>
      <p:pic>
        <p:nvPicPr>
          <p:cNvPr id="7" name="Рисунок 6" descr="https://book24.kz/upload/iblock/b40/b40791120c1c35aa97b20abd936fcf7f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20000">
            <a:off x="511777" y="1243797"/>
            <a:ext cx="3203848" cy="550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avatars.mds.yandex.net/get-zen_doc/28064/pub_5a686885581669958c9893bf_5a6869c679885e3101355958/scale_12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5400" b="1" dirty="0"/>
              <a:t>V</a:t>
            </a:r>
            <a:r>
              <a:rPr lang="ru-RU" sz="5400" b="1" dirty="0"/>
              <a:t> класс. Бригадир </a:t>
            </a:r>
            <a:endParaRPr lang="ru-RU" sz="5400" dirty="0"/>
          </a:p>
        </p:txBody>
      </p:sp>
      <p:pic>
        <p:nvPicPr>
          <p:cNvPr id="9" name="Объект 8" descr="https://rtp-news.com/wp-content/uploads/2019/10/3-6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84976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0209198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36815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Александр Сергеевич Грибоедов</a:t>
            </a:r>
            <a:br>
              <a:rPr lang="ru-RU" b="1" dirty="0" smtClean="0"/>
            </a:br>
            <a:r>
              <a:rPr lang="ru-RU" b="1" dirty="0" smtClean="0"/>
              <a:t>(1795 – 1829)</a:t>
            </a:r>
            <a:endParaRPr lang="ru-RU" b="1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/>
              <a:t>Русский дипломат, поэт, драматург, пианист и композитор, статский советник</a:t>
            </a:r>
            <a:endParaRPr lang="ru-RU" sz="4000" b="1" dirty="0"/>
          </a:p>
        </p:txBody>
      </p:sp>
      <p:pic>
        <p:nvPicPr>
          <p:cNvPr id="10" name="Содержимое 9" descr="https://avatars.mds.yandex.net/get-zen_doc/1579326/pub_5de7658baad43600b1deffb9_5de76a832fda862eec25cb6d/scale_1200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386061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4016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b="1" dirty="0" smtClean="0"/>
              <a:t>Денис Иванович Фонвизин</a:t>
            </a:r>
            <a:br>
              <a:rPr lang="ru-RU" b="1" dirty="0" smtClean="0"/>
            </a:br>
            <a:r>
              <a:rPr lang="ru-RU" b="1" dirty="0" smtClean="0"/>
              <a:t>(1745 – 1792)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608512" cy="492514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/>
              <a:t>Р</a:t>
            </a:r>
            <a:r>
              <a:rPr lang="ru-RU" sz="3200" b="1" dirty="0" smtClean="0"/>
              <a:t>усский</a:t>
            </a:r>
            <a:r>
              <a:rPr lang="ru-RU" sz="3200" b="1" dirty="0"/>
              <a:t> литератор </a:t>
            </a:r>
            <a:endParaRPr lang="ru-RU" sz="3200" b="1" dirty="0" smtClean="0"/>
          </a:p>
          <a:p>
            <a:pPr marL="0" indent="0" algn="ctr">
              <a:buNone/>
            </a:pPr>
            <a:r>
              <a:rPr lang="ru-RU" sz="3200" b="1" dirty="0" smtClean="0"/>
              <a:t>екатерининской</a:t>
            </a:r>
            <a:r>
              <a:rPr lang="ru-RU" sz="3200" b="1" dirty="0"/>
              <a:t> эпохи, создатель русской бытовой комедии. Секретарь главы русской дипломатии </a:t>
            </a:r>
            <a:endParaRPr lang="ru-RU" sz="3200" b="1" dirty="0" smtClean="0"/>
          </a:p>
          <a:p>
            <a:pPr marL="0" indent="0" algn="ctr">
              <a:buNone/>
            </a:pPr>
            <a:r>
              <a:rPr lang="ru-RU" sz="3200" b="1" dirty="0" smtClean="0"/>
              <a:t>Н</a:t>
            </a:r>
            <a:r>
              <a:rPr lang="ru-RU" sz="3200" b="1" dirty="0"/>
              <a:t>. И. Панина, </a:t>
            </a:r>
            <a:r>
              <a:rPr lang="ru-RU" sz="3200" b="1" i="1" dirty="0"/>
              <a:t>статский советник.</a:t>
            </a:r>
            <a:r>
              <a:rPr lang="ru-RU" sz="3200" b="1" dirty="0"/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4" descr="http://aodb-blag.ru/upload/iblock/e48/fonvizin_d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4824"/>
            <a:ext cx="357783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770752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b="1" dirty="0" smtClean="0"/>
              <a:t>IV</a:t>
            </a:r>
            <a:r>
              <a:rPr lang="ru-RU" sz="6000" b="1" dirty="0" smtClean="0"/>
              <a:t> класс</a:t>
            </a:r>
            <a:endParaRPr lang="ru-RU" sz="60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dirty="0" smtClean="0"/>
              <a:t>Гражданские </a:t>
            </a:r>
            <a:endParaRPr lang="ru-RU" sz="4400" dirty="0"/>
          </a:p>
        </p:txBody>
      </p:sp>
      <p:sp>
        <p:nvSpPr>
          <p:cNvPr id="5" name="Текст 4"/>
          <p:cNvSpPr>
            <a:spLocks noGrp="1"/>
          </p:cNvSpPr>
          <p:nvPr>
            <p:ph sz="half" idx="2"/>
          </p:nvPr>
        </p:nvSpPr>
        <p:spPr>
          <a:xfrm>
            <a:off x="251520" y="2420887"/>
            <a:ext cx="4245868" cy="187220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3600" b="1" i="1" dirty="0" smtClean="0"/>
              <a:t>Действительный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3600" b="1" i="1" dirty="0" smtClean="0"/>
              <a:t>статский  советник</a:t>
            </a:r>
            <a:endParaRPr lang="ru-RU" sz="3600" b="1" i="1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dirty="0" smtClean="0"/>
              <a:t>Военные </a:t>
            </a:r>
            <a:endParaRPr lang="ru-RU" sz="4400" dirty="0"/>
          </a:p>
        </p:txBody>
      </p:sp>
      <p:sp>
        <p:nvSpPr>
          <p:cNvPr id="7" name="Текст 6"/>
          <p:cNvSpPr>
            <a:spLocks noGrp="1"/>
          </p:cNvSpPr>
          <p:nvPr>
            <p:ph sz="quarter" idx="4"/>
          </p:nvPr>
        </p:nvSpPr>
        <p:spPr>
          <a:xfrm>
            <a:off x="4645025" y="2420888"/>
            <a:ext cx="4041775" cy="18722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600" b="1" i="1" dirty="0" smtClean="0"/>
              <a:t>Генерал-майор</a:t>
            </a:r>
            <a:endParaRPr lang="ru-RU" sz="3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4000" b="1" dirty="0" smtClean="0"/>
              <a:t>IV</a:t>
            </a:r>
            <a:r>
              <a:rPr lang="ru-RU" sz="4000" b="1" dirty="0" smtClean="0"/>
              <a:t> класс. </a:t>
            </a:r>
            <a:br>
              <a:rPr lang="ru-RU" sz="4000" b="1" dirty="0" smtClean="0"/>
            </a:br>
            <a:r>
              <a:rPr lang="ru-RU" sz="4000" b="1" dirty="0" smtClean="0"/>
              <a:t>Действительный статский советник</a:t>
            </a:r>
            <a:endParaRPr lang="ru-RU" sz="4000" b="1" dirty="0"/>
          </a:p>
        </p:txBody>
      </p:sp>
      <p:pic>
        <p:nvPicPr>
          <p:cNvPr id="9" name="Содержимое 8" descr="https://i.ytimg.com/vi/8ib1_Fr_ejM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4000" cy="55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5400" b="1" dirty="0" smtClean="0"/>
              <a:t>IV</a:t>
            </a:r>
            <a:r>
              <a:rPr lang="ru-RU" sz="5400" b="1" dirty="0" smtClean="0"/>
              <a:t> класс. Генерал </a:t>
            </a:r>
            <a:endParaRPr lang="ru-RU" sz="5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600" dirty="0" err="1" smtClean="0"/>
              <a:t>Бризжалов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pic>
        <p:nvPicPr>
          <p:cNvPr id="7" name="Содержимое 6" descr="https://upload-7df14150aa387ef737992a43afb5ffe5.hb.bizmrg.com/iblock/809/809fc766fd1d0c2a68b869debf4aebfb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360040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s://kmaxrus.ru/wp-content/uploads/2018/05/%D0%A7%D0%B8%D1%85%D0%BD%D1%83%D0%BB-%D0%BD%D0%B0-%D0%BB%D1%8B%D1%81%D0%B8%D0%BD%D1%83.-%D0%A1%D0%BC%D0%B5%D1%80%D1%82%D1%8C-%D1%87%D0%B8%D0%BD%D0%BE%D0%B2%D0%BD%D0%B8%D0%BA%D0%B0jpg-600x720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708920"/>
            <a:ext cx="3292740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Николай Иванович Карамзин</a:t>
            </a:r>
            <a:br>
              <a:rPr lang="ru-RU" b="1" dirty="0" smtClean="0"/>
            </a:br>
            <a:r>
              <a:rPr lang="ru-RU" b="1" dirty="0" smtClean="0"/>
              <a:t>(1766 – 1826)</a:t>
            </a:r>
            <a:endParaRPr lang="ru-RU" b="1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211960" y="1600200"/>
            <a:ext cx="4680520" cy="506916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600" b="1" dirty="0" smtClean="0"/>
              <a:t>Великий русский писатель эпохи сентиментализма. Писал художественную прозу, лирику, пьесы, статьи. Реформатор русского литературного языка. Создатель «Истории государства Российского» — одного из первых фундаментальных трудов по истории России, </a:t>
            </a:r>
            <a:r>
              <a:rPr lang="ru-RU" sz="2600" b="1" i="1" dirty="0" smtClean="0"/>
              <a:t>действительный статский советник </a:t>
            </a:r>
            <a:endParaRPr lang="ru-RU" sz="2600" b="1" i="1" dirty="0"/>
          </a:p>
        </p:txBody>
      </p:sp>
      <p:pic>
        <p:nvPicPr>
          <p:cNvPr id="10" name="Содержимое 9" descr="https://stihi.ru/pics/2020/05/10/1751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417646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Михаил </a:t>
            </a:r>
            <a:r>
              <a:rPr lang="ru-RU" b="1" dirty="0" err="1"/>
              <a:t>Е</a:t>
            </a:r>
            <a:r>
              <a:rPr lang="ru-RU" b="1" dirty="0" err="1" smtClean="0"/>
              <a:t>вграфович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 smtClean="0"/>
              <a:t>Салтыков-Щедрин (1826 – 1889)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3200" b="1" dirty="0" smtClean="0"/>
              <a:t>Русский писатель, журналист, редактор журнала «Отечественные записки», Рязанский и Тверской вице-губернатор, </a:t>
            </a:r>
            <a:r>
              <a:rPr lang="ru-RU" sz="3200" b="1" i="1" dirty="0"/>
              <a:t>действительный статский советник</a:t>
            </a:r>
            <a:r>
              <a:rPr lang="ru-RU" sz="3200" b="1" dirty="0"/>
              <a:t> 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5" name="Содержимое 4" descr="http://i.mycdn.me/i?r=AzEPZsRbOZEKgBhR0XGMT1Rks5iihr_1diKRXIvWBCGYaqaKTM5SRkZCeTgDn6uOyic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988840"/>
            <a:ext cx="446449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b="1" dirty="0" smtClean="0"/>
              <a:t>III</a:t>
            </a:r>
            <a:r>
              <a:rPr lang="ru-RU" sz="6000" b="1" dirty="0" smtClean="0"/>
              <a:t> класс</a:t>
            </a:r>
            <a:endParaRPr lang="ru-RU" sz="60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dirty="0" smtClean="0"/>
              <a:t>Гражданские </a:t>
            </a:r>
            <a:endParaRPr lang="ru-RU" sz="4400" dirty="0"/>
          </a:p>
        </p:txBody>
      </p:sp>
      <p:sp>
        <p:nvSpPr>
          <p:cNvPr id="5" name="Текст 4"/>
          <p:cNvSpPr>
            <a:spLocks noGrp="1"/>
          </p:cNvSpPr>
          <p:nvPr>
            <p:ph sz="half" idx="2"/>
          </p:nvPr>
        </p:nvSpPr>
        <p:spPr>
          <a:xfrm>
            <a:off x="457200" y="2420887"/>
            <a:ext cx="4040188" cy="223224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/>
              <a:t>Тайный  советник</a:t>
            </a:r>
            <a:endParaRPr lang="ru-RU" sz="4000" b="1" i="1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dirty="0" smtClean="0"/>
              <a:t>Военные </a:t>
            </a:r>
            <a:endParaRPr lang="ru-RU" sz="4400" dirty="0"/>
          </a:p>
        </p:txBody>
      </p:sp>
      <p:sp>
        <p:nvSpPr>
          <p:cNvPr id="7" name="Текст 6"/>
          <p:cNvSpPr>
            <a:spLocks noGrp="1"/>
          </p:cNvSpPr>
          <p:nvPr>
            <p:ph sz="quarter" idx="4"/>
          </p:nvPr>
        </p:nvSpPr>
        <p:spPr>
          <a:xfrm>
            <a:off x="4645025" y="2492895"/>
            <a:ext cx="4041775" cy="216024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/>
              <a:t>Генерал-лейтенант</a:t>
            </a:r>
          </a:p>
          <a:p>
            <a:pPr algn="ctr">
              <a:buNone/>
            </a:pPr>
            <a:r>
              <a:rPr lang="ru-RU" sz="4000" b="1" i="1" dirty="0" smtClean="0"/>
              <a:t>Генерал-поручик</a:t>
            </a:r>
            <a:endParaRPr lang="ru-RU" sz="4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5400" b="1" dirty="0" smtClean="0"/>
              <a:t>III</a:t>
            </a:r>
            <a:r>
              <a:rPr lang="ru-RU" sz="5400" b="1" dirty="0" smtClean="0"/>
              <a:t> класс. Тайный советник</a:t>
            </a:r>
            <a:endParaRPr lang="ru-RU" sz="5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067945" y="1268760"/>
            <a:ext cx="4896544" cy="108012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32500" lnSpcReduction="20000"/>
          </a:bodyPr>
          <a:lstStyle/>
          <a:p>
            <a:endParaRPr lang="ru-RU" sz="4000" dirty="0" smtClean="0"/>
          </a:p>
          <a:p>
            <a:pPr algn="ctr"/>
            <a:r>
              <a:rPr lang="ru-RU" sz="14400" dirty="0" smtClean="0"/>
              <a:t>Толстый </a:t>
            </a: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995936" y="2420888"/>
            <a:ext cx="5148063" cy="42484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/>
              <a:t>— Служу, милый мой! Коллежским асессором уже второй год и Станислава имею… Ну, а ты как? Небось, уже статский? А?</a:t>
            </a:r>
          </a:p>
          <a:p>
            <a:pPr>
              <a:buNone/>
            </a:pPr>
            <a:r>
              <a:rPr lang="ru-RU" sz="2800" b="1" dirty="0" smtClean="0"/>
              <a:t>— Нет, милый мой, поднимай повыше,— сказал Толстый.— Я уже до тайного дослужился...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" name="Содержимое 6" descr="https://cv7.litres.ru/pub/c/bumajnaya-kniga/cover_max1500/41990678-anton-chehov-tolstyy-i-tonkiy-povesti-i-rasskazy-chehov-anton-pavlovich-41990678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364735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XIV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класс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844824"/>
            <a:ext cx="4040188" cy="72007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endParaRPr lang="ru-RU" sz="4400" dirty="0" smtClean="0"/>
          </a:p>
          <a:p>
            <a:endParaRPr lang="ru-RU" sz="4400" dirty="0"/>
          </a:p>
          <a:p>
            <a:r>
              <a:rPr lang="ru-RU" sz="4400" dirty="0" smtClean="0"/>
              <a:t>Гражданские </a:t>
            </a:r>
            <a:endParaRPr lang="ru-RU" sz="4400" dirty="0"/>
          </a:p>
        </p:txBody>
      </p:sp>
      <p:sp>
        <p:nvSpPr>
          <p:cNvPr id="5" name="Текст 4"/>
          <p:cNvSpPr>
            <a:spLocks noGrp="1"/>
          </p:cNvSpPr>
          <p:nvPr>
            <p:ph sz="half" idx="2"/>
          </p:nvPr>
        </p:nvSpPr>
        <p:spPr>
          <a:xfrm>
            <a:off x="467544" y="2852935"/>
            <a:ext cx="4040188" cy="187220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i="1" dirty="0" smtClean="0"/>
              <a:t>Коллежский регистратор</a:t>
            </a:r>
            <a:endParaRPr lang="ru-RU" sz="4000" b="1" i="1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645025" y="1844824"/>
            <a:ext cx="4041775" cy="7200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dirty="0" smtClean="0"/>
              <a:t>Военные </a:t>
            </a:r>
            <a:endParaRPr lang="ru-RU" sz="4400" dirty="0"/>
          </a:p>
        </p:txBody>
      </p:sp>
      <p:sp>
        <p:nvSpPr>
          <p:cNvPr id="7" name="Текст 6"/>
          <p:cNvSpPr>
            <a:spLocks noGrp="1"/>
          </p:cNvSpPr>
          <p:nvPr>
            <p:ph sz="quarter" idx="4"/>
          </p:nvPr>
        </p:nvSpPr>
        <p:spPr>
          <a:xfrm>
            <a:off x="4645025" y="2852936"/>
            <a:ext cx="4041775" cy="18722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i="1" dirty="0" smtClean="0"/>
              <a:t>Прапорщик или корнет</a:t>
            </a:r>
            <a:endParaRPr lang="ru-RU" sz="4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4016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4800" b="1" dirty="0" smtClean="0"/>
              <a:t>Фёдор Иванович Тютчев</a:t>
            </a:r>
            <a:br>
              <a:rPr lang="ru-RU" sz="4800" b="1" dirty="0" smtClean="0"/>
            </a:br>
            <a:r>
              <a:rPr lang="ru-RU" sz="4800" b="1" dirty="0" smtClean="0"/>
              <a:t>(1803 – 1873)</a:t>
            </a:r>
            <a:endParaRPr lang="ru-RU" sz="4800" b="1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211960" y="2132856"/>
            <a:ext cx="4474840" cy="44644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/>
              <a:t>Русский лирик, поэт-мыслитель, </a:t>
            </a:r>
          </a:p>
          <a:p>
            <a:pPr algn="ctr">
              <a:buNone/>
            </a:pPr>
            <a:r>
              <a:rPr lang="ru-RU" sz="4000" b="1" dirty="0" smtClean="0"/>
              <a:t>дипломат </a:t>
            </a:r>
          </a:p>
          <a:p>
            <a:pPr algn="ctr">
              <a:buNone/>
            </a:pPr>
            <a:r>
              <a:rPr lang="ru-RU" sz="4000" b="1" dirty="0" smtClean="0"/>
              <a:t>и чиновник, </a:t>
            </a:r>
            <a:r>
              <a:rPr lang="ru-RU" sz="4000" b="1" i="1" dirty="0" smtClean="0"/>
              <a:t>тайный советник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" name="Содержимое 9" descr="https://degandr.ru/images/poets/tyutchev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376574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9614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b="1" dirty="0" smtClean="0"/>
              <a:t>Денис Васильевич Давыдов</a:t>
            </a:r>
            <a:br>
              <a:rPr lang="ru-RU" b="1" dirty="0" smtClean="0"/>
            </a:br>
            <a:r>
              <a:rPr lang="ru-RU" b="1" dirty="0" smtClean="0"/>
              <a:t>(1784 – 1839)</a:t>
            </a:r>
            <a:endParaRPr lang="ru-RU" b="1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16288" cy="52578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/>
              <a:t>Русский поэт, наиболее яркий представитель «гусарской поэзии», мемуарист, </a:t>
            </a:r>
          </a:p>
          <a:p>
            <a:pPr algn="ctr">
              <a:buNone/>
            </a:pPr>
            <a:r>
              <a:rPr lang="ru-RU" b="1" i="1" dirty="0" smtClean="0"/>
              <a:t>генерал-лейтенант</a:t>
            </a:r>
            <a:r>
              <a:rPr lang="ru-RU" b="1" dirty="0" smtClean="0"/>
              <a:t>. Один из командиров партизанского движения во время Отечественной войны 1812 года</a:t>
            </a:r>
            <a:endParaRPr lang="ru-RU" b="1" dirty="0"/>
          </a:p>
        </p:txBody>
      </p:sp>
      <p:pic>
        <p:nvPicPr>
          <p:cNvPr id="10" name="Содержимое 9" descr="https://avatars.mds.yandex.net/get-zen_doc/1101877/pub_5c2c7e71ea2b1100ab45c349_5c2c7f239175d500aabd466a/scale_1200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844824"/>
            <a:ext cx="442798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b="1" dirty="0" smtClean="0"/>
              <a:t>II</a:t>
            </a:r>
            <a:r>
              <a:rPr lang="ru-RU" sz="6000" b="1" dirty="0" smtClean="0"/>
              <a:t> класс</a:t>
            </a:r>
            <a:endParaRPr lang="ru-RU" sz="60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dirty="0" smtClean="0"/>
              <a:t>Гражданские </a:t>
            </a:r>
            <a:endParaRPr lang="ru-RU" sz="4400" dirty="0"/>
          </a:p>
        </p:txBody>
      </p:sp>
      <p:sp>
        <p:nvSpPr>
          <p:cNvPr id="5" name="Текст 4"/>
          <p:cNvSpPr>
            <a:spLocks noGrp="1"/>
          </p:cNvSpPr>
          <p:nvPr>
            <p:ph sz="half" idx="2"/>
          </p:nvPr>
        </p:nvSpPr>
        <p:spPr>
          <a:xfrm>
            <a:off x="457200" y="2420887"/>
            <a:ext cx="4040188" cy="208823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3600" b="1" i="1" dirty="0" smtClean="0"/>
              <a:t>Действительный </a:t>
            </a:r>
          </a:p>
          <a:p>
            <a:pPr>
              <a:buNone/>
            </a:pPr>
            <a:r>
              <a:rPr lang="ru-RU" sz="3600" b="1" i="1" dirty="0" smtClean="0"/>
              <a:t>тайный  советник</a:t>
            </a:r>
            <a:endParaRPr lang="ru-RU" sz="3600" b="1" i="1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dirty="0" smtClean="0"/>
              <a:t>Военные </a:t>
            </a:r>
            <a:endParaRPr lang="ru-RU" sz="4400" dirty="0"/>
          </a:p>
        </p:txBody>
      </p:sp>
      <p:sp>
        <p:nvSpPr>
          <p:cNvPr id="7" name="Текст 6"/>
          <p:cNvSpPr>
            <a:spLocks noGrp="1"/>
          </p:cNvSpPr>
          <p:nvPr>
            <p:ph sz="quarter" idx="4"/>
          </p:nvPr>
        </p:nvSpPr>
        <p:spPr>
          <a:xfrm>
            <a:off x="4645025" y="2420887"/>
            <a:ext cx="4041775" cy="208823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4400" b="1" i="1" dirty="0" smtClean="0"/>
              <a:t>Генерал-аншеф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5400" b="1" dirty="0" smtClean="0"/>
              <a:t>II</a:t>
            </a:r>
            <a:r>
              <a:rPr lang="ru-RU" sz="5400" b="1" dirty="0" smtClean="0"/>
              <a:t> класс. Генерал-аншеф</a:t>
            </a:r>
            <a:endParaRPr lang="ru-RU" sz="5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923928" y="1340768"/>
            <a:ext cx="5040559" cy="93610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dirty="0" err="1" smtClean="0"/>
              <a:t>Кирила</a:t>
            </a:r>
            <a:r>
              <a:rPr lang="ru-RU" sz="2800" dirty="0" smtClean="0"/>
              <a:t> Петрович </a:t>
            </a:r>
            <a:r>
              <a:rPr lang="ru-RU" sz="2800" dirty="0" err="1" smtClean="0"/>
              <a:t>Троекуров</a:t>
            </a:r>
            <a:endParaRPr lang="ru-RU" sz="2800" dirty="0"/>
          </a:p>
        </p:txBody>
      </p:sp>
      <p:pic>
        <p:nvPicPr>
          <p:cNvPr id="7" name="Содержимое 6" descr="https://img4.labirint.ru/rc/8a88c53e834fca1bc090c66097c9a022/354x546/books58/576358/cover.png?1575455301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377991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http://visualrian.ru/images/old_preview/59/95/599571_preview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492896"/>
            <a:ext cx="4932040" cy="607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5400" b="1" dirty="0" smtClean="0"/>
              <a:t>II</a:t>
            </a:r>
            <a:r>
              <a:rPr lang="ru-RU" sz="5400" b="1" dirty="0" smtClean="0"/>
              <a:t> класс. Генерал-аншеф</a:t>
            </a:r>
            <a:endParaRPr lang="ru-RU" sz="54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3707904" y="1124744"/>
            <a:ext cx="4978897" cy="100811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dirty="0" smtClean="0"/>
              <a:t>Николай Андреевич Болконский</a:t>
            </a:r>
            <a:endParaRPr lang="ru-RU" sz="2800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https://img-fotki.yandex.ru/get/9311/24302342.109/0_90502_c21524f3_ori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40000">
            <a:off x="5423715" y="2395561"/>
            <a:ext cx="356388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img51994.muz1.tv/img/2015-07-20/fmt_89_24_143738482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40000">
            <a:off x="-145961" y="1471574"/>
            <a:ext cx="390631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2413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900" b="1" dirty="0" smtClean="0"/>
              <a:t>Гавриил Романович Державин</a:t>
            </a:r>
            <a:br>
              <a:rPr lang="ru-RU" sz="4900" b="1" dirty="0" smtClean="0"/>
            </a:br>
            <a:r>
              <a:rPr lang="ru-RU" sz="4900" b="1" dirty="0" smtClean="0"/>
              <a:t>(1743 – 1816)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995936" y="1700808"/>
            <a:ext cx="4690864" cy="48965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/>
              <a:t>Русский поэт эпохи Просвещения, государственный деятель Российской империи, сенатор, </a:t>
            </a:r>
            <a:r>
              <a:rPr lang="ru-RU" sz="3600" b="1" i="1" dirty="0" smtClean="0"/>
              <a:t>действительный тайный советник.</a:t>
            </a:r>
            <a:endParaRPr lang="ru-RU" sz="3600" b="1" i="1" dirty="0"/>
          </a:p>
        </p:txBody>
      </p:sp>
      <p:pic>
        <p:nvPicPr>
          <p:cNvPr id="10" name="Содержимое 9" descr="https://starsity.ru/wp-content/uploads/2020/09/11090834-768x975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356506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b="1" dirty="0" smtClean="0"/>
              <a:t>I</a:t>
            </a:r>
            <a:r>
              <a:rPr lang="ru-RU" sz="6000" b="1" dirty="0" smtClean="0"/>
              <a:t> класс</a:t>
            </a:r>
            <a:endParaRPr lang="ru-RU" sz="60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dirty="0" smtClean="0"/>
              <a:t>Гражданские </a:t>
            </a:r>
            <a:endParaRPr lang="ru-RU" sz="4400" dirty="0"/>
          </a:p>
        </p:txBody>
      </p:sp>
      <p:sp>
        <p:nvSpPr>
          <p:cNvPr id="5" name="Текст 4"/>
          <p:cNvSpPr>
            <a:spLocks noGrp="1"/>
          </p:cNvSpPr>
          <p:nvPr>
            <p:ph sz="half" idx="2"/>
          </p:nvPr>
        </p:nvSpPr>
        <p:spPr>
          <a:xfrm>
            <a:off x="457200" y="2420887"/>
            <a:ext cx="4040188" cy="20162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/>
              <a:t>Канцлер </a:t>
            </a:r>
            <a:endParaRPr lang="ru-RU" sz="4000" b="1" i="1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dirty="0" smtClean="0"/>
              <a:t>Военные </a:t>
            </a:r>
            <a:endParaRPr lang="ru-RU" sz="4400" dirty="0"/>
          </a:p>
        </p:txBody>
      </p:sp>
      <p:sp>
        <p:nvSpPr>
          <p:cNvPr id="7" name="Текст 6"/>
          <p:cNvSpPr>
            <a:spLocks noGrp="1"/>
          </p:cNvSpPr>
          <p:nvPr>
            <p:ph sz="quarter" idx="4"/>
          </p:nvPr>
        </p:nvSpPr>
        <p:spPr>
          <a:xfrm>
            <a:off x="4645025" y="2420887"/>
            <a:ext cx="4041775" cy="20162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/>
              <a:t>Генерал-фельдмаршал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b="1" dirty="0" smtClean="0"/>
              <a:t>I</a:t>
            </a:r>
            <a:r>
              <a:rPr lang="ru-RU" b="1" dirty="0" smtClean="0"/>
              <a:t> класс. Генерал-фельдмаршал</a:t>
            </a:r>
            <a:endParaRPr lang="ru-RU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3275856" y="1556792"/>
            <a:ext cx="5616623" cy="72008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dirty="0" smtClean="0"/>
              <a:t>Михаил Илларионович Кутузов</a:t>
            </a:r>
            <a:endParaRPr lang="ru-RU" sz="2800" dirty="0"/>
          </a:p>
        </p:txBody>
      </p:sp>
      <p:pic>
        <p:nvPicPr>
          <p:cNvPr id="10" name="Содержимое 6" descr="https://img51994.muz1.tv/img/2015-07-20/fmt_89_24_14373848267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-300000">
            <a:off x="-192611" y="1884387"/>
            <a:ext cx="3472090" cy="483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4" descr="https://avatars.mds.yandex.net/get-zen_doc/1567507/pub_5eb45d23d2c91417688cfe33_5eb47175d7c7396a9aa492c3/scale_1200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708920"/>
            <a:ext cx="3028532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 Михайлович Горчаков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(1798 – 1883)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95936" y="1600200"/>
            <a:ext cx="5040560" cy="506916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smtClean="0"/>
              <a:t>Светлейший князь, глава русского внешнеполитического ведомства при Александре </a:t>
            </a:r>
            <a:r>
              <a:rPr lang="en-US" sz="3600" b="1" dirty="0" smtClean="0"/>
              <a:t>II</a:t>
            </a:r>
            <a:r>
              <a:rPr lang="ru-RU" sz="3600" b="1" dirty="0" smtClean="0"/>
              <a:t>, последний </a:t>
            </a:r>
            <a:r>
              <a:rPr lang="ru-RU" sz="3600" b="1" i="1" dirty="0" smtClean="0"/>
              <a:t>канцлер </a:t>
            </a:r>
            <a:r>
              <a:rPr lang="ru-RU" sz="3600" b="1" dirty="0" smtClean="0"/>
              <a:t>Российской империи </a:t>
            </a:r>
            <a:endParaRPr lang="ru-RU" sz="3600" b="1" dirty="0"/>
          </a:p>
        </p:txBody>
      </p:sp>
      <p:pic>
        <p:nvPicPr>
          <p:cNvPr id="5" name="Содержимое 4" descr="https://moiarussia.ru/wp-content/uploads/2020/10/gorchakov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720" y="1628800"/>
            <a:ext cx="3965937" cy="50691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img-fotki.yandex.ru/get/9311/24302342.109/0_90502_c21524f3_ori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548680"/>
            <a:ext cx="3168352" cy="395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avatars.mds.yandex.net/get-zen_doc/1589334/pub_5d835af992414d00c467674e_5d83751998930900ae0fbdd4/scale_120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2520280" cy="320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7" descr="https://moiarussia.ru/wp-content/uploads/2020/05/Oblomov-i-SHtolts-illyustratsii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-1683568"/>
            <a:ext cx="3888431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7" descr="https://moiarussia.ru/wp-content/uploads/2020/05/Oblomov-i-SHtolts-illyustratsii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-1611560"/>
            <a:ext cx="3888431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7" descr="https://www.textologia.ru/img/201119-051246-tl.jpe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548680"/>
            <a:ext cx="266429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55576" y="5589240"/>
            <a:ext cx="7128792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Чин чину рознь!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xmlns="" val="215791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en-US" b="1" dirty="0" smtClean="0"/>
              <a:t>XIV</a:t>
            </a:r>
            <a:r>
              <a:rPr lang="ru-RU" b="1" dirty="0" smtClean="0"/>
              <a:t> класс</a:t>
            </a:r>
            <a:br>
              <a:rPr lang="ru-RU" b="1" dirty="0" smtClean="0"/>
            </a:br>
            <a:r>
              <a:rPr lang="ru-RU" b="1" dirty="0" smtClean="0"/>
              <a:t>Коллежский регистратор</a:t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364088" y="1196752"/>
            <a:ext cx="3528392" cy="566124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3500" b="1" i="1" dirty="0"/>
              <a:t>"Что такое станционный смотритель? Сущий мученик четырнадцатого класса, ограждённый своим чином токмо от побоев, и то не </a:t>
            </a:r>
            <a:r>
              <a:rPr lang="ru-RU" sz="3500" b="1" i="1" dirty="0" smtClean="0"/>
              <a:t>всегда»</a:t>
            </a:r>
            <a:endParaRPr lang="ru-RU" sz="3500" b="1" i="1" dirty="0"/>
          </a:p>
        </p:txBody>
      </p:sp>
      <p:pic>
        <p:nvPicPr>
          <p:cNvPr id="7" name="Содержимое 6" descr="https://ds05.infourok.ru/uploads/ex/02b5/00049694-08d8e962/img2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5329237" cy="399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560" y="5877272"/>
            <a:ext cx="4174872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000" b="1" dirty="0" smtClean="0"/>
              <a:t>Самсон </a:t>
            </a:r>
            <a:r>
              <a:rPr lang="ru-RU" sz="4000" b="1" dirty="0" err="1" smtClean="0"/>
              <a:t>Вырин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en-US" b="1" dirty="0" smtClean="0"/>
              <a:t>XIV</a:t>
            </a:r>
            <a:r>
              <a:rPr lang="ru-RU" b="1" dirty="0" smtClean="0"/>
              <a:t> класс.</a:t>
            </a:r>
            <a:br>
              <a:rPr lang="ru-RU" b="1" dirty="0" smtClean="0"/>
            </a:br>
            <a:r>
              <a:rPr lang="ru-RU" b="1" dirty="0" smtClean="0"/>
              <a:t>Коллежский регистратор</a:t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23528" y="1556792"/>
            <a:ext cx="4896544" cy="115212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600" dirty="0" smtClean="0"/>
              <a:t>Иван Александрович Хлестаков 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323528" y="2780928"/>
            <a:ext cx="5040560" cy="381642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/>
              <a:t>В народе чин 14 класса презрительно называли "</a:t>
            </a:r>
            <a:r>
              <a:rPr lang="ru-RU" sz="3200" b="1" dirty="0" err="1"/>
              <a:t>Елистратишка</a:t>
            </a:r>
            <a:r>
              <a:rPr lang="ru-RU" sz="3200" b="1" dirty="0"/>
              <a:t>". Именно так называет своего хозяина коллежского регистратора Хлестакова слуга Осип.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724128" y="1535113"/>
            <a:ext cx="2962672" cy="453727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9" name="Содержимое 8" descr="http://static.ozone.ru/multimedia/books_covers/1009485241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 rot="120000">
            <a:off x="5493616" y="1838339"/>
            <a:ext cx="3533786" cy="492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2413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b="1" dirty="0" smtClean="0"/>
              <a:t>XIV</a:t>
            </a:r>
            <a:r>
              <a:rPr lang="ru-RU" b="1" dirty="0" smtClean="0"/>
              <a:t> класс</a:t>
            </a:r>
            <a:br>
              <a:rPr lang="ru-RU" b="1" dirty="0" smtClean="0"/>
            </a:br>
            <a:r>
              <a:rPr lang="ru-RU" b="1" dirty="0" smtClean="0"/>
              <a:t>Коллежский регистратор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83968" y="2348880"/>
            <a:ext cx="4860032" cy="475252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/>
              <a:t>Коллежским регистратором был  мечтатель Бальзаминов из пьесы Островского «Женитьба </a:t>
            </a:r>
            <a:r>
              <a:rPr lang="ru-RU" b="1" dirty="0" err="1" smtClean="0"/>
              <a:t>Бальзаминова</a:t>
            </a:r>
            <a:r>
              <a:rPr lang="ru-RU" b="1" dirty="0" smtClean="0"/>
              <a:t>». Миша Бальзаминов не тяготился своим низким чином и мечтал не о карьере, а о богатстве и выгодной женитьбе.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Содержимое 4" descr="https://img.1tv.com/img/2020-06-22/fmt_96_024_glav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64904" y="1673424"/>
            <a:ext cx="792088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427985" y="1484784"/>
            <a:ext cx="4536504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Миша Бальзаминов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1776</TotalTime>
  <Words>979</Words>
  <Application>Microsoft Office PowerPoint</Application>
  <PresentationFormat>Экран (4:3)</PresentationFormat>
  <Paragraphs>255</Paragraphs>
  <Slides>69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Тема Office</vt:lpstr>
      <vt:lpstr>Проект «Чин чину рознь» (чины героев произведений   русской литературы) </vt:lpstr>
      <vt:lpstr>Чин чину рознь!</vt:lpstr>
      <vt:lpstr>Актуальность </vt:lpstr>
      <vt:lpstr>Историческая справка</vt:lpstr>
      <vt:lpstr>Слайд 5</vt:lpstr>
      <vt:lpstr>XIV класс</vt:lpstr>
      <vt:lpstr> XIV класс Коллежский регистратор </vt:lpstr>
      <vt:lpstr> XIV класс. Коллежский регистратор </vt:lpstr>
      <vt:lpstr>XIV класс Коллежский регистратор</vt:lpstr>
      <vt:lpstr>XIV класс. Прапорщик </vt:lpstr>
      <vt:lpstr>XIV класс. Прапорщик </vt:lpstr>
      <vt:lpstr>XIV класс. Корнет</vt:lpstr>
      <vt:lpstr>XIV класс. Корнет </vt:lpstr>
      <vt:lpstr>XIII класс</vt:lpstr>
      <vt:lpstr>XIII класс. Подпоручик </vt:lpstr>
      <vt:lpstr>XII класс</vt:lpstr>
      <vt:lpstr>XII класс. Губернский секретарь </vt:lpstr>
      <vt:lpstr>XII класс. Поручик </vt:lpstr>
      <vt:lpstr>XII класс. Поручик </vt:lpstr>
      <vt:lpstr>Михаил Юрьевич Лермонтов (1814 – 1841)</vt:lpstr>
      <vt:lpstr>XI класс</vt:lpstr>
      <vt:lpstr>X класс</vt:lpstr>
      <vt:lpstr>X класс. Коллежский секретарь</vt:lpstr>
      <vt:lpstr>X класс. Коллежский секретарь</vt:lpstr>
      <vt:lpstr>X класс. Штабс-капитан</vt:lpstr>
      <vt:lpstr>IX класс</vt:lpstr>
      <vt:lpstr>IX класс. Титулярный советник</vt:lpstr>
      <vt:lpstr>IX класс. Титулярный советник</vt:lpstr>
      <vt:lpstr>IX класс. Ротмистр </vt:lpstr>
      <vt:lpstr>IX класс. Ротмистр </vt:lpstr>
      <vt:lpstr>Александр Сергеевич Пушкин (1799 – 1837)</vt:lpstr>
      <vt:lpstr>VIII класс</vt:lpstr>
      <vt:lpstr>VIII класс. Коллежский асессор</vt:lpstr>
      <vt:lpstr>VIII класс. Коллежский асессор</vt:lpstr>
      <vt:lpstr>VIII класс. Коллежский асессор</vt:lpstr>
      <vt:lpstr>VIII класс. Коллежский асессор</vt:lpstr>
      <vt:lpstr>VII класс</vt:lpstr>
      <vt:lpstr>VII класс. Надворный советник</vt:lpstr>
      <vt:lpstr>VII класс. Надворный советник</vt:lpstr>
      <vt:lpstr>VII класс. Надворный советник</vt:lpstr>
      <vt:lpstr>VII класс. Надворный советник</vt:lpstr>
      <vt:lpstr>VI класс</vt:lpstr>
      <vt:lpstr>VI класс. Коллежский советник</vt:lpstr>
      <vt:lpstr>VI класс. Коллежский советник</vt:lpstr>
      <vt:lpstr>VI класс. Полковник </vt:lpstr>
      <vt:lpstr>V класс</vt:lpstr>
      <vt:lpstr>V класс. Статский советник</vt:lpstr>
      <vt:lpstr>V класс. Статский советник</vt:lpstr>
      <vt:lpstr>V класс. Бригадир </vt:lpstr>
      <vt:lpstr>V класс. Бригадир </vt:lpstr>
      <vt:lpstr>Александр Сергеевич Грибоедов (1795 – 1829)</vt:lpstr>
      <vt:lpstr>Денис Иванович Фонвизин (1745 – 1792)</vt:lpstr>
      <vt:lpstr>IV класс</vt:lpstr>
      <vt:lpstr>IV класс.  Действительный статский советник</vt:lpstr>
      <vt:lpstr>IV класс. Генерал </vt:lpstr>
      <vt:lpstr>Николай Иванович Карамзин (1766 – 1826)</vt:lpstr>
      <vt:lpstr>Михаил Евграфович  Салтыков-Щедрин (1826 – 1889)</vt:lpstr>
      <vt:lpstr>III класс</vt:lpstr>
      <vt:lpstr>III класс. Тайный советник</vt:lpstr>
      <vt:lpstr>Фёдор Иванович Тютчев (1803 – 1873)</vt:lpstr>
      <vt:lpstr>Денис Васильевич Давыдов (1784 – 1839)</vt:lpstr>
      <vt:lpstr>II класс</vt:lpstr>
      <vt:lpstr>II класс. Генерал-аншеф</vt:lpstr>
      <vt:lpstr>II класс. Генерал-аншеф</vt:lpstr>
      <vt:lpstr> Гавриил Романович Державин (1743 – 1816) </vt:lpstr>
      <vt:lpstr>I класс</vt:lpstr>
      <vt:lpstr>I класс. Генерал-фельдмаршал</vt:lpstr>
      <vt:lpstr>Александр Михайлович Горчаков (1798 – 1883)</vt:lpstr>
      <vt:lpstr>Слайд 69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Ferko</dc:creator>
  <cp:lastModifiedBy>Ferko</cp:lastModifiedBy>
  <cp:revision>147</cp:revision>
  <dcterms:created xsi:type="dcterms:W3CDTF">2021-01-23T18:09:55Z</dcterms:created>
  <dcterms:modified xsi:type="dcterms:W3CDTF">2022-02-01T21:12:49Z</dcterms:modified>
</cp:coreProperties>
</file>