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7A7C3-5C12-4F84-B34B-691C50AC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516982-DE3C-445F-AD96-E8E3C1B35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D5CA42-CFFF-47C6-87CE-F7ECED8D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B3A7E4-96C5-43AF-BFFF-17DA512A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91C244-FE52-44BA-9401-E7224594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15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C758F-77EB-45CD-AEEA-A4BF7AA8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6715EB-580F-4402-A2E8-E0B7010C9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FD4B4-3FFF-420B-90FA-FE3E278C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361DC-ECD0-43B2-9A00-ECAF8A53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109C33-B7F6-4B55-8DAC-B72D3FDB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C410ED5-2489-4776-A0F2-AA4A02CB6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CFD7E0-A1B3-4CB6-8722-C12E86485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3F57A5-CF41-43B2-AA2E-D5B6458D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2CCBFC-3688-467D-A2CF-1A2915BE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70CFD-BAC1-40E2-8620-549D8454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5F62B-A319-4CE7-BE11-22F44BCB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D3F52-D516-487F-9EA7-7C721DD8C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69638-A950-4054-9C3A-992E39F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F735C0-AE64-4F20-8E8D-F5E0E21D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3D3F82-A20C-45FD-94B3-E6D4F57A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72486-348A-43F5-8F57-94703800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C5CCCC-E81A-4901-8596-2F5B34613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CAC867-1E3E-4324-BE19-B4AE64EA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56255-C90B-4CF4-A71F-0693D999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AF4BB3-18A9-424D-A531-6D0CF345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A4714B-4133-489B-B765-602C8EDB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D643B5-1F17-48C8-98F0-4FF0CFE03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F09F-53C2-460D-B0B6-6D6DC4329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26BF04-6553-47B1-BEFE-9C567543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D1D2E-5BF0-41D4-A41E-CA09C99F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D83533-E080-48FE-AC43-9E84AAD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3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798A8-F421-40AC-B3FE-44D37E277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410C0B-3CE6-4990-8144-C412AA28D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C29942-E68A-4AE3-82A3-92E965034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296787-3EB3-4FBB-B396-AB7286326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F06AFE-77A0-48F9-AB25-4D28C7C42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EC4EB02-47C8-4037-A632-F9E77F07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41622A-A23D-4C9D-B015-F85734A6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703378-3F15-41D9-8F11-BCD1E5D0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1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A0FD8-2D17-4F15-BFE2-E5966D7D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F3FA19C-E5E6-4CB0-B332-64679397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C9A31F-FA57-4028-A35B-BBF25060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4467A0-4A74-43C0-AA40-0E7F0402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3ED84E-FAB4-4753-B742-775E4C0D8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78665D-F20D-4446-BCEB-375D3C52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EEE42F-8060-4600-AFF1-DE96FE49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13C1A-EE7B-4569-85B1-61AA8135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B6E89-8946-483B-99EC-B2E77F1AF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E6A05A-CF5C-4C74-9990-21F0405A1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867C3D-3E18-4706-99C9-FB2FC756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A5839-D0D4-47C7-B3C3-B6AA35CA2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AE622B-9857-4755-9E90-F8E1AF81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1953F-3B8A-438D-9074-3A1C0E92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4C3751D-B646-49C1-9B4C-745A928BD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D92BF6-B039-48F0-8AE1-163C1AA6B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5AD87B-AEEF-4FE2-B5FA-1218C2B0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45AB29-2CDA-4138-96B9-7BC04136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C36567-B5E4-4934-A402-0E5C7127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2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346BF7-3AAA-491A-B966-23FB89ED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30F5A-EC85-4D19-A322-E80088A69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98B6D-AF2B-4152-BE5C-42FF1ECA4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6C7A-5D03-4B28-9E90-59DD273336B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24B36-B067-4BAE-812C-AC0F01F7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CBFB22-B647-409D-907D-894F9C7C4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6C8C-CD4E-4375-A6CA-5ED4553257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0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DF1E3-0A66-4AF0-90C6-9CFF9454A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/>
              <a:t>«Берегите лес»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A2BBB1D3-FB35-4B1A-BB5D-5EB0C51F8D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DCC8445-4AA0-43CD-B2D3-5EB030CA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2168"/>
            <a:ext cx="10515600" cy="2852737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Точных данных, сколько леса тратится при изготовлении, нет. В Интернете на сайте «Российского экологического центра» сказано: </a:t>
            </a:r>
            <a:r>
              <a:rPr lang="ru-RU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чтобы получить 1000 м² бумаги, требуется вырубить пятую часть гектара леса. </a:t>
            </a:r>
            <a:endParaRPr lang="ru-RU" sz="9600" b="1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6696C7-BFD6-4046-9224-7832C274E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281553"/>
            <a:ext cx="10515600" cy="5983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 1000 м² бумаги требуется 2000 м² леса,</a:t>
            </a:r>
            <a:endParaRPr lang="ru-RU" sz="440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ED23A35F-EB42-4343-8BD5-A8C033711ECD}"/>
              </a:ext>
            </a:extLst>
          </p:cNvPr>
          <p:cNvSpPr txBox="1">
            <a:spLocks/>
          </p:cNvSpPr>
          <p:nvPr/>
        </p:nvSpPr>
        <p:spPr>
          <a:xfrm>
            <a:off x="838200" y="4879910"/>
            <a:ext cx="10515600" cy="598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solidFill>
                  <a:srgbClr val="000000"/>
                </a:solidFill>
                <a:ea typeface="Calibri" panose="020F0502020204030204" pitchFamily="34" charset="0"/>
              </a:rPr>
              <a:t>то есть в 2 раза больше.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4808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BAB93937-82AC-42DA-B6B3-BC557E16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81" y="1242202"/>
            <a:ext cx="9257523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0000"/>
                </a:solidFill>
                <a:ea typeface="Calibri" panose="020F0502020204030204" pitchFamily="34" charset="0"/>
              </a:rPr>
              <a:t>Ч</a:t>
            </a:r>
            <a:r>
              <a:rPr lang="ru-RU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тобы выпустить наш учебник, нужно вырубить: </a:t>
            </a:r>
            <a:endParaRPr lang="ru-RU" sz="7200" b="1" dirty="0"/>
          </a:p>
        </p:txBody>
      </p:sp>
      <p:sp>
        <p:nvSpPr>
          <p:cNvPr id="7" name="Заголовок 5">
            <a:extLst>
              <a:ext uri="{FF2B5EF4-FFF2-40B4-BE49-F238E27FC236}">
                <a16:creationId xmlns:a16="http://schemas.microsoft.com/office/drawing/2014/main" id="{896C3E00-C201-4A89-B823-F4539CFB0C48}"/>
              </a:ext>
            </a:extLst>
          </p:cNvPr>
          <p:cNvSpPr txBox="1">
            <a:spLocks/>
          </p:cNvSpPr>
          <p:nvPr/>
        </p:nvSpPr>
        <p:spPr>
          <a:xfrm>
            <a:off x="8436429" y="1242201"/>
            <a:ext cx="1379375" cy="132556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8 м</a:t>
            </a:r>
            <a:r>
              <a:rPr lang="ru-RU" b="1" baseline="30000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2</a:t>
            </a:r>
            <a:r>
              <a:rPr lang="ru-RU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 леса</a:t>
            </a:r>
            <a:endParaRPr lang="ru-RU" sz="199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Заголовок 5">
            <a:extLst>
              <a:ext uri="{FF2B5EF4-FFF2-40B4-BE49-F238E27FC236}">
                <a16:creationId xmlns:a16="http://schemas.microsoft.com/office/drawing/2014/main" id="{F50D667B-1458-4DC6-9B5E-C51366BA68AA}"/>
              </a:ext>
            </a:extLst>
          </p:cNvPr>
          <p:cNvSpPr txBox="1">
            <a:spLocks/>
          </p:cNvSpPr>
          <p:nvPr/>
        </p:nvSpPr>
        <p:spPr>
          <a:xfrm>
            <a:off x="558280" y="2973678"/>
            <a:ext cx="93897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0000"/>
                </a:solidFill>
                <a:ea typeface="Calibri" panose="020F0502020204030204" pitchFamily="34" charset="0"/>
              </a:rPr>
              <a:t>Чтобы выпустить весь тираж учебника, нужно вырубить:</a:t>
            </a:r>
            <a:endParaRPr lang="ru-RU" sz="7200" b="1" dirty="0"/>
          </a:p>
        </p:txBody>
      </p:sp>
      <p:sp>
        <p:nvSpPr>
          <p:cNvPr id="9" name="Заголовок 5">
            <a:extLst>
              <a:ext uri="{FF2B5EF4-FFF2-40B4-BE49-F238E27FC236}">
                <a16:creationId xmlns:a16="http://schemas.microsoft.com/office/drawing/2014/main" id="{01E9B83E-7889-417D-A3A8-03930AA4DE4D}"/>
              </a:ext>
            </a:extLst>
          </p:cNvPr>
          <p:cNvSpPr txBox="1">
            <a:spLocks/>
          </p:cNvSpPr>
          <p:nvPr/>
        </p:nvSpPr>
        <p:spPr>
          <a:xfrm>
            <a:off x="558281" y="4477139"/>
            <a:ext cx="57585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1 160 000 ∙ 2 = 2 320 000 м</a:t>
            </a:r>
            <a:r>
              <a:rPr lang="ru-RU" sz="3600" baseline="30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36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5">
            <a:extLst>
              <a:ext uri="{FF2B5EF4-FFF2-40B4-BE49-F238E27FC236}">
                <a16:creationId xmlns:a16="http://schemas.microsoft.com/office/drawing/2014/main" id="{1451D443-0D62-49AF-9C03-9E26295978A7}"/>
              </a:ext>
            </a:extLst>
          </p:cNvPr>
          <p:cNvSpPr txBox="1">
            <a:spLocks/>
          </p:cNvSpPr>
          <p:nvPr/>
        </p:nvSpPr>
        <p:spPr>
          <a:xfrm>
            <a:off x="6391468" y="4477139"/>
            <a:ext cx="1800809" cy="132556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232 га </a:t>
            </a:r>
            <a:r>
              <a:rPr lang="ru-RU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</a:rPr>
              <a:t>леса</a:t>
            </a:r>
            <a:endParaRPr lang="ru-RU" sz="199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775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C8FD152-AF65-494B-990B-2F0E1C264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/>
              <a:t>Разминка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6144A4-4AF5-4FC8-AF56-F1C319661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761" y="1461731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Быстро встали, улыбнулись,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Выше-выше потянулись.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Ну-ка плечи распрямите,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Поднимите, опустите.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Вправо, влево повернитесь,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Рук коленями коснитесь.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теперь представим, детки,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4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7EA9FF7-A8CF-4DF5-8FC4-3DDA2D2F9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9361" y="1461731"/>
            <a:ext cx="5603032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Будто руки наши – ветки.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Покачаем ими дружно,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Словно ветер дует южный.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Ветер стих. Вздохнули дружно.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Нам урок продолжить нужно.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Подравнялись, тихо сели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на доску посмотрели.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107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EFDB15FE-CD82-498B-9671-B836AC9CE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8" y="3429000"/>
            <a:ext cx="10515600" cy="1603375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50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dirty="0"/>
              <a:t>В нашей школе остается за один учебный день: </a:t>
            </a:r>
            <a:r>
              <a:rPr lang="ru-RU" b="1" dirty="0">
                <a:solidFill>
                  <a:srgbClr val="C00000"/>
                </a:solidFill>
              </a:rPr>
              <a:t>2 кг 890 г </a:t>
            </a:r>
            <a:endParaRPr lang="ru-RU" sz="3200" b="1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B47D37F7-0ADF-4F07-BE9D-F6E64510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23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Задача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2AD3F7-AB80-4792-B46D-F4F4D08E9F59}"/>
              </a:ext>
            </a:extLst>
          </p:cNvPr>
          <p:cNvSpPr txBox="1"/>
          <p:nvPr/>
        </p:nvSpPr>
        <p:spPr>
          <a:xfrm>
            <a:off x="838200" y="1893548"/>
            <a:ext cx="10515600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останется бумажных отходов за весь учебный год?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FDA1E-97AF-47BB-BE32-DA02D003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641"/>
            <a:ext cx="10515600" cy="1325563"/>
          </a:xfrm>
        </p:spPr>
        <p:txBody>
          <a:bodyPr>
            <a:normAutofit/>
          </a:bodyPr>
          <a:lstStyle/>
          <a:p>
            <a:r>
              <a:rPr lang="ru-RU" sz="4800" b="1" dirty="0"/>
              <a:t>Решение: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1E1E3-03F2-414E-B8C9-8A2F7FC53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204"/>
            <a:ext cx="10515600" cy="4351338"/>
          </a:xfrm>
        </p:spPr>
        <p:txBody>
          <a:bodyPr>
            <a:normAutofit/>
          </a:bodyPr>
          <a:lstStyle/>
          <a:p>
            <a:r>
              <a:rPr lang="ru-RU" sz="4000" dirty="0">
                <a:effectLst/>
                <a:ea typeface="Times New Roman" panose="02020603050405020304" pitchFamily="18" charset="0"/>
              </a:rPr>
              <a:t>В учебном году 34 недели.</a:t>
            </a:r>
          </a:p>
          <a:p>
            <a:r>
              <a:rPr lang="ru-RU" sz="4000" dirty="0"/>
              <a:t>В неделе 5 учебных дней.</a:t>
            </a:r>
          </a:p>
          <a:p>
            <a:r>
              <a:rPr lang="ru-RU" sz="4000" dirty="0"/>
              <a:t>В году 170 учебных дней.</a:t>
            </a:r>
          </a:p>
          <a:p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Бумажных отходов будет:</a:t>
            </a:r>
          </a:p>
          <a:p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2 890</a:t>
            </a:r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∙ 170 = 491 300 г</a:t>
            </a:r>
            <a:endParaRPr lang="ru-RU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92417B-D01C-45F2-93CE-2313BCDE165A}"/>
              </a:ext>
            </a:extLst>
          </p:cNvPr>
          <p:cNvSpPr txBox="1"/>
          <p:nvPr/>
        </p:nvSpPr>
        <p:spPr>
          <a:xfrm>
            <a:off x="6096000" y="4728358"/>
            <a:ext cx="3505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4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491</a:t>
            </a:r>
            <a:r>
              <a:rPr lang="ru-RU" sz="4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кг </a:t>
            </a:r>
            <a:r>
              <a:rPr lang="ru-RU" sz="4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ru-RU" sz="4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0FA516A-D9C9-4307-B38E-13799A8C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224" y="1130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  <a:latin typeface="+mn-lt"/>
                <a:ea typeface="Calibri" panose="020F0502020204030204" pitchFamily="34" charset="0"/>
              </a:rPr>
              <a:t>100 кг макулатуры сохранит одно дерево!</a:t>
            </a:r>
            <a:endParaRPr lang="ru-RU" sz="88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DF68E-5FF7-43F1-94DF-DDCEB7167471}"/>
              </a:ext>
            </a:extLst>
          </p:cNvPr>
          <p:cNvSpPr txBox="1"/>
          <p:nvPr/>
        </p:nvSpPr>
        <p:spPr>
          <a:xfrm>
            <a:off x="1062135" y="2712110"/>
            <a:ext cx="10067730" cy="920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491 кг </a:t>
            </a:r>
            <a:r>
              <a:rPr lang="ru-RU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 г : 100 кг = 4 (ост 91 кг </a:t>
            </a:r>
            <a:r>
              <a:rPr lang="ru-RU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0 г)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5F971C10-81AC-46D5-BC4B-65AB626B86EB}"/>
              </a:ext>
            </a:extLst>
          </p:cNvPr>
          <p:cNvSpPr/>
          <p:nvPr/>
        </p:nvSpPr>
        <p:spPr>
          <a:xfrm>
            <a:off x="5732105" y="3760237"/>
            <a:ext cx="559837" cy="92025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C23B73-A6B3-4FC2-92A5-1749CAC4BB7F}"/>
              </a:ext>
            </a:extLst>
          </p:cNvPr>
          <p:cNvSpPr txBox="1"/>
          <p:nvPr/>
        </p:nvSpPr>
        <p:spPr>
          <a:xfrm>
            <a:off x="2963246" y="4482355"/>
            <a:ext cx="6097554" cy="1085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4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Сохраним </a:t>
            </a:r>
            <a:r>
              <a:rPr lang="ru-RU" sz="48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дерева</a:t>
            </a:r>
            <a:endParaRPr lang="ru-RU" sz="4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1D307-38D0-4928-BAF5-53EAF2A6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518" y="984069"/>
            <a:ext cx="4887686" cy="1325563"/>
          </a:xfrm>
        </p:spPr>
        <p:txBody>
          <a:bodyPr/>
          <a:lstStyle/>
          <a:p>
            <a:r>
              <a:rPr lang="ru-RU" b="1" dirty="0"/>
              <a:t>Все хорошо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BF972EC-671B-4C71-A6CC-3B85F1068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913" y="861039"/>
            <a:ext cx="166687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C139C9-8165-4358-8988-2589E4DBD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913" y="2843795"/>
            <a:ext cx="1609725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9F142A4-8D1B-4681-A957-78F7C54F1B56}"/>
              </a:ext>
            </a:extLst>
          </p:cNvPr>
          <p:cNvSpPr txBox="1">
            <a:spLocks/>
          </p:cNvSpPr>
          <p:nvPr/>
        </p:nvSpPr>
        <p:spPr>
          <a:xfrm>
            <a:off x="3937518" y="2966825"/>
            <a:ext cx="55797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Возникли затруднения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FF885D8-2EDE-41A0-ABA0-A70D3673C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9575" y="4826551"/>
            <a:ext cx="1676400" cy="1571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EA49445-561B-45D3-B66B-E1417C097B53}"/>
              </a:ext>
            </a:extLst>
          </p:cNvPr>
          <p:cNvSpPr txBox="1">
            <a:spLocks/>
          </p:cNvSpPr>
          <p:nvPr/>
        </p:nvSpPr>
        <p:spPr>
          <a:xfrm>
            <a:off x="3937518" y="4949581"/>
            <a:ext cx="48876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Нужна помощь</a:t>
            </a:r>
          </a:p>
        </p:txBody>
      </p:sp>
    </p:spTree>
    <p:extLst>
      <p:ext uri="{BB962C8B-B14F-4D97-AF65-F5344CB8AC3E}">
        <p14:creationId xmlns:p14="http://schemas.microsoft.com/office/powerpoint/2010/main" val="20337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FABC2-10AB-4556-B225-61EEC65C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696" y="1204881"/>
            <a:ext cx="10106608" cy="3283144"/>
          </a:xfrm>
        </p:spPr>
        <p:txBody>
          <a:bodyPr/>
          <a:lstStyle/>
          <a:p>
            <a:pPr algn="just"/>
            <a:r>
              <a:rPr lang="ru-RU" b="1" u="sng" dirty="0"/>
              <a:t>Домашнее задание:</a:t>
            </a:r>
            <a:r>
              <a:rPr lang="ru-RU" b="1" dirty="0"/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понаблюдать дома в течение этой недели, сколько же бумажного мусора выбрасывается у вас в семье. Результаты фиксировать в тетрадь.</a:t>
            </a: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2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FB8E5CF-1E0F-4AFE-BE14-52B734C9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12579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/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48055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D17C69E-7707-43CF-9997-3DC8E4BF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603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000000"/>
                </a:solidFill>
                <a:ea typeface="Times New Roman" panose="02020603050405020304" pitchFamily="18" charset="0"/>
              </a:rPr>
              <a:t>«</a:t>
            </a:r>
            <a:r>
              <a:rPr lang="ru-RU" sz="6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Леса учат человека понимать прекрасное»</a:t>
            </a:r>
            <a:endParaRPr lang="ru-RU" sz="28700" b="1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8E2F40-2C33-4606-B14B-F9378F649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421512"/>
            <a:ext cx="8853326" cy="1500187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/>
              <a:t>А.П. Чехов</a:t>
            </a:r>
          </a:p>
        </p:txBody>
      </p:sp>
    </p:spTree>
    <p:extLst>
      <p:ext uri="{BB962C8B-B14F-4D97-AF65-F5344CB8AC3E}">
        <p14:creationId xmlns:p14="http://schemas.microsoft.com/office/powerpoint/2010/main" val="3145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447D7-857C-44F7-B227-31C23E50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845" y="1425476"/>
            <a:ext cx="8221824" cy="1325563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effectLst/>
                <a:latin typeface="+mn-lt"/>
                <a:ea typeface="Times New Roman" panose="02020603050405020304" pitchFamily="18" charset="0"/>
              </a:rPr>
              <a:t>1. 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Площадь прямоугольника можно вычислить по формуле </a:t>
            </a:r>
            <a:r>
              <a:rPr lang="en-US" sz="3600" dirty="0">
                <a:effectLst/>
                <a:latin typeface="+mn-lt"/>
                <a:ea typeface="Times New Roman" panose="02020603050405020304" pitchFamily="18" charset="0"/>
              </a:rPr>
              <a:t>S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 = </a:t>
            </a:r>
            <a:r>
              <a:rPr lang="en-US" sz="3600" dirty="0">
                <a:effectLst/>
                <a:latin typeface="+mn-lt"/>
                <a:ea typeface="Times New Roman" panose="02020603050405020304" pitchFamily="18" charset="0"/>
              </a:rPr>
              <a:t>a </a:t>
            </a:r>
            <a:r>
              <a:rPr lang="ru-RU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∙ </a:t>
            </a:r>
            <a:r>
              <a:rPr lang="en-US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</a:t>
            </a:r>
            <a:r>
              <a:rPr lang="ru-RU" sz="36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 </a:t>
            </a:r>
            <a:endParaRPr lang="ru-RU" sz="7200" dirty="0">
              <a:latin typeface="+mn-lt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5D2AB8C-E107-4902-B354-C6A2FB191F00}"/>
              </a:ext>
            </a:extLst>
          </p:cNvPr>
          <p:cNvSpPr txBox="1">
            <a:spLocks/>
          </p:cNvSpPr>
          <p:nvPr/>
        </p:nvSpPr>
        <p:spPr>
          <a:xfrm>
            <a:off x="912845" y="28087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b="1" dirty="0">
                <a:effectLst/>
                <a:latin typeface="+mn-lt"/>
                <a:ea typeface="Times New Roman" panose="02020603050405020304" pitchFamily="18" charset="0"/>
              </a:rPr>
              <a:t>2. 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Метр является единицей измерения площади.</a:t>
            </a:r>
            <a:endParaRPr lang="ru-RU" sz="3600" dirty="0">
              <a:latin typeface="+mn-lt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2DE2DF-3231-407E-A37C-FDDDB9516AE6}"/>
              </a:ext>
            </a:extLst>
          </p:cNvPr>
          <p:cNvSpPr txBox="1">
            <a:spLocks/>
          </p:cNvSpPr>
          <p:nvPr/>
        </p:nvSpPr>
        <p:spPr>
          <a:xfrm>
            <a:off x="912845" y="41921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b="1" dirty="0">
                <a:effectLst/>
                <a:latin typeface="+mn-lt"/>
                <a:ea typeface="Times New Roman" panose="02020603050405020304" pitchFamily="18" charset="0"/>
              </a:rPr>
              <a:t>3. 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Равные фигуры имеют равные площади. </a:t>
            </a:r>
            <a:endParaRPr lang="ru-RU" sz="3600" dirty="0">
              <a:latin typeface="+mn-lt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662717B-0A30-48F8-A37D-8A74F60C3F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9" r="29515"/>
          <a:stretch/>
        </p:blipFill>
        <p:spPr>
          <a:xfrm>
            <a:off x="9688336" y="1073317"/>
            <a:ext cx="895638" cy="1403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467AFD8-EFFD-4C95-9590-F6CE374BC0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9" r="29515"/>
          <a:stretch/>
        </p:blipFill>
        <p:spPr>
          <a:xfrm>
            <a:off x="8239031" y="4967293"/>
            <a:ext cx="895638" cy="1403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26BB86F-310A-4915-9D74-E0B1AA65A5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8" t="13623" r="8336"/>
          <a:stretch/>
        </p:blipFill>
        <p:spPr>
          <a:xfrm flipH="1">
            <a:off x="10583974" y="2476955"/>
            <a:ext cx="1202374" cy="180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1E89D00A-74CA-44E3-A993-FE49030F534A}"/>
              </a:ext>
            </a:extLst>
          </p:cNvPr>
          <p:cNvSpPr txBox="1">
            <a:spLocks/>
          </p:cNvSpPr>
          <p:nvPr/>
        </p:nvSpPr>
        <p:spPr>
          <a:xfrm>
            <a:off x="838200" y="391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/>
              <a:t>Вопросы: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5090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6E3D6-B96B-4B08-8C06-E2842057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92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latin typeface="+mn-lt"/>
                <a:ea typeface="Times New Roman" panose="02020603050405020304" pitchFamily="18" charset="0"/>
              </a:rPr>
              <a:t>4. 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Фигуры А и В равны по площади. </a:t>
            </a:r>
            <a:endParaRPr lang="ru-RU" sz="3600" dirty="0">
              <a:latin typeface="+mn-l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F0DE4B7-9F97-4BB3-A0D4-276384A6EA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063816"/>
            <a:ext cx="6115050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7EE5902-97CE-4AE2-BB50-EACB566E3AB8}"/>
              </a:ext>
            </a:extLst>
          </p:cNvPr>
          <p:cNvSpPr txBox="1">
            <a:spLocks/>
          </p:cNvSpPr>
          <p:nvPr/>
        </p:nvSpPr>
        <p:spPr>
          <a:xfrm>
            <a:off x="838200" y="4268431"/>
            <a:ext cx="87723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effectLst/>
                <a:latin typeface="+mn-lt"/>
                <a:ea typeface="Times New Roman" panose="02020603050405020304" pitchFamily="18" charset="0"/>
              </a:rPr>
              <a:t>5. 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Площадь квадрата со стороной 6 см равна 12 см</a:t>
            </a:r>
            <a:r>
              <a:rPr lang="ru-RU" sz="3600" baseline="30000" dirty="0">
                <a:effectLst/>
                <a:latin typeface="+mn-lt"/>
                <a:ea typeface="Times New Roman" panose="02020603050405020304" pitchFamily="18" charset="0"/>
              </a:rPr>
              <a:t>2</a:t>
            </a:r>
            <a:r>
              <a:rPr lang="ru-RU" sz="3600" dirty="0">
                <a:effectLst/>
                <a:latin typeface="+mn-lt"/>
                <a:ea typeface="Times New Roman" panose="02020603050405020304" pitchFamily="18" charset="0"/>
              </a:rPr>
              <a:t>. </a:t>
            </a:r>
            <a:endParaRPr lang="ru-RU" sz="3600" dirty="0">
              <a:latin typeface="+mn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CDC644-29C2-4C95-8E95-2F6D293EFA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8" t="13623" r="8336"/>
          <a:stretch/>
        </p:blipFill>
        <p:spPr>
          <a:xfrm flipH="1">
            <a:off x="9781541" y="2063816"/>
            <a:ext cx="1202374" cy="180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F6D8E6A-AA4C-4B0E-93D8-21EB7B9F5C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8" t="13623" r="8336"/>
          <a:stretch/>
        </p:blipFill>
        <p:spPr>
          <a:xfrm flipH="1">
            <a:off x="8552338" y="4511546"/>
            <a:ext cx="1202374" cy="1804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536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7D49E34-E161-40A8-A750-940588761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75445"/>
              </p:ext>
            </p:extLst>
          </p:nvPr>
        </p:nvGraphicFramePr>
        <p:xfrm>
          <a:off x="2024744" y="1843399"/>
          <a:ext cx="3469822" cy="356349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24648">
                  <a:extLst>
                    <a:ext uri="{9D8B030D-6E8A-4147-A177-3AD203B41FA5}">
                      <a16:colId xmlns:a16="http://schemas.microsoft.com/office/drawing/2014/main" val="3927718414"/>
                    </a:ext>
                  </a:extLst>
                </a:gridCol>
                <a:gridCol w="2845174">
                  <a:extLst>
                    <a:ext uri="{9D8B030D-6E8A-4147-A177-3AD203B41FA5}">
                      <a16:colId xmlns:a16="http://schemas.microsoft.com/office/drawing/2014/main" val="3689417228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0" dirty="0">
                          <a:effectLst/>
                        </a:rPr>
                        <a:t>1 м</a:t>
                      </a:r>
                      <a:r>
                        <a:rPr lang="ru-RU" sz="3600" b="0" baseline="3000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1215055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90 дм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202813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 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703428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effectLst/>
                        </a:rPr>
                        <a:t>9 000 000 мм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090428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11 см</a:t>
                      </a:r>
                      <a:r>
                        <a:rPr lang="ru-RU" sz="3600" baseline="30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3405791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19 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893975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6745E1A-A846-4590-B359-9B1CB0ABA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56444"/>
              </p:ext>
            </p:extLst>
          </p:nvPr>
        </p:nvGraphicFramePr>
        <p:xfrm>
          <a:off x="6692730" y="5627382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573142571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1544071123"/>
                    </a:ext>
                  </a:extLst>
                </a:gridCol>
              </a:tblGrid>
              <a:tr h="445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10000 см</a:t>
                      </a:r>
                      <a:r>
                        <a:rPr lang="ru-RU" sz="3600" b="1" baseline="30000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42180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B69D209-807B-423E-93AB-8EFDE6D48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77820"/>
              </p:ext>
            </p:extLst>
          </p:nvPr>
        </p:nvGraphicFramePr>
        <p:xfrm>
          <a:off x="7859486" y="3662877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1593851329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2169762261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9000 см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908532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04460F3-6878-439B-A441-040925F50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28189"/>
              </p:ext>
            </p:extLst>
          </p:nvPr>
        </p:nvGraphicFramePr>
        <p:xfrm>
          <a:off x="6981980" y="933660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889876898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781407553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10000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367313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F4179F68-F8AA-4AEE-84BC-7473007F3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7670"/>
              </p:ext>
            </p:extLst>
          </p:nvPr>
        </p:nvGraphicFramePr>
        <p:xfrm>
          <a:off x="7079576" y="4572616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4222585064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4195584776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effectLst/>
                        </a:rPr>
                        <a:t>9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6284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82DA933E-EA49-41B0-AF4E-896AF79CB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65046"/>
              </p:ext>
            </p:extLst>
          </p:nvPr>
        </p:nvGraphicFramePr>
        <p:xfrm>
          <a:off x="7390595" y="2753138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750443924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3298365100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1100 мм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Г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933396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DAA11D3B-846F-4858-A58E-31D12CCE1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02571"/>
              </p:ext>
            </p:extLst>
          </p:nvPr>
        </p:nvGraphicFramePr>
        <p:xfrm>
          <a:off x="8171673" y="1843399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304392239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1591075228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190 000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5924325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74B53E8E-91F1-4DD4-BAC2-F02ED799CB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58780"/>
              </p:ext>
            </p:extLst>
          </p:nvPr>
        </p:nvGraphicFramePr>
        <p:xfrm>
          <a:off x="2427294" y="2014460"/>
          <a:ext cx="3469822" cy="356349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624648">
                  <a:extLst>
                    <a:ext uri="{9D8B030D-6E8A-4147-A177-3AD203B41FA5}">
                      <a16:colId xmlns:a16="http://schemas.microsoft.com/office/drawing/2014/main" val="3927718414"/>
                    </a:ext>
                  </a:extLst>
                </a:gridCol>
                <a:gridCol w="2845174">
                  <a:extLst>
                    <a:ext uri="{9D8B030D-6E8A-4147-A177-3AD203B41FA5}">
                      <a16:colId xmlns:a16="http://schemas.microsoft.com/office/drawing/2014/main" val="3689417228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0" dirty="0">
                          <a:effectLst/>
                        </a:rPr>
                        <a:t>1 м</a:t>
                      </a:r>
                      <a:r>
                        <a:rPr lang="ru-RU" sz="3600" b="0" baseline="3000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1215055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90 дм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1202813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 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703428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effectLst/>
                        </a:rPr>
                        <a:t>9 000 000 мм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090428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11 см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3405791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19 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8939756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C979C13B-B813-4AE3-AEE6-C25F7E6B1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26333"/>
              </p:ext>
            </p:extLst>
          </p:nvPr>
        </p:nvGraphicFramePr>
        <p:xfrm>
          <a:off x="5897116" y="2014460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573142571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1544071123"/>
                    </a:ext>
                  </a:extLst>
                </a:gridCol>
              </a:tblGrid>
              <a:tr h="445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10000 см</a:t>
                      </a:r>
                      <a:r>
                        <a:rPr lang="ru-RU" sz="3600" b="1" baseline="30000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Б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8421805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0CB476B2-5EFA-4BB9-AEB0-8424AAF9A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394506"/>
              </p:ext>
            </p:extLst>
          </p:nvPr>
        </p:nvGraphicFramePr>
        <p:xfrm>
          <a:off x="5897116" y="2612812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1593851329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2169762261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9000 см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9085324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9B4836A-CF79-44F2-81B6-C07FB6109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89709"/>
              </p:ext>
            </p:extLst>
          </p:nvPr>
        </p:nvGraphicFramePr>
        <p:xfrm>
          <a:off x="5897116" y="3203665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889876898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781407553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10000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М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367313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73A99F86-08CC-4828-B81F-6D381768E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26735"/>
              </p:ext>
            </p:extLst>
          </p:nvPr>
        </p:nvGraphicFramePr>
        <p:xfrm>
          <a:off x="5897115" y="3794518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2304392239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1591075228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effectLst/>
                        </a:rPr>
                        <a:t>9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5924325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282FC1BC-5D63-43C4-8C15-629C7EE53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97325"/>
              </p:ext>
            </p:extLst>
          </p:nvPr>
        </p:nvGraphicFramePr>
        <p:xfrm>
          <a:off x="5897114" y="4392870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750443924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3298365100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>
                          <a:effectLst/>
                        </a:rPr>
                        <a:t>1100 мм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Г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9333964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AE3C96E0-4BFE-400A-AF4D-E9EC2CDD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31935"/>
              </p:ext>
            </p:extLst>
          </p:nvPr>
        </p:nvGraphicFramePr>
        <p:xfrm>
          <a:off x="5897114" y="4986258"/>
          <a:ext cx="3485787" cy="5939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966245">
                  <a:extLst>
                    <a:ext uri="{9D8B030D-6E8A-4147-A177-3AD203B41FA5}">
                      <a16:colId xmlns:a16="http://schemas.microsoft.com/office/drawing/2014/main" val="4222585064"/>
                    </a:ext>
                  </a:extLst>
                </a:gridCol>
                <a:gridCol w="519542">
                  <a:extLst>
                    <a:ext uri="{9D8B030D-6E8A-4147-A177-3AD203B41FA5}">
                      <a16:colId xmlns:a16="http://schemas.microsoft.com/office/drawing/2014/main" val="4195584776"/>
                    </a:ext>
                  </a:extLst>
                </a:gridCol>
              </a:tblGrid>
              <a:tr h="467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effectLst/>
                        </a:rPr>
                        <a:t>190 000 м</a:t>
                      </a:r>
                      <a:r>
                        <a:rPr lang="ru-RU" sz="3600" baseline="30000" dirty="0">
                          <a:effectLst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effectLst/>
                        </a:rPr>
                        <a:t>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62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BF6ED4BF-6427-44AC-8275-021E39893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6" y="1071465"/>
            <a:ext cx="5237584" cy="52375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915F207-7B9D-4486-B3B2-28B41CF72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86" y="1060579"/>
            <a:ext cx="3928188" cy="425352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   Б</a:t>
            </a:r>
            <a:r>
              <a:rPr lang="ru-RU" sz="2800" dirty="0">
                <a:effectLst/>
                <a:latin typeface="+mn-lt"/>
                <a:ea typeface="Times New Roman" panose="02020603050405020304" pitchFamily="18" charset="0"/>
              </a:rPr>
              <a:t>умагу </a:t>
            </a:r>
            <a:r>
              <a:rPr lang="ru-RU" sz="2800" dirty="0">
                <a:effectLst/>
                <a:latin typeface="+mn-lt"/>
                <a:ea typeface="Calibri" panose="020F0502020204030204" pitchFamily="34" charset="0"/>
              </a:rPr>
              <a:t>создают из растительных веществ с длинными волокнами. Основным материалом считается древесина. На комбинаты привозят целые стволы деревьев.</a:t>
            </a:r>
            <a:br>
              <a:rPr lang="ru-RU" sz="28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ru-RU" sz="2800" dirty="0">
                <a:effectLst/>
                <a:latin typeface="+mn-lt"/>
                <a:ea typeface="Calibri" panose="020F0502020204030204" pitchFamily="34" charset="0"/>
              </a:rPr>
              <a:t>А дальше начинается весь процесс… </a:t>
            </a:r>
            <a:endParaRPr lang="ru-RU" sz="6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09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9D57070-4213-449C-ABEC-E2D75D50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77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Задача 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77E17-6610-487D-8388-FD6ED6C3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16294"/>
            <a:ext cx="10722429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Вычислить, сколько нужно вырубить леса для того, чтобы издать 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ru-RU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учебник «Математика – 5 класс» 1 часть, </a:t>
            </a:r>
            <a:r>
              <a:rPr lang="ru-RU" sz="4000" dirty="0">
                <a:solidFill>
                  <a:srgbClr val="292D3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который издается </a:t>
            </a:r>
            <a:r>
              <a:rPr lang="ru-RU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двух частях, и сколько, чтобы издать </a:t>
            </a:r>
            <a:r>
              <a:rPr lang="ru-RU" sz="4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тираж</a:t>
            </a:r>
            <a:r>
              <a:rPr lang="ru-RU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этого учебника?</a:t>
            </a:r>
            <a:endParaRPr lang="ru-RU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2807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739CF-B4C7-4C64-BF34-7E3890E1E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378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над задачей:</a:t>
            </a:r>
            <a:endParaRPr lang="ru-RU" sz="9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45E3F-A6D1-44B5-959F-DCECCFC4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17" y="1558212"/>
            <a:ext cx="10769083" cy="46374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Вычислить площадь одной страницы учебника.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Умножить результат на количество листов в учебнике и выразить его в метрах кв.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Умножить результат на тираж учебника.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имеющимся данным посчитать, сколько леса тратится при изготовлении бумаги для учебника.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 имеющимся данным посчитать, сколько леса тратится при изготовлении </a:t>
            </a:r>
            <a:r>
              <a:rPr lang="ru-RU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тиража учебника.</a:t>
            </a:r>
            <a:endParaRPr lang="ru-RU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43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FD434-13D1-4509-96A8-6AD6A1E8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</p:spPr>
        <p:txBody>
          <a:bodyPr/>
          <a:lstStyle/>
          <a:p>
            <a:r>
              <a:rPr lang="ru-RU" b="1" dirty="0"/>
              <a:t>Решение: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E7DA7-8F0B-413A-B15F-CB92F7BE1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120"/>
            <a:ext cx="10515600" cy="52997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Размеры одной страницы учебника: 197 мм и 259 мм.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Площадь 1 листа: 197 ∙ 259 =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учебнике 160 страниц или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производство 1 учебника, не считая обложки, потребуется: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51 023 ∙ 80 =</a:t>
            </a:r>
            <a:endParaRPr lang="ru-RU" baseline="30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Тираж 290 000 экземпляров.</a:t>
            </a:r>
            <a:endParaRPr lang="ru-RU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производство всего тиража учебника потребуется: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 ∙ 290 000 =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27221B-15B8-492F-9089-8E502754533F}"/>
                  </a:ext>
                </a:extLst>
              </p:cNvPr>
              <p:cNvSpPr txBox="1"/>
              <p:nvPr/>
            </p:nvSpPr>
            <p:spPr>
              <a:xfrm>
                <a:off x="5190415" y="3839906"/>
                <a:ext cx="6097554" cy="671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40 818 см</a:t>
                </a:r>
                <a:r>
                  <a:rPr lang="ru-RU" sz="2800" baseline="30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28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27221B-15B8-492F-9089-8E5027545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415" y="3839906"/>
                <a:ext cx="6097554" cy="671851"/>
              </a:xfrm>
              <a:prstGeom prst="rect">
                <a:avLst/>
              </a:prstGeom>
              <a:blipFill>
                <a:blip r:embed="rId2"/>
                <a:stretch>
                  <a:fillRect b="-2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1ED1B-BF8D-41FA-8AEB-E92F9E1409D0}"/>
                  </a:ext>
                </a:extLst>
              </p:cNvPr>
              <p:cNvSpPr txBox="1"/>
              <p:nvPr/>
            </p:nvSpPr>
            <p:spPr>
              <a:xfrm>
                <a:off x="7145640" y="3994831"/>
                <a:ext cx="254487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b="1" i="1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dirty="0">
                    <a:solidFill>
                      <a:srgbClr val="C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м</a:t>
                </a:r>
                <a:r>
                  <a:rPr lang="ru-RU" sz="2800" b="1" baseline="30000" dirty="0">
                    <a:solidFill>
                      <a:srgbClr val="C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b="1" dirty="0">
                    <a:solidFill>
                      <a:srgbClr val="C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бумаги.</a:t>
                </a:r>
                <a:endParaRPr lang="ru-R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1ED1B-BF8D-41FA-8AEB-E92F9E14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640" y="3994831"/>
                <a:ext cx="2544873" cy="523220"/>
              </a:xfrm>
              <a:prstGeom prst="rect">
                <a:avLst/>
              </a:prstGeom>
              <a:blipFill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F416CEE-E3F6-408F-9A75-7C23253119A0}"/>
              </a:ext>
            </a:extLst>
          </p:cNvPr>
          <p:cNvSpPr txBox="1"/>
          <p:nvPr/>
        </p:nvSpPr>
        <p:spPr>
          <a:xfrm>
            <a:off x="3003313" y="5732980"/>
            <a:ext cx="392119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1 160 000 м</a:t>
            </a:r>
            <a:r>
              <a:rPr lang="ru-RU" sz="2800" b="1" baseline="300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Times New Roman" panose="02020603050405020304" pitchFamily="18" charset="0"/>
              </a:rPr>
              <a:t>бумаги.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70A01-9CAC-425C-85C9-916431A00B2C}"/>
              </a:ext>
            </a:extLst>
          </p:cNvPr>
          <p:cNvSpPr txBox="1"/>
          <p:nvPr/>
        </p:nvSpPr>
        <p:spPr>
          <a:xfrm>
            <a:off x="5492232" y="2095463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51 023 мм</a:t>
            </a:r>
            <a:r>
              <a:rPr lang="ru-RU" sz="280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277A12-2C88-411D-9918-4EB602E34B64}"/>
              </a:ext>
            </a:extLst>
          </p:cNvPr>
          <p:cNvSpPr txBox="1"/>
          <p:nvPr/>
        </p:nvSpPr>
        <p:spPr>
          <a:xfrm>
            <a:off x="5492232" y="2495228"/>
            <a:ext cx="6097554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80 </a:t>
            </a:r>
            <a:r>
              <a:rPr lang="ru-RU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листов.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D9CC87-675A-4801-9900-351725E2CA70}"/>
              </a:ext>
            </a:extLst>
          </p:cNvPr>
          <p:cNvSpPr txBox="1"/>
          <p:nvPr/>
        </p:nvSpPr>
        <p:spPr>
          <a:xfrm>
            <a:off x="3003313" y="3994831"/>
            <a:ext cx="2334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4 081 840 мм</a:t>
            </a:r>
            <a:r>
              <a:rPr lang="ru-RU" sz="280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93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635</Words>
  <Application>Microsoft Office PowerPoint</Application>
  <PresentationFormat>Широкоэкранный</PresentationFormat>
  <Paragraphs>122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Тема Office</vt:lpstr>
      <vt:lpstr>«Берегите лес»</vt:lpstr>
      <vt:lpstr>«Леса учат человека понимать прекрасное»</vt:lpstr>
      <vt:lpstr>1. Площадь прямоугольника можно вычислить по формуле S = a ∙ b. </vt:lpstr>
      <vt:lpstr>4. Фигуры А и В равны по площади. </vt:lpstr>
      <vt:lpstr>Презентация PowerPoint</vt:lpstr>
      <vt:lpstr>   Бумагу создают из растительных веществ с длинными волокнами. Основным материалом считается древесина. На комбинаты привозят целые стволы деревьев. А дальше начинается весь процесс… </vt:lpstr>
      <vt:lpstr>Задача 1</vt:lpstr>
      <vt:lpstr>Этапы работы над задачей:</vt:lpstr>
      <vt:lpstr>Решение:</vt:lpstr>
      <vt:lpstr>Точных данных, сколько леса тратится при изготовлении, нет. В Интернете на сайте «Российского экологического центра» сказано: чтобы получить 1000 м² бумаги, требуется вырубить пятую часть гектара леса. </vt:lpstr>
      <vt:lpstr>Чтобы выпустить наш учебник, нужно вырубить: </vt:lpstr>
      <vt:lpstr>Разминка</vt:lpstr>
      <vt:lpstr>Задача 2</vt:lpstr>
      <vt:lpstr>Решение:</vt:lpstr>
      <vt:lpstr>100 кг макулатуры сохранит одно дерево!</vt:lpstr>
      <vt:lpstr>Все хорошо</vt:lpstr>
      <vt:lpstr>Домашнее задание: понаблюдать дома в течение этой недели, сколько же бумажного мусора выбрасывается у вас в семье. Результаты фиксировать в тетрадь.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«Берегите лес»</dc:title>
  <dc:creator>Юлия Самсонова</dc:creator>
  <cp:lastModifiedBy>Юлия Самсонова</cp:lastModifiedBy>
  <cp:revision>8</cp:revision>
  <dcterms:created xsi:type="dcterms:W3CDTF">2024-01-11T09:30:03Z</dcterms:created>
  <dcterms:modified xsi:type="dcterms:W3CDTF">2024-03-28T08:17:06Z</dcterms:modified>
</cp:coreProperties>
</file>