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2" r:id="rId2"/>
    <p:sldId id="303" r:id="rId3"/>
    <p:sldId id="304" r:id="rId4"/>
    <p:sldId id="305" r:id="rId5"/>
    <p:sldId id="306" r:id="rId6"/>
    <p:sldId id="307" r:id="rId7"/>
    <p:sldId id="308" r:id="rId8"/>
    <p:sldId id="284" r:id="rId9"/>
    <p:sldId id="324" r:id="rId10"/>
    <p:sldId id="299" r:id="rId11"/>
    <p:sldId id="309" r:id="rId12"/>
    <p:sldId id="271" r:id="rId13"/>
    <p:sldId id="260" r:id="rId14"/>
    <p:sldId id="278" r:id="rId15"/>
    <p:sldId id="314" r:id="rId16"/>
    <p:sldId id="313" r:id="rId17"/>
    <p:sldId id="312" r:id="rId18"/>
    <p:sldId id="311" r:id="rId19"/>
    <p:sldId id="310" r:id="rId20"/>
    <p:sldId id="291" r:id="rId21"/>
    <p:sldId id="348" r:id="rId22"/>
    <p:sldId id="279" r:id="rId23"/>
    <p:sldId id="325" r:id="rId24"/>
    <p:sldId id="336" r:id="rId25"/>
    <p:sldId id="331" r:id="rId26"/>
    <p:sldId id="337" r:id="rId27"/>
    <p:sldId id="332" r:id="rId28"/>
    <p:sldId id="338" r:id="rId29"/>
    <p:sldId id="335" r:id="rId30"/>
    <p:sldId id="339" r:id="rId31"/>
    <p:sldId id="334" r:id="rId32"/>
    <p:sldId id="340" r:id="rId33"/>
    <p:sldId id="300" r:id="rId34"/>
    <p:sldId id="315" r:id="rId35"/>
    <p:sldId id="341" r:id="rId36"/>
    <p:sldId id="316" r:id="rId37"/>
    <p:sldId id="342" r:id="rId38"/>
    <p:sldId id="317" r:id="rId39"/>
    <p:sldId id="343" r:id="rId40"/>
    <p:sldId id="344" r:id="rId41"/>
    <p:sldId id="318" r:id="rId42"/>
    <p:sldId id="319" r:id="rId43"/>
    <p:sldId id="345" r:id="rId44"/>
    <p:sldId id="346" r:id="rId45"/>
    <p:sldId id="321" r:id="rId46"/>
    <p:sldId id="322" r:id="rId47"/>
    <p:sldId id="323"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34B28"/>
    <a:srgbClr val="4F81BD"/>
    <a:srgbClr val="F2F2F2"/>
    <a:srgbClr val="58431B"/>
    <a:srgbClr val="FFFFFF"/>
    <a:srgbClr val="B1E1F7"/>
    <a:srgbClr val="523312"/>
    <a:srgbClr val="47260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80" d="100"/>
          <a:sy n="80" d="100"/>
        </p:scale>
        <p:origin x="-912" y="-22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5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AEEF0-6876-495F-B3B2-96122EE43839}" type="datetimeFigureOut">
              <a:rPr lang="ru-RU" smtClean="0"/>
              <a:pPr/>
              <a:t>20.02.2024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BBCE1-1A4D-4FE7-A4E0-A385288922B5}" type="slidenum">
              <a:rPr lang="ru-RU" smtClean="0"/>
              <a:pPr/>
              <a:t>‹#›</a:t>
            </a:fld>
            <a:endParaRPr lang="ru-RU"/>
          </a:p>
        </p:txBody>
      </p:sp>
    </p:spTree>
    <p:extLst>
      <p:ext uri="{BB962C8B-B14F-4D97-AF65-F5344CB8AC3E}">
        <p14:creationId xmlns="" xmlns:p14="http://schemas.microsoft.com/office/powerpoint/2010/main" val="163079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9</a:t>
            </a:fld>
            <a:endParaRPr lang="ru-RU"/>
          </a:p>
        </p:txBody>
      </p:sp>
    </p:spTree>
    <p:extLst>
      <p:ext uri="{BB962C8B-B14F-4D97-AF65-F5344CB8AC3E}">
        <p14:creationId xmlns="" xmlns:p14="http://schemas.microsoft.com/office/powerpoint/2010/main" val="226940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44</a:t>
            </a:fld>
            <a:endParaRPr lang="ru-RU"/>
          </a:p>
        </p:txBody>
      </p:sp>
    </p:spTree>
    <p:extLst>
      <p:ext uri="{BB962C8B-B14F-4D97-AF65-F5344CB8AC3E}">
        <p14:creationId xmlns="" xmlns:p14="http://schemas.microsoft.com/office/powerpoint/2010/main" val="290879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45</a:t>
            </a:fld>
            <a:endParaRPr lang="ru-RU"/>
          </a:p>
        </p:txBody>
      </p:sp>
    </p:spTree>
    <p:extLst>
      <p:ext uri="{BB962C8B-B14F-4D97-AF65-F5344CB8AC3E}">
        <p14:creationId xmlns="" xmlns:p14="http://schemas.microsoft.com/office/powerpoint/2010/main" val="6929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36</a:t>
            </a:fld>
            <a:endParaRPr lang="ru-RU"/>
          </a:p>
        </p:txBody>
      </p:sp>
    </p:spTree>
    <p:extLst>
      <p:ext uri="{BB962C8B-B14F-4D97-AF65-F5344CB8AC3E}">
        <p14:creationId xmlns="" xmlns:p14="http://schemas.microsoft.com/office/powerpoint/2010/main" val="214033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37</a:t>
            </a:fld>
            <a:endParaRPr lang="ru-RU"/>
          </a:p>
        </p:txBody>
      </p:sp>
    </p:spTree>
    <p:extLst>
      <p:ext uri="{BB962C8B-B14F-4D97-AF65-F5344CB8AC3E}">
        <p14:creationId xmlns="" xmlns:p14="http://schemas.microsoft.com/office/powerpoint/2010/main" val="119795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38</a:t>
            </a:fld>
            <a:endParaRPr lang="ru-RU"/>
          </a:p>
        </p:txBody>
      </p:sp>
    </p:spTree>
    <p:extLst>
      <p:ext uri="{BB962C8B-B14F-4D97-AF65-F5344CB8AC3E}">
        <p14:creationId xmlns="" xmlns:p14="http://schemas.microsoft.com/office/powerpoint/2010/main" val="26948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39</a:t>
            </a:fld>
            <a:endParaRPr lang="ru-RU"/>
          </a:p>
        </p:txBody>
      </p:sp>
    </p:spTree>
    <p:extLst>
      <p:ext uri="{BB962C8B-B14F-4D97-AF65-F5344CB8AC3E}">
        <p14:creationId xmlns="" xmlns:p14="http://schemas.microsoft.com/office/powerpoint/2010/main" val="173701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40</a:t>
            </a:fld>
            <a:endParaRPr lang="ru-RU"/>
          </a:p>
        </p:txBody>
      </p:sp>
    </p:spTree>
    <p:extLst>
      <p:ext uri="{BB962C8B-B14F-4D97-AF65-F5344CB8AC3E}">
        <p14:creationId xmlns="" xmlns:p14="http://schemas.microsoft.com/office/powerpoint/2010/main" val="337308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41</a:t>
            </a:fld>
            <a:endParaRPr lang="ru-RU"/>
          </a:p>
        </p:txBody>
      </p:sp>
    </p:spTree>
    <p:extLst>
      <p:ext uri="{BB962C8B-B14F-4D97-AF65-F5344CB8AC3E}">
        <p14:creationId xmlns="" xmlns:p14="http://schemas.microsoft.com/office/powerpoint/2010/main" val="314598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42</a:t>
            </a:fld>
            <a:endParaRPr lang="ru-RU"/>
          </a:p>
        </p:txBody>
      </p:sp>
    </p:spTree>
    <p:extLst>
      <p:ext uri="{BB962C8B-B14F-4D97-AF65-F5344CB8AC3E}">
        <p14:creationId xmlns="" xmlns:p14="http://schemas.microsoft.com/office/powerpoint/2010/main" val="2489821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47BBCE1-1A4D-4FE7-A4E0-A385288922B5}" type="slidenum">
              <a:rPr lang="ru-RU" smtClean="0"/>
              <a:pPr/>
              <a:t>43</a:t>
            </a:fld>
            <a:endParaRPr lang="ru-RU"/>
          </a:p>
        </p:txBody>
      </p:sp>
    </p:spTree>
    <p:extLst>
      <p:ext uri="{BB962C8B-B14F-4D97-AF65-F5344CB8AC3E}">
        <p14:creationId xmlns="" xmlns:p14="http://schemas.microsoft.com/office/powerpoint/2010/main" val="259471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20.02.2024</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Users\&#1043;&#1080;&#1084;&#1085;&#1072;&#1079;&#1080;&#1103;%202\Desktop\&#1043;&#1086;&#1075;&#1088;&#1072;&#1092;&#1080;&#1103;%202024\5%20Minute%20Timer%20(720p)%20(video-converter.com).wm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file:///C:\Users\&#1043;&#1080;&#1084;&#1085;&#1072;&#1079;&#1080;&#1103;%202\Desktop\&#1043;&#1086;&#1075;&#1088;&#1072;&#1092;&#1080;&#1103;%202024\&#1090;&#1072;&#1081;&#1075;&#1072;.wm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87/45/fb/8745fb5fe2c94ca85f67a5773df6f7b9.jpg">
            <a:extLst>
              <a:ext uri="{FF2B5EF4-FFF2-40B4-BE49-F238E27FC236}">
                <a16:creationId xmlns="" xmlns:a16="http://schemas.microsoft.com/office/drawing/2014/main" id="{40687541-0F33-4462-A13B-B72C19C110E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578" t="12796" r="5469" b="12798"/>
          <a:stretch/>
        </p:blipFill>
        <p:spPr bwMode="auto">
          <a:xfrm>
            <a:off x="-96688" y="-1"/>
            <a:ext cx="12288688"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a:extLst>
              <a:ext uri="{FF2B5EF4-FFF2-40B4-BE49-F238E27FC236}">
                <a16:creationId xmlns="" xmlns:a16="http://schemas.microsoft.com/office/drawing/2014/main" id="{1DD335CC-2BC4-4801-8D18-F596D3A0900A}"/>
              </a:ext>
            </a:extLst>
          </p:cNvPr>
          <p:cNvSpPr/>
          <p:nvPr/>
        </p:nvSpPr>
        <p:spPr>
          <a:xfrm>
            <a:off x="335360" y="476672"/>
            <a:ext cx="11449272" cy="5976664"/>
          </a:xfrm>
          <a:prstGeom prst="rect">
            <a:avLst/>
          </a:prstGeom>
          <a:solidFill>
            <a:srgbClr val="FFFFFF">
              <a:alpha val="7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 xmlns:a16="http://schemas.microsoft.com/office/drawing/2014/main" id="{12A34F49-0802-4D83-93FE-11E1E952E680}"/>
              </a:ext>
            </a:extLst>
          </p:cNvPr>
          <p:cNvSpPr txBox="1"/>
          <p:nvPr/>
        </p:nvSpPr>
        <p:spPr>
          <a:xfrm>
            <a:off x="2447256" y="1605290"/>
            <a:ext cx="7200800" cy="1107996"/>
          </a:xfrm>
          <a:prstGeom prst="rect">
            <a:avLst/>
          </a:prstGeom>
          <a:noFill/>
        </p:spPr>
        <p:txBody>
          <a:bodyPr wrap="square" rtlCol="0">
            <a:spAutoFit/>
          </a:bodyPr>
          <a:lstStyle/>
          <a:p>
            <a:pPr algn="ctr"/>
            <a:r>
              <a:rPr lang="ru-RU" sz="6000" b="1" dirty="0">
                <a:solidFill>
                  <a:srgbClr val="FF0000"/>
                </a:solidFill>
              </a:rPr>
              <a:t> </a:t>
            </a:r>
            <a:r>
              <a:rPr lang="ru-RU" sz="6600" b="1" dirty="0">
                <a:solidFill>
                  <a:srgbClr val="FF0000"/>
                </a:solidFill>
              </a:rPr>
              <a:t>УРОК ГЕОГРАФИИ</a:t>
            </a:r>
          </a:p>
        </p:txBody>
      </p:sp>
      <p:sp>
        <p:nvSpPr>
          <p:cNvPr id="7" name="TextBox 6">
            <a:extLst>
              <a:ext uri="{FF2B5EF4-FFF2-40B4-BE49-F238E27FC236}">
                <a16:creationId xmlns="" xmlns:a16="http://schemas.microsoft.com/office/drawing/2014/main" id="{EA5AC54D-C7FA-44FA-A500-C1C2CD5A5A8D}"/>
              </a:ext>
            </a:extLst>
          </p:cNvPr>
          <p:cNvSpPr txBox="1"/>
          <p:nvPr/>
        </p:nvSpPr>
        <p:spPr>
          <a:xfrm>
            <a:off x="4376936" y="2635961"/>
            <a:ext cx="3654152" cy="1107996"/>
          </a:xfrm>
          <a:prstGeom prst="rect">
            <a:avLst/>
          </a:prstGeom>
          <a:noFill/>
        </p:spPr>
        <p:txBody>
          <a:bodyPr wrap="square" rtlCol="0">
            <a:spAutoFit/>
          </a:bodyPr>
          <a:lstStyle/>
          <a:p>
            <a:pPr algn="ctr"/>
            <a:r>
              <a:rPr lang="ru-RU" sz="6600" b="1" dirty="0">
                <a:solidFill>
                  <a:srgbClr val="FF0000"/>
                </a:solidFill>
              </a:rPr>
              <a:t>8 класс</a:t>
            </a:r>
          </a:p>
        </p:txBody>
      </p:sp>
      <p:sp>
        <p:nvSpPr>
          <p:cNvPr id="8" name="Прямоугольник 7">
            <a:extLst>
              <a:ext uri="{FF2B5EF4-FFF2-40B4-BE49-F238E27FC236}">
                <a16:creationId xmlns="" xmlns:a16="http://schemas.microsoft.com/office/drawing/2014/main" id="{1B8FCD70-5717-4898-B56B-AA5B468EF02F}"/>
              </a:ext>
            </a:extLst>
          </p:cNvPr>
          <p:cNvSpPr/>
          <p:nvPr/>
        </p:nvSpPr>
        <p:spPr>
          <a:xfrm>
            <a:off x="6096000" y="3826099"/>
            <a:ext cx="5400600" cy="948593"/>
          </a:xfrm>
          <a:prstGeom prst="rect">
            <a:avLst/>
          </a:prstGeom>
        </p:spPr>
        <p:txBody>
          <a:bodyPr wrap="square">
            <a:spAutoFit/>
          </a:bodyPr>
          <a:lstStyle/>
          <a:p>
            <a:pPr algn="ctr">
              <a:lnSpc>
                <a:spcPct val="107000"/>
              </a:lnSpc>
            </a:pPr>
            <a:r>
              <a:rPr lang="ru-RU" sz="2000" b="1" i="1" dirty="0">
                <a:solidFill>
                  <a:srgbClr val="523312"/>
                </a:solidFill>
                <a:ea typeface="Calibri" panose="020F0502020204030204" pitchFamily="34" charset="0"/>
                <a:cs typeface="Times New Roman" panose="02020603050405020304" pitchFamily="18" charset="0"/>
              </a:rPr>
              <a:t>Учитель географии </a:t>
            </a:r>
            <a:r>
              <a:rPr lang="ru-RU" sz="2000" b="1" i="1" dirty="0" smtClean="0">
                <a:solidFill>
                  <a:srgbClr val="523312"/>
                </a:solidFill>
                <a:ea typeface="Calibri" panose="020F0502020204030204" pitchFamily="34" charset="0"/>
                <a:cs typeface="Times New Roman" panose="02020603050405020304" pitchFamily="18" charset="0"/>
              </a:rPr>
              <a:t>«МБОУ </a:t>
            </a:r>
            <a:r>
              <a:rPr lang="ru-RU" sz="2000" b="1" i="1" dirty="0">
                <a:solidFill>
                  <a:srgbClr val="523312"/>
                </a:solidFill>
                <a:ea typeface="Calibri" panose="020F0502020204030204" pitchFamily="34" charset="0"/>
                <a:cs typeface="Times New Roman" panose="02020603050405020304" pitchFamily="18" charset="0"/>
              </a:rPr>
              <a:t>Гимназия № </a:t>
            </a:r>
            <a:r>
              <a:rPr lang="ru-RU" sz="2000" b="1" i="1" dirty="0" smtClean="0">
                <a:solidFill>
                  <a:srgbClr val="523312"/>
                </a:solidFill>
                <a:ea typeface="Calibri" panose="020F0502020204030204" pitchFamily="34" charset="0"/>
                <a:cs typeface="Times New Roman" panose="02020603050405020304" pitchFamily="18" charset="0"/>
              </a:rPr>
              <a:t>2»                      </a:t>
            </a:r>
            <a:r>
              <a:rPr lang="ru-RU" sz="3200" b="1" i="1" dirty="0">
                <a:solidFill>
                  <a:srgbClr val="523312"/>
                </a:solidFill>
                <a:ea typeface="Calibri" panose="020F0502020204030204" pitchFamily="34" charset="0"/>
                <a:cs typeface="Times New Roman" panose="02020603050405020304" pitchFamily="18" charset="0"/>
              </a:rPr>
              <a:t>Сорока Ирина Анатольевна</a:t>
            </a:r>
            <a:endParaRPr lang="ru-RU" sz="2000" b="1" i="1" dirty="0">
              <a:solidFill>
                <a:srgbClr val="523312"/>
              </a:solidFill>
              <a:ea typeface="Calibri" panose="020F0502020204030204" pitchFamily="34" charset="0"/>
              <a:cs typeface="Times New Roman" panose="02020603050405020304" pitchFamily="18" charset="0"/>
            </a:endParaRPr>
          </a:p>
        </p:txBody>
      </p:sp>
      <p:sp>
        <p:nvSpPr>
          <p:cNvPr id="9" name="Прямоугольник 8">
            <a:extLst>
              <a:ext uri="{FF2B5EF4-FFF2-40B4-BE49-F238E27FC236}">
                <a16:creationId xmlns="" xmlns:a16="http://schemas.microsoft.com/office/drawing/2014/main" id="{F0A0E167-BA58-4A5F-BC35-E088A6F44CC0}"/>
              </a:ext>
            </a:extLst>
          </p:cNvPr>
          <p:cNvSpPr/>
          <p:nvPr/>
        </p:nvSpPr>
        <p:spPr>
          <a:xfrm>
            <a:off x="1775520" y="558267"/>
            <a:ext cx="8640960" cy="1015663"/>
          </a:xfrm>
          <a:prstGeom prst="rect">
            <a:avLst/>
          </a:prstGeom>
        </p:spPr>
        <p:txBody>
          <a:bodyPr wrap="square">
            <a:spAutoFit/>
          </a:bodyPr>
          <a:lstStyle/>
          <a:p>
            <a:pPr fontAlgn="base"/>
            <a:r>
              <a:rPr lang="ru-RU" sz="3600" b="1" i="1" dirty="0">
                <a:solidFill>
                  <a:srgbClr val="472604"/>
                </a:solidFill>
                <a:cs typeface="Times New Roman" panose="02020603050405020304" pitchFamily="18" charset="0"/>
              </a:rPr>
              <a:t>Любить свою Родину, значит знать её.</a:t>
            </a:r>
          </a:p>
          <a:p>
            <a:pPr algn="r"/>
            <a:r>
              <a:rPr lang="ru-RU" b="1" i="1" dirty="0">
                <a:solidFill>
                  <a:srgbClr val="472604"/>
                </a:solidFill>
                <a:cs typeface="Times New Roman" panose="02020603050405020304" pitchFamily="18" charset="0"/>
              </a:rPr>
              <a:t> </a:t>
            </a:r>
            <a:r>
              <a:rPr lang="ru-RU" sz="2400" b="1" i="1" dirty="0">
                <a:solidFill>
                  <a:srgbClr val="472604"/>
                </a:solidFill>
                <a:cs typeface="Times New Roman" panose="02020603050405020304" pitchFamily="18" charset="0"/>
              </a:rPr>
              <a:t>В.Г. Белинский</a:t>
            </a:r>
            <a:endParaRPr lang="ru-RU" b="1" i="1" dirty="0">
              <a:solidFill>
                <a:srgbClr val="472604"/>
              </a:solidFill>
              <a:cs typeface="Times New Roman" panose="02020603050405020304" pitchFamily="18" charset="0"/>
            </a:endParaRPr>
          </a:p>
        </p:txBody>
      </p:sp>
      <p:sp>
        <p:nvSpPr>
          <p:cNvPr id="5" name="Прямоугольник 4">
            <a:extLst>
              <a:ext uri="{FF2B5EF4-FFF2-40B4-BE49-F238E27FC236}">
                <a16:creationId xmlns="" xmlns:a16="http://schemas.microsoft.com/office/drawing/2014/main" id="{18197B9C-21B2-4448-9129-94D8B5662C4E}"/>
              </a:ext>
            </a:extLst>
          </p:cNvPr>
          <p:cNvSpPr/>
          <p:nvPr/>
        </p:nvSpPr>
        <p:spPr>
          <a:xfrm>
            <a:off x="5484294" y="5851982"/>
            <a:ext cx="1242648" cy="375552"/>
          </a:xfrm>
          <a:prstGeom prst="rect">
            <a:avLst/>
          </a:prstGeom>
        </p:spPr>
        <p:txBody>
          <a:bodyPr wrap="none">
            <a:spAutoFit/>
          </a:bodyPr>
          <a:lstStyle/>
          <a:p>
            <a:pPr algn="ctr">
              <a:lnSpc>
                <a:spcPct val="107000"/>
              </a:lnSpc>
            </a:pPr>
            <a:r>
              <a:rPr lang="ru-RU" b="1" dirty="0">
                <a:ea typeface="Calibri" panose="020F0502020204030204" pitchFamily="34" charset="0"/>
                <a:cs typeface="Times New Roman" panose="02020603050405020304" pitchFamily="18" charset="0"/>
              </a:rPr>
              <a:t>21.02.2024</a:t>
            </a:r>
            <a:endParaRPr lang="ru-RU" dirty="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1502170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0282" y="0"/>
            <a:ext cx="12192000" cy="1143000"/>
          </a:xfrm>
        </p:spPr>
        <p:txBody>
          <a:bodyPr/>
          <a:lstStyle/>
          <a:p>
            <a:r>
              <a:rPr lang="ru-RU" dirty="0" smtClean="0"/>
              <a:t>Предположение</a:t>
            </a:r>
            <a:endParaRPr lang="ru-RU" dirty="0"/>
          </a:p>
        </p:txBody>
      </p:sp>
      <p:pic>
        <p:nvPicPr>
          <p:cNvPr id="41986" name="Picture 2" descr="C:\Users\User\Documents\Downloads\111-20221013_161702.gif"/>
          <p:cNvPicPr>
            <a:picLocks noChangeAspect="1" noChangeArrowheads="1" noCrop="1"/>
          </p:cNvPicPr>
          <p:nvPr/>
        </p:nvPicPr>
        <p:blipFill>
          <a:blip r:embed="rId2" cstate="print"/>
          <a:srcRect/>
          <a:stretch>
            <a:fillRect/>
          </a:stretch>
        </p:blipFill>
        <p:spPr bwMode="auto">
          <a:xfrm>
            <a:off x="3215680" y="2420888"/>
            <a:ext cx="6082018" cy="464666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ocuments\Downloads\b1xIc-vwPZI.jpg">
            <a:extLst>
              <a:ext uri="{FF2B5EF4-FFF2-40B4-BE49-F238E27FC236}">
                <a16:creationId xmlns="" xmlns:a16="http://schemas.microsoft.com/office/drawing/2014/main" id="{9E48632C-E021-49C5-B017-52066A8B0E60}"/>
              </a:ext>
            </a:extLst>
          </p:cNvPr>
          <p:cNvPicPr>
            <a:picLocks noChangeAspect="1" noChangeArrowheads="1"/>
          </p:cNvPicPr>
          <p:nvPr/>
        </p:nvPicPr>
        <p:blipFill rotWithShape="1">
          <a:blip r:embed="rId2" cstate="print"/>
          <a:srcRect t="12598" b="12826"/>
          <a:stretch/>
        </p:blipFill>
        <p:spPr bwMode="auto">
          <a:xfrm>
            <a:off x="-1" y="0"/>
            <a:ext cx="12261383" cy="6858000"/>
          </a:xfrm>
          <a:prstGeom prst="rect">
            <a:avLst/>
          </a:prstGeom>
          <a:ln>
            <a:noFill/>
          </a:ln>
          <a:effectLst>
            <a:softEdge rad="112500"/>
          </a:effectLst>
        </p:spPr>
      </p:pic>
      <p:pic>
        <p:nvPicPr>
          <p:cNvPr id="2" name="Picture 2" descr="C:\Users\User\Documents\Downloads\b1xIc-vwPZI.jpg">
            <a:extLst>
              <a:ext uri="{FF2B5EF4-FFF2-40B4-BE49-F238E27FC236}">
                <a16:creationId xmlns="" xmlns:a16="http://schemas.microsoft.com/office/drawing/2014/main" id="{9D430F2C-917F-4DF7-87AF-1A33B276AE83}"/>
              </a:ext>
            </a:extLst>
          </p:cNvPr>
          <p:cNvPicPr>
            <a:picLocks noChangeAspect="1" noChangeArrowheads="1"/>
          </p:cNvPicPr>
          <p:nvPr/>
        </p:nvPicPr>
        <p:blipFill>
          <a:blip r:embed="rId2" cstate="print"/>
          <a:srcRect/>
          <a:stretch>
            <a:fillRect/>
          </a:stretch>
        </p:blipFill>
        <p:spPr bwMode="auto">
          <a:xfrm>
            <a:off x="1631504" y="27003"/>
            <a:ext cx="9107996" cy="6830997"/>
          </a:xfrm>
          <a:prstGeom prst="rect">
            <a:avLst/>
          </a:prstGeom>
          <a:ln>
            <a:noFill/>
          </a:ln>
          <a:effectLst>
            <a:softEdge rad="112500"/>
          </a:effectLst>
        </p:spPr>
      </p:pic>
    </p:spTree>
    <p:extLst>
      <p:ext uri="{BB962C8B-B14F-4D97-AF65-F5344CB8AC3E}">
        <p14:creationId xmlns="" xmlns:p14="http://schemas.microsoft.com/office/powerpoint/2010/main" val="41692153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Прямоугольник 6"/>
          <p:cNvSpPr/>
          <p:nvPr/>
        </p:nvSpPr>
        <p:spPr>
          <a:xfrm>
            <a:off x="452398" y="214290"/>
            <a:ext cx="11144328" cy="500066"/>
          </a:xfrm>
          <a:prstGeom prst="rect">
            <a:avLst/>
          </a:prstGeom>
          <a:solidFill>
            <a:schemeClr val="bg1"/>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81050" y="142852"/>
            <a:ext cx="10972800" cy="571504"/>
          </a:xfrm>
        </p:spPr>
        <p:txBody>
          <a:bodyPr>
            <a:normAutofit fontScale="90000"/>
          </a:bodyPr>
          <a:lstStyle/>
          <a:p>
            <a:r>
              <a:rPr lang="ru-RU" sz="3600" b="1" dirty="0">
                <a:solidFill>
                  <a:schemeClr val="tx2">
                    <a:lumMod val="60000"/>
                    <a:lumOff val="40000"/>
                  </a:schemeClr>
                </a:solidFill>
              </a:rPr>
              <a:t>Крупнейшие природные районы России</a:t>
            </a:r>
          </a:p>
        </p:txBody>
      </p:sp>
      <p:pic>
        <p:nvPicPr>
          <p:cNvPr id="4" name="Picture 3" descr="C:\Users\User\Documents\Downloads\1685650343_polinka-top-p-vostochno-yevropeiskaya-ravnina-kartinki-v-70.png"/>
          <p:cNvPicPr>
            <a:picLocks noGrp="1" noChangeAspect="1" noChangeArrowheads="1"/>
          </p:cNvPicPr>
          <p:nvPr>
            <p:ph idx="1"/>
          </p:nvPr>
        </p:nvPicPr>
        <p:blipFill>
          <a:blip r:embed="rId3" cstate="print"/>
          <a:srcRect/>
          <a:stretch>
            <a:fillRect/>
          </a:stretch>
        </p:blipFill>
        <p:spPr bwMode="auto">
          <a:xfrm>
            <a:off x="452398" y="857232"/>
            <a:ext cx="11144328" cy="582900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ocuments\Downloads\1ZihwSGl1B83W1sQJf3r18i94uOF2iV9vvUOrIARDtomABQbZ-dg9YqXWGulcFNOXa411TTC-lt7kkcEFjcePYew.jpg"/>
          <p:cNvPicPr>
            <a:picLocks noChangeAspect="1" noChangeArrowheads="1"/>
          </p:cNvPicPr>
          <p:nvPr/>
        </p:nvPicPr>
        <p:blipFill>
          <a:blip r:embed="rId2" cstate="print"/>
          <a:srcRect/>
          <a:stretch>
            <a:fillRect/>
          </a:stretch>
        </p:blipFill>
        <p:spPr bwMode="auto">
          <a:xfrm>
            <a:off x="3035660" y="1052736"/>
            <a:ext cx="6120680" cy="547215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inute Timer (720p) (video-converter.com).wmv">
            <a:hlinkClick r:id="" action="ppaction://media"/>
          </p:cNvPr>
          <p:cNvPicPr>
            <a:picLocks noRot="1" noChangeAspect="1"/>
          </p:cNvPicPr>
          <p:nvPr>
            <a:videoFile r:link="rId1"/>
          </p:nvPr>
        </p:nvPicPr>
        <p:blipFill>
          <a:blip r:embed="rId3" cstate="print"/>
          <a:stretch>
            <a:fillRect/>
          </a:stretch>
        </p:blipFill>
        <p:spPr>
          <a:xfrm>
            <a:off x="0" y="0"/>
            <a:ext cx="12192000" cy="707233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9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2191565967"/>
              </p:ext>
            </p:extLst>
          </p:nvPr>
        </p:nvGraphicFramePr>
        <p:xfrm>
          <a:off x="119336" y="692696"/>
          <a:ext cx="11953330" cy="6048673"/>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814822">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42391">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94030">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809854">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87576">
                <a:tc>
                  <a:txBody>
                    <a:bodyPr/>
                    <a:lstStyle/>
                    <a:p>
                      <a:pPr>
                        <a:lnSpc>
                          <a:spcPct val="115000"/>
                        </a:lnSpc>
                        <a:spcAft>
                          <a:spcPts val="0"/>
                        </a:spcAft>
                      </a:pPr>
                      <a:endParaRPr lang="ru-RU" sz="1400" dirty="0">
                        <a:solidFill>
                          <a:srgbClr val="FF0000"/>
                        </a:solidFill>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38218394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777206188"/>
              </p:ext>
            </p:extLst>
          </p:nvPr>
        </p:nvGraphicFramePr>
        <p:xfrm>
          <a:off x="119336" y="692696"/>
          <a:ext cx="11953330" cy="6048673"/>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814822">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42391">
                <a:tc>
                  <a:txBody>
                    <a:bodyPr/>
                    <a:lstStyle/>
                    <a:p>
                      <a:pPr>
                        <a:lnSpc>
                          <a:spcPct val="115000"/>
                        </a:lnSpc>
                        <a:spcAft>
                          <a:spcPts val="0"/>
                        </a:spcAft>
                      </a:pPr>
                      <a:r>
                        <a:rPr lang="ru-RU" sz="1400" dirty="0">
                          <a:latin typeface="+mn-lt"/>
                          <a:ea typeface="Calibri"/>
                          <a:cs typeface="Times New Roman"/>
                        </a:rPr>
                        <a:t>Климатический пояс</a:t>
                      </a:r>
                    </a:p>
                    <a:p>
                      <a:pPr>
                        <a:lnSpc>
                          <a:spcPct val="115000"/>
                        </a:lnSpc>
                        <a:spcAft>
                          <a:spcPts val="0"/>
                        </a:spcAft>
                      </a:pPr>
                      <a:r>
                        <a:rPr lang="ru-RU" sz="1400" dirty="0">
                          <a:latin typeface="+mn-lt"/>
                          <a:ea typeface="Calibri"/>
                          <a:cs typeface="Times New Roman"/>
                        </a:rPr>
                        <a:t>Климатическая область (тип климата).</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94030">
                <a:tc>
                  <a:txBody>
                    <a:bodyPr/>
                    <a:lstStyle/>
                    <a:p>
                      <a:pPr>
                        <a:lnSpc>
                          <a:spcPct val="115000"/>
                        </a:lnSpc>
                        <a:spcAft>
                          <a:spcPts val="0"/>
                        </a:spcAft>
                      </a:pPr>
                      <a:r>
                        <a:rPr lang="ru-RU" sz="1400" dirty="0">
                          <a:latin typeface="+mn-lt"/>
                          <a:ea typeface="Calibri"/>
                          <a:cs typeface="Times New Roman"/>
                        </a:rPr>
                        <a:t>Почвы</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809854">
                <a:tc>
                  <a:txBody>
                    <a:bodyPr/>
                    <a:lstStyle/>
                    <a:p>
                      <a:pPr>
                        <a:lnSpc>
                          <a:spcPct val="115000"/>
                        </a:lnSpc>
                        <a:spcAft>
                          <a:spcPts val="0"/>
                        </a:spcAft>
                      </a:pPr>
                      <a:r>
                        <a:rPr lang="ru-RU" sz="1400" dirty="0">
                          <a:latin typeface="+mn-lt"/>
                          <a:ea typeface="Calibri"/>
                          <a:cs typeface="Times New Roman"/>
                        </a:rPr>
                        <a:t>Растительность </a:t>
                      </a:r>
                    </a:p>
                    <a:p>
                      <a:pPr>
                        <a:lnSpc>
                          <a:spcPct val="115000"/>
                        </a:lnSpc>
                        <a:spcAft>
                          <a:spcPts val="0"/>
                        </a:spcAft>
                      </a:pPr>
                      <a:r>
                        <a:rPr lang="ru-RU" sz="1400" dirty="0">
                          <a:latin typeface="+mn-lt"/>
                          <a:ea typeface="Calibri"/>
                          <a:cs typeface="Times New Roman"/>
                        </a:rPr>
                        <a:t>Леса</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Хвойные породы</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87576">
                <a:tc>
                  <a:txBody>
                    <a:bodyPr/>
                    <a:lstStyle/>
                    <a:p>
                      <a:pPr>
                        <a:lnSpc>
                          <a:spcPct val="115000"/>
                        </a:lnSpc>
                        <a:spcAft>
                          <a:spcPts val="0"/>
                        </a:spcAft>
                      </a:pPr>
                      <a:r>
                        <a:rPr lang="ru-RU" sz="1400" dirty="0">
                          <a:latin typeface="+mn-lt"/>
                          <a:ea typeface="Calibri"/>
                          <a:cs typeface="Times New Roman"/>
                        </a:rPr>
                        <a:t>Животный мир</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Calibri"/>
                          <a:cs typeface="Times New Roman"/>
                        </a:rPr>
                        <a:t>Эндемики</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7804305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2373071596"/>
              </p:ext>
            </p:extLst>
          </p:nvPr>
        </p:nvGraphicFramePr>
        <p:xfrm>
          <a:off x="119336" y="692696"/>
          <a:ext cx="11953330" cy="6048673"/>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814822">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42391">
                <a:tc>
                  <a:txBody>
                    <a:bodyPr/>
                    <a:lstStyle/>
                    <a:p>
                      <a:pPr>
                        <a:lnSpc>
                          <a:spcPct val="115000"/>
                        </a:lnSpc>
                        <a:spcAft>
                          <a:spcPts val="0"/>
                        </a:spcAft>
                      </a:pPr>
                      <a:r>
                        <a:rPr lang="ru-RU" sz="1400" dirty="0">
                          <a:latin typeface="+mn-lt"/>
                          <a:ea typeface="Calibri"/>
                          <a:cs typeface="Times New Roman"/>
                        </a:rPr>
                        <a:t>Климатический пояс</a:t>
                      </a:r>
                    </a:p>
                    <a:p>
                      <a:pPr>
                        <a:lnSpc>
                          <a:spcPct val="115000"/>
                        </a:lnSpc>
                        <a:spcAft>
                          <a:spcPts val="0"/>
                        </a:spcAft>
                      </a:pPr>
                      <a:r>
                        <a:rPr lang="ru-RU" sz="1400" dirty="0">
                          <a:latin typeface="+mn-lt"/>
                          <a:ea typeface="Calibri"/>
                          <a:cs typeface="Times New Roman"/>
                        </a:rPr>
                        <a:t>Климатическая область (тип климата).</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Умеренно-континентальный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94030">
                <a:tc>
                  <a:txBody>
                    <a:bodyPr/>
                    <a:lstStyle/>
                    <a:p>
                      <a:pPr>
                        <a:lnSpc>
                          <a:spcPct val="115000"/>
                        </a:lnSpc>
                        <a:spcAft>
                          <a:spcPts val="0"/>
                        </a:spcAft>
                      </a:pPr>
                      <a:r>
                        <a:rPr lang="ru-RU" sz="1400" dirty="0">
                          <a:latin typeface="+mn-lt"/>
                          <a:ea typeface="Calibri"/>
                          <a:cs typeface="Times New Roman"/>
                        </a:rPr>
                        <a:t>Почвы</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 </a:t>
                      </a:r>
                    </a:p>
                    <a:p>
                      <a:pPr>
                        <a:lnSpc>
                          <a:spcPct val="115000"/>
                        </a:lnSpc>
                        <a:spcAft>
                          <a:spcPts val="0"/>
                        </a:spcAft>
                      </a:pPr>
                      <a:r>
                        <a:rPr lang="ru-RU" sz="1400" dirty="0">
                          <a:solidFill>
                            <a:srgbClr val="000000"/>
                          </a:solidFill>
                          <a:latin typeface="+mn-lt"/>
                          <a:ea typeface="Times New Roman"/>
                          <a:cs typeface="Times New Roman"/>
                        </a:rPr>
                        <a:t>дерново-подзолистые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809854">
                <a:tc>
                  <a:txBody>
                    <a:bodyPr/>
                    <a:lstStyle/>
                    <a:p>
                      <a:pPr>
                        <a:lnSpc>
                          <a:spcPct val="115000"/>
                        </a:lnSpc>
                        <a:spcAft>
                          <a:spcPts val="0"/>
                        </a:spcAft>
                      </a:pPr>
                      <a:r>
                        <a:rPr lang="ru-RU" sz="1400" dirty="0">
                          <a:latin typeface="+mn-lt"/>
                          <a:ea typeface="Calibri"/>
                          <a:cs typeface="Times New Roman"/>
                        </a:rPr>
                        <a:t>Растительность </a:t>
                      </a:r>
                    </a:p>
                    <a:p>
                      <a:pPr>
                        <a:lnSpc>
                          <a:spcPct val="115000"/>
                        </a:lnSpc>
                        <a:spcAft>
                          <a:spcPts val="0"/>
                        </a:spcAft>
                      </a:pPr>
                      <a:r>
                        <a:rPr lang="ru-RU" sz="1400" dirty="0">
                          <a:latin typeface="+mn-lt"/>
                          <a:ea typeface="Calibri"/>
                          <a:cs typeface="Times New Roman"/>
                        </a:rPr>
                        <a:t>Леса</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Хвойные породы</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Темнохвойные таежные леса, сосновые леса.</a:t>
                      </a:r>
                    </a:p>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обыкновенная (европейская), кедр, пихта </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87576">
                <a:tc>
                  <a:txBody>
                    <a:bodyPr/>
                    <a:lstStyle/>
                    <a:p>
                      <a:pPr>
                        <a:lnSpc>
                          <a:spcPct val="115000"/>
                        </a:lnSpc>
                        <a:spcAft>
                          <a:spcPts val="0"/>
                        </a:spcAft>
                      </a:pPr>
                      <a:r>
                        <a:rPr lang="ru-RU" sz="1400" dirty="0">
                          <a:latin typeface="+mn-lt"/>
                          <a:ea typeface="Calibri"/>
                          <a:cs typeface="Times New Roman"/>
                        </a:rPr>
                        <a:t>Животный мир</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Calibri"/>
                          <a:cs typeface="Times New Roman"/>
                        </a:rPr>
                        <a:t>Эндемики</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a:latin typeface="+mn-lt"/>
                        <a:ea typeface="Calibri"/>
                        <a:cs typeface="Times New Roman"/>
                      </a:endParaRPr>
                    </a:p>
                    <a:p>
                      <a:pPr>
                        <a:lnSpc>
                          <a:spcPct val="115000"/>
                        </a:lnSpc>
                        <a:spcAft>
                          <a:spcPts val="0"/>
                        </a:spcAft>
                      </a:pPr>
                      <a:r>
                        <a:rPr lang="ru-RU" sz="1400">
                          <a:solidFill>
                            <a:srgbClr val="FF0000"/>
                          </a:solidFill>
                          <a:latin typeface="+mn-lt"/>
                          <a:ea typeface="Times New Roman"/>
                          <a:cs typeface="Times New Roman"/>
                        </a:rPr>
                        <a:t>Европейская норка, зеленый дятел, черный хорь</a:t>
                      </a:r>
                      <a:endParaRPr lang="ru-RU" sz="140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6015907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1117607685"/>
              </p:ext>
            </p:extLst>
          </p:nvPr>
        </p:nvGraphicFramePr>
        <p:xfrm>
          <a:off x="119336" y="692696"/>
          <a:ext cx="11953330" cy="6048673"/>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814822">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42391">
                <a:tc>
                  <a:txBody>
                    <a:bodyPr/>
                    <a:lstStyle/>
                    <a:p>
                      <a:pPr>
                        <a:lnSpc>
                          <a:spcPct val="115000"/>
                        </a:lnSpc>
                        <a:spcAft>
                          <a:spcPts val="0"/>
                        </a:spcAft>
                      </a:pPr>
                      <a:r>
                        <a:rPr lang="ru-RU" sz="1400" dirty="0">
                          <a:latin typeface="+mn-lt"/>
                          <a:ea typeface="Calibri"/>
                          <a:cs typeface="Times New Roman"/>
                        </a:rPr>
                        <a:t>Климатический пояс</a:t>
                      </a:r>
                    </a:p>
                    <a:p>
                      <a:pPr>
                        <a:lnSpc>
                          <a:spcPct val="115000"/>
                        </a:lnSpc>
                        <a:spcAft>
                          <a:spcPts val="0"/>
                        </a:spcAft>
                      </a:pPr>
                      <a:r>
                        <a:rPr lang="ru-RU" sz="1400" dirty="0">
                          <a:latin typeface="+mn-lt"/>
                          <a:ea typeface="Calibri"/>
                          <a:cs typeface="Times New Roman"/>
                        </a:rPr>
                        <a:t>Климатическая область (тип климата).</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Умеренно-континентальный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94030">
                <a:tc>
                  <a:txBody>
                    <a:bodyPr/>
                    <a:lstStyle/>
                    <a:p>
                      <a:pPr>
                        <a:lnSpc>
                          <a:spcPct val="115000"/>
                        </a:lnSpc>
                        <a:spcAft>
                          <a:spcPts val="0"/>
                        </a:spcAft>
                      </a:pPr>
                      <a:r>
                        <a:rPr lang="ru-RU" sz="1400" dirty="0">
                          <a:latin typeface="+mn-lt"/>
                          <a:ea typeface="Calibri"/>
                          <a:cs typeface="Times New Roman"/>
                        </a:rPr>
                        <a:t>Почвы</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 </a:t>
                      </a:r>
                    </a:p>
                    <a:p>
                      <a:pPr>
                        <a:lnSpc>
                          <a:spcPct val="115000"/>
                        </a:lnSpc>
                        <a:spcAft>
                          <a:spcPts val="0"/>
                        </a:spcAft>
                      </a:pPr>
                      <a:r>
                        <a:rPr lang="ru-RU" sz="1400" dirty="0">
                          <a:solidFill>
                            <a:srgbClr val="000000"/>
                          </a:solidFill>
                          <a:latin typeface="+mn-lt"/>
                          <a:ea typeface="Times New Roman"/>
                          <a:cs typeface="Times New Roman"/>
                        </a:rPr>
                        <a:t>дерново-подзолистые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a:t>
                      </a:r>
                    </a:p>
                    <a:p>
                      <a:pPr>
                        <a:lnSpc>
                          <a:spcPct val="115000"/>
                        </a:lnSpc>
                        <a:spcAft>
                          <a:spcPts val="0"/>
                        </a:spcAft>
                      </a:pPr>
                      <a:r>
                        <a:rPr lang="ru-RU" sz="1400" dirty="0">
                          <a:solidFill>
                            <a:srgbClr val="000000"/>
                          </a:solidFill>
                          <a:latin typeface="+mn-lt"/>
                          <a:ea typeface="Times New Roman"/>
                          <a:cs typeface="Times New Roman"/>
                        </a:rPr>
                        <a:t> болотно-подзолистые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809854">
                <a:tc>
                  <a:txBody>
                    <a:bodyPr/>
                    <a:lstStyle/>
                    <a:p>
                      <a:pPr>
                        <a:lnSpc>
                          <a:spcPct val="115000"/>
                        </a:lnSpc>
                        <a:spcAft>
                          <a:spcPts val="0"/>
                        </a:spcAft>
                      </a:pPr>
                      <a:r>
                        <a:rPr lang="ru-RU" sz="1400" dirty="0">
                          <a:latin typeface="+mn-lt"/>
                          <a:ea typeface="Calibri"/>
                          <a:cs typeface="Times New Roman"/>
                        </a:rPr>
                        <a:t>Растительность </a:t>
                      </a:r>
                    </a:p>
                    <a:p>
                      <a:pPr>
                        <a:lnSpc>
                          <a:spcPct val="115000"/>
                        </a:lnSpc>
                        <a:spcAft>
                          <a:spcPts val="0"/>
                        </a:spcAft>
                      </a:pPr>
                      <a:r>
                        <a:rPr lang="ru-RU" sz="1400" dirty="0">
                          <a:latin typeface="+mn-lt"/>
                          <a:ea typeface="Calibri"/>
                          <a:cs typeface="Times New Roman"/>
                        </a:rPr>
                        <a:t>Леса</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Хвойные породы</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Темнохвойные таежные леса, сосновые леса.</a:t>
                      </a:r>
                    </a:p>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обыкновенная (европейская), кедр, пихта </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Темнохвойные таежные, сосновые и лиственнично-сосновые леса. </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сосна кедровая сибирская, </a:t>
                      </a:r>
                      <a:r>
                        <a:rPr lang="ru-RU" sz="1400" dirty="0">
                          <a:solidFill>
                            <a:srgbClr val="C00000"/>
                          </a:solidFill>
                          <a:latin typeface="+mn-lt"/>
                          <a:ea typeface="Times New Roman"/>
                          <a:cs typeface="Times New Roman"/>
                        </a:rPr>
                        <a:t> </a:t>
                      </a:r>
                      <a:r>
                        <a:rPr lang="ru-RU" sz="1400" dirty="0">
                          <a:solidFill>
                            <a:srgbClr val="000000"/>
                          </a:solidFill>
                          <a:latin typeface="+mn-lt"/>
                          <a:ea typeface="Times New Roman"/>
                          <a:cs typeface="Times New Roman"/>
                        </a:rPr>
                        <a:t>лиственница, ель сибирская пихта</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87576">
                <a:tc>
                  <a:txBody>
                    <a:bodyPr/>
                    <a:lstStyle/>
                    <a:p>
                      <a:pPr>
                        <a:lnSpc>
                          <a:spcPct val="115000"/>
                        </a:lnSpc>
                        <a:spcAft>
                          <a:spcPts val="0"/>
                        </a:spcAft>
                      </a:pPr>
                      <a:r>
                        <a:rPr lang="ru-RU" sz="1400" dirty="0">
                          <a:latin typeface="+mn-lt"/>
                          <a:ea typeface="Calibri"/>
                          <a:cs typeface="Times New Roman"/>
                        </a:rPr>
                        <a:t>Животный мир</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Calibri"/>
                          <a:cs typeface="Times New Roman"/>
                        </a:rPr>
                        <a:t>Эндемики</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Европейская норка, зеленый дятел, черный хорь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Бурундук, колонок, соболь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1207029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3215191889"/>
              </p:ext>
            </p:extLst>
          </p:nvPr>
        </p:nvGraphicFramePr>
        <p:xfrm>
          <a:off x="119336" y="692696"/>
          <a:ext cx="11953330" cy="6048673"/>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814822">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42391">
                <a:tc>
                  <a:txBody>
                    <a:bodyPr/>
                    <a:lstStyle/>
                    <a:p>
                      <a:pPr>
                        <a:lnSpc>
                          <a:spcPct val="115000"/>
                        </a:lnSpc>
                        <a:spcAft>
                          <a:spcPts val="0"/>
                        </a:spcAft>
                      </a:pPr>
                      <a:r>
                        <a:rPr lang="ru-RU" sz="1400" dirty="0">
                          <a:latin typeface="+mn-lt"/>
                          <a:ea typeface="Calibri"/>
                          <a:cs typeface="Times New Roman"/>
                        </a:rPr>
                        <a:t>Климатический пояс</a:t>
                      </a:r>
                    </a:p>
                    <a:p>
                      <a:pPr>
                        <a:lnSpc>
                          <a:spcPct val="115000"/>
                        </a:lnSpc>
                        <a:spcAft>
                          <a:spcPts val="0"/>
                        </a:spcAft>
                      </a:pPr>
                      <a:r>
                        <a:rPr lang="ru-RU" sz="1400" dirty="0">
                          <a:latin typeface="+mn-lt"/>
                          <a:ea typeface="Calibri"/>
                          <a:cs typeface="Times New Roman"/>
                        </a:rPr>
                        <a:t>Климатическая область (тип климата).</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Умеренно-континентальный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mn-lt"/>
                          <a:ea typeface="Times New Roman"/>
                          <a:cs typeface="Times New Roman"/>
                        </a:rPr>
                        <a:t>Умеренный</a:t>
                      </a:r>
                      <a:endParaRPr lang="ru-RU" sz="1400">
                        <a:latin typeface="+mn-lt"/>
                        <a:ea typeface="Calibri"/>
                        <a:cs typeface="Times New Roman"/>
                      </a:endParaRPr>
                    </a:p>
                    <a:p>
                      <a:pPr>
                        <a:lnSpc>
                          <a:spcPct val="115000"/>
                        </a:lnSpc>
                        <a:spcAft>
                          <a:spcPts val="0"/>
                        </a:spcAft>
                      </a:pPr>
                      <a:r>
                        <a:rPr lang="ru-RU" sz="1400">
                          <a:solidFill>
                            <a:srgbClr val="000000"/>
                          </a:solidFill>
                          <a:latin typeface="+mn-lt"/>
                          <a:ea typeface="Times New Roman"/>
                          <a:cs typeface="Times New Roman"/>
                        </a:rPr>
                        <a:t>Резко-континентальный</a:t>
                      </a:r>
                      <a:endParaRPr lang="ru-RU" sz="140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94030">
                <a:tc>
                  <a:txBody>
                    <a:bodyPr/>
                    <a:lstStyle/>
                    <a:p>
                      <a:pPr>
                        <a:lnSpc>
                          <a:spcPct val="115000"/>
                        </a:lnSpc>
                        <a:spcAft>
                          <a:spcPts val="0"/>
                        </a:spcAft>
                      </a:pPr>
                      <a:r>
                        <a:rPr lang="ru-RU" sz="1400" dirty="0">
                          <a:latin typeface="+mn-lt"/>
                          <a:ea typeface="Calibri"/>
                          <a:cs typeface="Times New Roman"/>
                        </a:rPr>
                        <a:t>Почвы</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 </a:t>
                      </a:r>
                    </a:p>
                    <a:p>
                      <a:pPr>
                        <a:lnSpc>
                          <a:spcPct val="115000"/>
                        </a:lnSpc>
                        <a:spcAft>
                          <a:spcPts val="0"/>
                        </a:spcAft>
                      </a:pPr>
                      <a:r>
                        <a:rPr lang="ru-RU" sz="1400" dirty="0">
                          <a:solidFill>
                            <a:srgbClr val="000000"/>
                          </a:solidFill>
                          <a:latin typeface="+mn-lt"/>
                          <a:ea typeface="Times New Roman"/>
                          <a:cs typeface="Times New Roman"/>
                        </a:rPr>
                        <a:t>дерново-подзолистые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a:t>
                      </a:r>
                    </a:p>
                    <a:p>
                      <a:pPr>
                        <a:lnSpc>
                          <a:spcPct val="115000"/>
                        </a:lnSpc>
                        <a:spcAft>
                          <a:spcPts val="0"/>
                        </a:spcAft>
                      </a:pPr>
                      <a:r>
                        <a:rPr lang="ru-RU" sz="1400" dirty="0">
                          <a:solidFill>
                            <a:srgbClr val="000000"/>
                          </a:solidFill>
                          <a:latin typeface="+mn-lt"/>
                          <a:ea typeface="Times New Roman"/>
                          <a:cs typeface="Times New Roman"/>
                        </a:rPr>
                        <a:t> болотно-подзолистые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a:latin typeface="+mn-lt"/>
                          <a:ea typeface="Calibri"/>
                          <a:cs typeface="Times New Roman"/>
                        </a:rPr>
                        <a:t>Мерзлотно- </a:t>
                      </a:r>
                      <a:r>
                        <a:rPr lang="ru-RU" sz="1400" dirty="0">
                          <a:latin typeface="+mn-lt"/>
                          <a:ea typeface="Calibri"/>
                          <a:cs typeface="Times New Roman"/>
                        </a:rPr>
                        <a:t>таежные и горно-таежные</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809854">
                <a:tc>
                  <a:txBody>
                    <a:bodyPr/>
                    <a:lstStyle/>
                    <a:p>
                      <a:pPr>
                        <a:lnSpc>
                          <a:spcPct val="115000"/>
                        </a:lnSpc>
                        <a:spcAft>
                          <a:spcPts val="0"/>
                        </a:spcAft>
                      </a:pPr>
                      <a:r>
                        <a:rPr lang="ru-RU" sz="1400" dirty="0">
                          <a:latin typeface="+mn-lt"/>
                          <a:ea typeface="Calibri"/>
                          <a:cs typeface="Times New Roman"/>
                        </a:rPr>
                        <a:t>Растительность </a:t>
                      </a:r>
                    </a:p>
                    <a:p>
                      <a:pPr>
                        <a:lnSpc>
                          <a:spcPct val="115000"/>
                        </a:lnSpc>
                        <a:spcAft>
                          <a:spcPts val="0"/>
                        </a:spcAft>
                      </a:pPr>
                      <a:r>
                        <a:rPr lang="ru-RU" sz="1400" dirty="0">
                          <a:latin typeface="+mn-lt"/>
                          <a:ea typeface="Calibri"/>
                          <a:cs typeface="Times New Roman"/>
                        </a:rPr>
                        <a:t>Леса</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Хвойные породы</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Темнохвойные таежные леса, сосновые леса.</a:t>
                      </a:r>
                    </a:p>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обыкновенная (европейская), кедр, пихта </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Темнохвойные таежные, сосновые и лиственнично-сосновые леса. </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сосна кедровая сибирская, </a:t>
                      </a:r>
                      <a:r>
                        <a:rPr lang="ru-RU" sz="1400" dirty="0">
                          <a:solidFill>
                            <a:srgbClr val="C00000"/>
                          </a:solidFill>
                          <a:latin typeface="+mn-lt"/>
                          <a:ea typeface="Times New Roman"/>
                          <a:cs typeface="Times New Roman"/>
                        </a:rPr>
                        <a:t> </a:t>
                      </a:r>
                      <a:r>
                        <a:rPr lang="ru-RU" sz="1400" dirty="0">
                          <a:solidFill>
                            <a:srgbClr val="000000"/>
                          </a:solidFill>
                          <a:latin typeface="+mn-lt"/>
                          <a:ea typeface="Times New Roman"/>
                          <a:cs typeface="Times New Roman"/>
                        </a:rPr>
                        <a:t>лиственница, ель сибирская пихта</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a:t>
                      </a:r>
                    </a:p>
                    <a:p>
                      <a:pPr>
                        <a:lnSpc>
                          <a:spcPct val="115000"/>
                        </a:lnSpc>
                        <a:spcAft>
                          <a:spcPts val="0"/>
                        </a:spcAft>
                      </a:pPr>
                      <a:r>
                        <a:rPr lang="ru-RU" sz="1400" dirty="0">
                          <a:solidFill>
                            <a:srgbClr val="000000"/>
                          </a:solidFill>
                          <a:latin typeface="+mn-lt"/>
                          <a:ea typeface="Times New Roman"/>
                          <a:cs typeface="Times New Roman"/>
                        </a:rPr>
                        <a:t>Лиственничные таежные леса, лиственнично-сосновые леса.</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Лиственница </a:t>
                      </a:r>
                      <a:r>
                        <a:rPr lang="ru-RU" sz="1400" dirty="0" err="1">
                          <a:solidFill>
                            <a:srgbClr val="000000"/>
                          </a:solidFill>
                          <a:latin typeface="+mn-lt"/>
                          <a:ea typeface="Times New Roman"/>
                          <a:cs typeface="Times New Roman"/>
                        </a:rPr>
                        <a:t>даурская</a:t>
                      </a:r>
                      <a:r>
                        <a:rPr lang="ru-RU" sz="1400" dirty="0">
                          <a:solidFill>
                            <a:srgbClr val="000000"/>
                          </a:solidFill>
                          <a:latin typeface="+mn-lt"/>
                          <a:ea typeface="Times New Roman"/>
                          <a:cs typeface="Times New Roman"/>
                        </a:rPr>
                        <a:t>, кедровый стланик</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87576">
                <a:tc>
                  <a:txBody>
                    <a:bodyPr/>
                    <a:lstStyle/>
                    <a:p>
                      <a:pPr>
                        <a:lnSpc>
                          <a:spcPct val="115000"/>
                        </a:lnSpc>
                        <a:spcAft>
                          <a:spcPts val="0"/>
                        </a:spcAft>
                      </a:pPr>
                      <a:r>
                        <a:rPr lang="ru-RU" sz="1400" dirty="0">
                          <a:latin typeface="+mn-lt"/>
                          <a:ea typeface="Calibri"/>
                          <a:cs typeface="Times New Roman"/>
                        </a:rPr>
                        <a:t>Животный мир</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Calibri"/>
                          <a:cs typeface="Times New Roman"/>
                        </a:rPr>
                        <a:t>Эндемики</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Европейская норка, зеленый дятел, черный хорь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Бурундук, колонок, соболь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Кабарга, черношапочный сурок</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28032322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f2.ppt-online.org/files2/slide/p/P98QaSLyvUTVY7ANn1Fwr6hl0ZqmbB2Ed3xokI/slide-53.jpg">
            <a:extLst>
              <a:ext uri="{FF2B5EF4-FFF2-40B4-BE49-F238E27FC236}">
                <a16:creationId xmlns="" xmlns:a16="http://schemas.microsoft.com/office/drawing/2014/main" id="{F8FB243E-CABE-4CCC-AA1E-80669C431C0B}"/>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a:extLst>
              <a:ext uri="{FF2B5EF4-FFF2-40B4-BE49-F238E27FC236}">
                <a16:creationId xmlns="" xmlns:a16="http://schemas.microsoft.com/office/drawing/2014/main" id="{9DD604DD-B972-4CEB-9777-47B982E79EBE}"/>
              </a:ext>
            </a:extLst>
          </p:cNvPr>
          <p:cNvSpPr/>
          <p:nvPr/>
        </p:nvSpPr>
        <p:spPr>
          <a:xfrm>
            <a:off x="371364" y="556977"/>
            <a:ext cx="11449272" cy="5976664"/>
          </a:xfrm>
          <a:prstGeom prst="rect">
            <a:avLst/>
          </a:prstGeom>
          <a:solidFill>
            <a:srgbClr val="FFFFFF">
              <a:alpha val="7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FF35318D-4525-4E52-9D3A-63D144DE5067}"/>
              </a:ext>
            </a:extLst>
          </p:cNvPr>
          <p:cNvSpPr txBox="1"/>
          <p:nvPr/>
        </p:nvSpPr>
        <p:spPr>
          <a:xfrm>
            <a:off x="3359696" y="504318"/>
            <a:ext cx="5112568" cy="369332"/>
          </a:xfrm>
          <a:prstGeom prst="rect">
            <a:avLst/>
          </a:prstGeom>
          <a:noFill/>
        </p:spPr>
        <p:txBody>
          <a:bodyPr wrap="square" rtlCol="0">
            <a:spAutoFit/>
          </a:bodyPr>
          <a:lstStyle/>
          <a:p>
            <a:pPr algn="ctr"/>
            <a:r>
              <a:rPr lang="ru-RU" dirty="0">
                <a:solidFill>
                  <a:schemeClr val="accent1">
                    <a:lumMod val="75000"/>
                  </a:schemeClr>
                </a:solidFill>
                <a:latin typeface="Arial Black" pitchFamily="34" charset="0"/>
              </a:rPr>
              <a:t>ВАЖНО! </a:t>
            </a:r>
          </a:p>
        </p:txBody>
      </p:sp>
      <p:pic>
        <p:nvPicPr>
          <p:cNvPr id="5" name="Picture 3" descr="C:\Users\User\Documents\Downloads\img1.jpg">
            <a:extLst>
              <a:ext uri="{FF2B5EF4-FFF2-40B4-BE49-F238E27FC236}">
                <a16:creationId xmlns="" xmlns:a16="http://schemas.microsoft.com/office/drawing/2014/main" id="{9BAD19FC-7B6F-4EC6-959A-1A9B6BA8BBBC}"/>
              </a:ext>
            </a:extLst>
          </p:cNvPr>
          <p:cNvPicPr>
            <a:picLocks noChangeAspect="1" noChangeArrowheads="1"/>
          </p:cNvPicPr>
          <p:nvPr/>
        </p:nvPicPr>
        <p:blipFill>
          <a:blip r:embed="rId3" cstate="print"/>
          <a:srcRect l="11527" t="7813" r="5781" b="77602"/>
          <a:stretch>
            <a:fillRect/>
          </a:stretch>
        </p:blipFill>
        <p:spPr bwMode="auto">
          <a:xfrm>
            <a:off x="1415480" y="900438"/>
            <a:ext cx="9361040" cy="1147146"/>
          </a:xfrm>
          <a:prstGeom prst="rect">
            <a:avLst/>
          </a:prstGeom>
          <a:noFill/>
        </p:spPr>
      </p:pic>
      <p:sp>
        <p:nvSpPr>
          <p:cNvPr id="6" name="Овал 5">
            <a:extLst>
              <a:ext uri="{FF2B5EF4-FFF2-40B4-BE49-F238E27FC236}">
                <a16:creationId xmlns="" xmlns:a16="http://schemas.microsoft.com/office/drawing/2014/main" id="{9334E189-7558-4123-B792-DAC4A26F3ACB}"/>
              </a:ext>
            </a:extLst>
          </p:cNvPr>
          <p:cNvSpPr/>
          <p:nvPr/>
        </p:nvSpPr>
        <p:spPr>
          <a:xfrm>
            <a:off x="5339782" y="3794892"/>
            <a:ext cx="2016224" cy="1866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ru-RU" sz="2800" b="1" dirty="0"/>
              <a:t>Климат</a:t>
            </a:r>
          </a:p>
        </p:txBody>
      </p:sp>
      <p:sp>
        <p:nvSpPr>
          <p:cNvPr id="2" name="Прямоугольник: скругленные углы 1">
            <a:extLst>
              <a:ext uri="{FF2B5EF4-FFF2-40B4-BE49-F238E27FC236}">
                <a16:creationId xmlns="" xmlns:a16="http://schemas.microsoft.com/office/drawing/2014/main" id="{86C892BF-17DD-4441-8FD5-40155F0AB483}"/>
              </a:ext>
            </a:extLst>
          </p:cNvPr>
          <p:cNvSpPr/>
          <p:nvPr/>
        </p:nvSpPr>
        <p:spPr>
          <a:xfrm>
            <a:off x="1199217" y="3625870"/>
            <a:ext cx="3013094" cy="1052861"/>
          </a:xfrm>
          <a:prstGeom prst="roundRect">
            <a:avLst/>
          </a:prstGeom>
          <a:solidFill>
            <a:srgbClr val="B1E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Воды</a:t>
            </a:r>
          </a:p>
        </p:txBody>
      </p:sp>
      <p:sp>
        <p:nvSpPr>
          <p:cNvPr id="13" name="Прямоугольник: скругленные углы 12">
            <a:extLst>
              <a:ext uri="{FF2B5EF4-FFF2-40B4-BE49-F238E27FC236}">
                <a16:creationId xmlns="" xmlns:a16="http://schemas.microsoft.com/office/drawing/2014/main" id="{BDD03E93-ADF4-4E71-8157-2CAEB542CB5A}"/>
              </a:ext>
            </a:extLst>
          </p:cNvPr>
          <p:cNvSpPr/>
          <p:nvPr/>
        </p:nvSpPr>
        <p:spPr>
          <a:xfrm>
            <a:off x="1889193" y="5083395"/>
            <a:ext cx="3013094" cy="1052861"/>
          </a:xfrm>
          <a:prstGeom prst="roundRect">
            <a:avLst/>
          </a:prstGeom>
          <a:solidFill>
            <a:srgbClr val="B1E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ru-RU" sz="2800" b="1" dirty="0"/>
              <a:t>Растительность</a:t>
            </a:r>
          </a:p>
        </p:txBody>
      </p:sp>
      <p:sp>
        <p:nvSpPr>
          <p:cNvPr id="14" name="Прямоугольник: скругленные углы 13">
            <a:extLst>
              <a:ext uri="{FF2B5EF4-FFF2-40B4-BE49-F238E27FC236}">
                <a16:creationId xmlns="" xmlns:a16="http://schemas.microsoft.com/office/drawing/2014/main" id="{B3E6CF2B-AE6F-4D6A-AA28-0B114F0F545A}"/>
              </a:ext>
            </a:extLst>
          </p:cNvPr>
          <p:cNvSpPr/>
          <p:nvPr/>
        </p:nvSpPr>
        <p:spPr>
          <a:xfrm>
            <a:off x="7955292" y="3652487"/>
            <a:ext cx="3013094" cy="1052861"/>
          </a:xfrm>
          <a:prstGeom prst="roundRect">
            <a:avLst/>
          </a:prstGeom>
          <a:solidFill>
            <a:srgbClr val="B1E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Почвы</a:t>
            </a:r>
          </a:p>
        </p:txBody>
      </p:sp>
      <p:sp>
        <p:nvSpPr>
          <p:cNvPr id="15" name="Прямоугольник: скругленные углы 14">
            <a:extLst>
              <a:ext uri="{FF2B5EF4-FFF2-40B4-BE49-F238E27FC236}">
                <a16:creationId xmlns="" xmlns:a16="http://schemas.microsoft.com/office/drawing/2014/main" id="{910F62A5-3864-48D2-9E65-1BC2E11B08A1}"/>
              </a:ext>
            </a:extLst>
          </p:cNvPr>
          <p:cNvSpPr/>
          <p:nvPr/>
        </p:nvSpPr>
        <p:spPr>
          <a:xfrm>
            <a:off x="7399802" y="5117168"/>
            <a:ext cx="3013094" cy="1052861"/>
          </a:xfrm>
          <a:prstGeom prst="roundRect">
            <a:avLst/>
          </a:prstGeom>
          <a:solidFill>
            <a:srgbClr val="B1E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Животный</a:t>
            </a:r>
          </a:p>
          <a:p>
            <a:pPr algn="ctr"/>
            <a:r>
              <a:rPr lang="ru-RU" sz="2800" b="1" dirty="0"/>
              <a:t>мир</a:t>
            </a:r>
          </a:p>
        </p:txBody>
      </p:sp>
      <p:sp>
        <p:nvSpPr>
          <p:cNvPr id="16" name="Прямоугольник: скругленные углы 15">
            <a:extLst>
              <a:ext uri="{FF2B5EF4-FFF2-40B4-BE49-F238E27FC236}">
                <a16:creationId xmlns="" xmlns:a16="http://schemas.microsoft.com/office/drawing/2014/main" id="{0E725864-4A86-43A9-9245-3437B4CBCAAE}"/>
              </a:ext>
            </a:extLst>
          </p:cNvPr>
          <p:cNvSpPr/>
          <p:nvPr/>
        </p:nvSpPr>
        <p:spPr>
          <a:xfrm>
            <a:off x="4589453" y="2323605"/>
            <a:ext cx="3013094" cy="1052861"/>
          </a:xfrm>
          <a:prstGeom prst="roundRect">
            <a:avLst/>
          </a:prstGeom>
          <a:solidFill>
            <a:srgbClr val="B1E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Географическое положение</a:t>
            </a:r>
          </a:p>
        </p:txBody>
      </p:sp>
      <p:sp>
        <p:nvSpPr>
          <p:cNvPr id="22" name="Овал 21">
            <a:extLst>
              <a:ext uri="{FF2B5EF4-FFF2-40B4-BE49-F238E27FC236}">
                <a16:creationId xmlns="" xmlns:a16="http://schemas.microsoft.com/office/drawing/2014/main" id="{21513579-18BF-4A87-BE6F-04BF43B3BDD4}"/>
              </a:ext>
            </a:extLst>
          </p:cNvPr>
          <p:cNvSpPr/>
          <p:nvPr/>
        </p:nvSpPr>
        <p:spPr>
          <a:xfrm>
            <a:off x="5020745" y="3492391"/>
            <a:ext cx="2663125" cy="2465171"/>
          </a:xfrm>
          <a:prstGeom prst="ellips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endParaRPr lang="ru-RU" sz="2800" b="1" dirty="0"/>
          </a:p>
        </p:txBody>
      </p:sp>
      <p:sp>
        <p:nvSpPr>
          <p:cNvPr id="23" name="Овал 22">
            <a:extLst>
              <a:ext uri="{FF2B5EF4-FFF2-40B4-BE49-F238E27FC236}">
                <a16:creationId xmlns="" xmlns:a16="http://schemas.microsoft.com/office/drawing/2014/main" id="{45056C68-E015-4088-AE43-B557182AB5A4}"/>
              </a:ext>
            </a:extLst>
          </p:cNvPr>
          <p:cNvSpPr/>
          <p:nvPr/>
        </p:nvSpPr>
        <p:spPr>
          <a:xfrm>
            <a:off x="4545552" y="3164828"/>
            <a:ext cx="3524053" cy="3143058"/>
          </a:xfrm>
          <a:prstGeom prst="ellips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endParaRPr lang="ru-RU" sz="2800" b="1" dirty="0"/>
          </a:p>
        </p:txBody>
      </p:sp>
      <p:sp>
        <p:nvSpPr>
          <p:cNvPr id="24" name="Овал 23">
            <a:extLst>
              <a:ext uri="{FF2B5EF4-FFF2-40B4-BE49-F238E27FC236}">
                <a16:creationId xmlns="" xmlns:a16="http://schemas.microsoft.com/office/drawing/2014/main" id="{C0EDADB4-6B2B-423B-843A-DF2CC20AA463}"/>
              </a:ext>
            </a:extLst>
          </p:cNvPr>
          <p:cNvSpPr/>
          <p:nvPr/>
        </p:nvSpPr>
        <p:spPr>
          <a:xfrm>
            <a:off x="4106160" y="2583242"/>
            <a:ext cx="4475126" cy="4315020"/>
          </a:xfrm>
          <a:prstGeom prst="ellips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endParaRPr lang="ru-RU" sz="2800" b="1" dirty="0"/>
          </a:p>
        </p:txBody>
      </p:sp>
      <p:sp>
        <p:nvSpPr>
          <p:cNvPr id="21" name="Прямоугольник: скругленные углы 20">
            <a:extLst>
              <a:ext uri="{FF2B5EF4-FFF2-40B4-BE49-F238E27FC236}">
                <a16:creationId xmlns="" xmlns:a16="http://schemas.microsoft.com/office/drawing/2014/main" id="{1C55EEDA-67DE-43FA-BDA7-62015B07C9CD}"/>
              </a:ext>
            </a:extLst>
          </p:cNvPr>
          <p:cNvSpPr/>
          <p:nvPr/>
        </p:nvSpPr>
        <p:spPr>
          <a:xfrm>
            <a:off x="4818079" y="2440356"/>
            <a:ext cx="3013094" cy="1052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Географическое положение</a:t>
            </a:r>
          </a:p>
        </p:txBody>
      </p:sp>
      <p:sp>
        <p:nvSpPr>
          <p:cNvPr id="19" name="Прямоугольник: скругленные углы 18">
            <a:extLst>
              <a:ext uri="{FF2B5EF4-FFF2-40B4-BE49-F238E27FC236}">
                <a16:creationId xmlns="" xmlns:a16="http://schemas.microsoft.com/office/drawing/2014/main" id="{8CB028F6-D613-4E37-A125-6FC6B5AB28A5}"/>
              </a:ext>
            </a:extLst>
          </p:cNvPr>
          <p:cNvSpPr/>
          <p:nvPr/>
        </p:nvSpPr>
        <p:spPr>
          <a:xfrm>
            <a:off x="8183918" y="3769238"/>
            <a:ext cx="3013094" cy="1052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Почвы</a:t>
            </a:r>
          </a:p>
        </p:txBody>
      </p:sp>
      <p:sp>
        <p:nvSpPr>
          <p:cNvPr id="17" name="Прямоугольник: скругленные углы 16">
            <a:extLst>
              <a:ext uri="{FF2B5EF4-FFF2-40B4-BE49-F238E27FC236}">
                <a16:creationId xmlns="" xmlns:a16="http://schemas.microsoft.com/office/drawing/2014/main" id="{AC947514-E81B-468E-953B-8A0EB1B3E8DA}"/>
              </a:ext>
            </a:extLst>
          </p:cNvPr>
          <p:cNvSpPr/>
          <p:nvPr/>
        </p:nvSpPr>
        <p:spPr>
          <a:xfrm>
            <a:off x="1417886" y="3769238"/>
            <a:ext cx="3013094" cy="1052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Воды</a:t>
            </a:r>
          </a:p>
        </p:txBody>
      </p:sp>
      <p:sp>
        <p:nvSpPr>
          <p:cNvPr id="18" name="Прямоугольник: скругленные углы 17">
            <a:extLst>
              <a:ext uri="{FF2B5EF4-FFF2-40B4-BE49-F238E27FC236}">
                <a16:creationId xmlns="" xmlns:a16="http://schemas.microsoft.com/office/drawing/2014/main" id="{F920BC13-D7C5-4A17-981D-455947CA2E1D}"/>
              </a:ext>
            </a:extLst>
          </p:cNvPr>
          <p:cNvSpPr/>
          <p:nvPr/>
        </p:nvSpPr>
        <p:spPr>
          <a:xfrm>
            <a:off x="2117819" y="5200146"/>
            <a:ext cx="3013094" cy="1052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r>
              <a:rPr lang="ru-RU" sz="2800" b="1" dirty="0"/>
              <a:t>Растительность</a:t>
            </a:r>
          </a:p>
        </p:txBody>
      </p:sp>
      <p:sp>
        <p:nvSpPr>
          <p:cNvPr id="20" name="Прямоугольник: скругленные углы 19">
            <a:extLst>
              <a:ext uri="{FF2B5EF4-FFF2-40B4-BE49-F238E27FC236}">
                <a16:creationId xmlns="" xmlns:a16="http://schemas.microsoft.com/office/drawing/2014/main" id="{E47DAA4C-E31D-4BDC-A6F3-CB9EE565D6F8}"/>
              </a:ext>
            </a:extLst>
          </p:cNvPr>
          <p:cNvSpPr/>
          <p:nvPr/>
        </p:nvSpPr>
        <p:spPr>
          <a:xfrm>
            <a:off x="7601274" y="5248162"/>
            <a:ext cx="3013094" cy="1052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Животный</a:t>
            </a:r>
          </a:p>
          <a:p>
            <a:pPr algn="ctr"/>
            <a:r>
              <a:rPr lang="ru-RU" sz="2800" b="1" dirty="0"/>
              <a:t>мир</a:t>
            </a:r>
          </a:p>
        </p:txBody>
      </p:sp>
      <p:pic>
        <p:nvPicPr>
          <p:cNvPr id="25" name="Picture 2" descr="https://cf2.ppt-online.org/files2/slide/p/P98QaSLyvUTVY7ANn1Fwr6hl0ZqmbB2Ed3xokI/slide-53.jpg">
            <a:extLst>
              <a:ext uri="{FF2B5EF4-FFF2-40B4-BE49-F238E27FC236}">
                <a16:creationId xmlns="" xmlns:a16="http://schemas.microsoft.com/office/drawing/2014/main" id="{43398FFA-26CC-441D-B1FB-27C33E36C01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1364" r="5969" b="23474"/>
          <a:stretch/>
        </p:blipFill>
        <p:spPr bwMode="auto">
          <a:xfrm>
            <a:off x="-60684" y="6471107"/>
            <a:ext cx="12241360" cy="5033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531303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8229600" cy="692696"/>
          </a:xfrm>
        </p:spPr>
        <p:txBody>
          <a:bodyPr>
            <a:normAutofit fontScale="90000"/>
          </a:bodyPr>
          <a:lstStyle/>
          <a:p>
            <a:r>
              <a:rPr lang="ru-RU" b="1" dirty="0">
                <a:solidFill>
                  <a:schemeClr val="tx2"/>
                </a:solidFill>
              </a:rPr>
              <a:t>Проверь себя!</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1342131490"/>
              </p:ext>
            </p:extLst>
          </p:nvPr>
        </p:nvGraphicFramePr>
        <p:xfrm>
          <a:off x="119336" y="692696"/>
          <a:ext cx="11953330" cy="6097880"/>
        </p:xfrm>
        <a:graphic>
          <a:graphicData uri="http://schemas.openxmlformats.org/drawingml/2006/table">
            <a:tbl>
              <a:tblPr firstRow="1" bandRow="1">
                <a:tableStyleId>{5C22544A-7EE6-4342-B048-85BDC9FD1C3A}</a:tableStyleId>
              </a:tblPr>
              <a:tblGrid>
                <a:gridCol w="2390666">
                  <a:extLst>
                    <a:ext uri="{9D8B030D-6E8A-4147-A177-3AD203B41FA5}">
                      <a16:colId xmlns="" xmlns:a16="http://schemas.microsoft.com/office/drawing/2014/main" val="20000"/>
                    </a:ext>
                  </a:extLst>
                </a:gridCol>
                <a:gridCol w="2390666">
                  <a:extLst>
                    <a:ext uri="{9D8B030D-6E8A-4147-A177-3AD203B41FA5}">
                      <a16:colId xmlns="" xmlns:a16="http://schemas.microsoft.com/office/drawing/2014/main" val="20001"/>
                    </a:ext>
                  </a:extLst>
                </a:gridCol>
                <a:gridCol w="2390666">
                  <a:extLst>
                    <a:ext uri="{9D8B030D-6E8A-4147-A177-3AD203B41FA5}">
                      <a16:colId xmlns="" xmlns:a16="http://schemas.microsoft.com/office/drawing/2014/main" val="20002"/>
                    </a:ext>
                  </a:extLst>
                </a:gridCol>
                <a:gridCol w="2390666">
                  <a:extLst>
                    <a:ext uri="{9D8B030D-6E8A-4147-A177-3AD203B41FA5}">
                      <a16:colId xmlns="" xmlns:a16="http://schemas.microsoft.com/office/drawing/2014/main" val="20003"/>
                    </a:ext>
                  </a:extLst>
                </a:gridCol>
                <a:gridCol w="2390666">
                  <a:extLst>
                    <a:ext uri="{9D8B030D-6E8A-4147-A177-3AD203B41FA5}">
                      <a16:colId xmlns="" xmlns:a16="http://schemas.microsoft.com/office/drawing/2014/main" val="20004"/>
                    </a:ext>
                  </a:extLst>
                </a:gridCol>
              </a:tblGrid>
              <a:tr h="792088">
                <a:tc>
                  <a:txBody>
                    <a:bodyPr/>
                    <a:lstStyle/>
                    <a:p>
                      <a:pPr algn="ctr">
                        <a:lnSpc>
                          <a:spcPct val="115000"/>
                        </a:lnSpc>
                        <a:spcAft>
                          <a:spcPts val="0"/>
                        </a:spcAft>
                      </a:pPr>
                      <a:r>
                        <a:rPr lang="ru-RU" sz="1800" dirty="0">
                          <a:latin typeface="+mn-lt"/>
                          <a:ea typeface="Calibri"/>
                          <a:cs typeface="Times New Roman"/>
                        </a:rPr>
                        <a:t>Компоненты </a:t>
                      </a:r>
                    </a:p>
                    <a:p>
                      <a:pPr algn="ctr">
                        <a:lnSpc>
                          <a:spcPct val="115000"/>
                        </a:lnSpc>
                        <a:spcAft>
                          <a:spcPts val="0"/>
                        </a:spcAft>
                      </a:pPr>
                      <a:r>
                        <a:rPr lang="ru-RU" sz="1800" dirty="0">
                          <a:latin typeface="+mn-lt"/>
                          <a:ea typeface="Calibri"/>
                          <a:cs typeface="Times New Roman"/>
                        </a:rPr>
                        <a:t>природных зон</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Русская равнина</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Западная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Восточная Сибирь</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ru-RU" sz="1800" dirty="0">
                          <a:latin typeface="+mn-lt"/>
                          <a:ea typeface="Calibri"/>
                          <a:cs typeface="Times New Roman"/>
                        </a:rPr>
                        <a:t>Дальний Восток</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704417">
                <a:tc>
                  <a:txBody>
                    <a:bodyPr/>
                    <a:lstStyle/>
                    <a:p>
                      <a:pPr>
                        <a:lnSpc>
                          <a:spcPct val="115000"/>
                        </a:lnSpc>
                        <a:spcAft>
                          <a:spcPts val="0"/>
                        </a:spcAft>
                      </a:pPr>
                      <a:r>
                        <a:rPr lang="ru-RU" sz="1400" dirty="0">
                          <a:latin typeface="+mn-lt"/>
                          <a:ea typeface="Calibri"/>
                          <a:cs typeface="Times New Roman"/>
                        </a:rPr>
                        <a:t>Климатический пояс</a:t>
                      </a:r>
                    </a:p>
                    <a:p>
                      <a:pPr>
                        <a:lnSpc>
                          <a:spcPct val="115000"/>
                        </a:lnSpc>
                        <a:spcAft>
                          <a:spcPts val="0"/>
                        </a:spcAft>
                      </a:pPr>
                      <a:r>
                        <a:rPr lang="ru-RU" sz="1400" dirty="0">
                          <a:latin typeface="+mn-lt"/>
                          <a:ea typeface="Calibri"/>
                          <a:cs typeface="Times New Roman"/>
                        </a:rPr>
                        <a:t>Климатическая область (тип климата).</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Умеренно-континентальный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Континентальный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mn-lt"/>
                          <a:ea typeface="Times New Roman"/>
                          <a:cs typeface="Times New Roman"/>
                        </a:rPr>
                        <a:t>Умеренный</a:t>
                      </a:r>
                      <a:endParaRPr lang="ru-RU" sz="1400">
                        <a:latin typeface="+mn-lt"/>
                        <a:ea typeface="Calibri"/>
                        <a:cs typeface="Times New Roman"/>
                      </a:endParaRPr>
                    </a:p>
                    <a:p>
                      <a:pPr>
                        <a:lnSpc>
                          <a:spcPct val="115000"/>
                        </a:lnSpc>
                        <a:spcAft>
                          <a:spcPts val="0"/>
                        </a:spcAft>
                      </a:pPr>
                      <a:r>
                        <a:rPr lang="ru-RU" sz="1400">
                          <a:solidFill>
                            <a:srgbClr val="000000"/>
                          </a:solidFill>
                          <a:latin typeface="+mn-lt"/>
                          <a:ea typeface="Times New Roman"/>
                          <a:cs typeface="Times New Roman"/>
                        </a:rPr>
                        <a:t>Резко-континентальный</a:t>
                      </a:r>
                      <a:endParaRPr lang="ru-RU" sz="140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Умеренный</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Муссонный</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869086">
                <a:tc>
                  <a:txBody>
                    <a:bodyPr/>
                    <a:lstStyle/>
                    <a:p>
                      <a:pPr>
                        <a:lnSpc>
                          <a:spcPct val="115000"/>
                        </a:lnSpc>
                        <a:spcAft>
                          <a:spcPts val="0"/>
                        </a:spcAft>
                      </a:pPr>
                      <a:r>
                        <a:rPr lang="ru-RU" sz="1400" dirty="0">
                          <a:latin typeface="+mn-lt"/>
                          <a:ea typeface="Calibri"/>
                          <a:cs typeface="Times New Roman"/>
                        </a:rPr>
                        <a:t>Почвы</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 </a:t>
                      </a:r>
                    </a:p>
                    <a:p>
                      <a:pPr>
                        <a:lnSpc>
                          <a:spcPct val="115000"/>
                        </a:lnSpc>
                        <a:spcAft>
                          <a:spcPts val="0"/>
                        </a:spcAft>
                      </a:pPr>
                      <a:r>
                        <a:rPr lang="ru-RU" sz="1400" dirty="0">
                          <a:solidFill>
                            <a:srgbClr val="000000"/>
                          </a:solidFill>
                          <a:latin typeface="+mn-lt"/>
                          <a:ea typeface="Times New Roman"/>
                          <a:cs typeface="Times New Roman"/>
                        </a:rPr>
                        <a:t>дерново-подзолистые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Подзолистые,</a:t>
                      </a:r>
                    </a:p>
                    <a:p>
                      <a:pPr>
                        <a:lnSpc>
                          <a:spcPct val="115000"/>
                        </a:lnSpc>
                        <a:spcAft>
                          <a:spcPts val="0"/>
                        </a:spcAft>
                      </a:pPr>
                      <a:r>
                        <a:rPr lang="ru-RU" sz="1400" dirty="0">
                          <a:solidFill>
                            <a:srgbClr val="000000"/>
                          </a:solidFill>
                          <a:latin typeface="+mn-lt"/>
                          <a:ea typeface="Times New Roman"/>
                          <a:cs typeface="Times New Roman"/>
                        </a:rPr>
                        <a:t> болотно-подзолистые</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a:latin typeface="+mn-lt"/>
                          <a:ea typeface="Calibri"/>
                          <a:cs typeface="Times New Roman"/>
                        </a:rPr>
                        <a:t>Мерзлотно- </a:t>
                      </a:r>
                      <a:r>
                        <a:rPr lang="ru-RU" sz="1400" dirty="0">
                          <a:latin typeface="+mn-lt"/>
                          <a:ea typeface="Calibri"/>
                          <a:cs typeface="Times New Roman"/>
                        </a:rPr>
                        <a:t>таежные и горно-таежные</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Подзолистые</a:t>
                      </a:r>
                      <a:r>
                        <a:rPr lang="ru-RU" sz="1400" dirty="0">
                          <a:latin typeface="+mn-lt"/>
                          <a:ea typeface="Calibri"/>
                          <a:cs typeface="Times New Roman"/>
                        </a:rPr>
                        <a:t>,</a:t>
                      </a:r>
                    </a:p>
                    <a:p>
                      <a:pPr>
                        <a:lnSpc>
                          <a:spcPct val="115000"/>
                        </a:lnSpc>
                        <a:spcAft>
                          <a:spcPts val="0"/>
                        </a:spcAft>
                      </a:pPr>
                      <a:r>
                        <a:rPr lang="ru-RU" sz="1400" dirty="0">
                          <a:latin typeface="+mn-lt"/>
                          <a:ea typeface="Calibri"/>
                          <a:cs typeface="Times New Roman"/>
                        </a:rPr>
                        <a:t>Дерново-подзолистые, бурые лесные</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759358">
                <a:tc>
                  <a:txBody>
                    <a:bodyPr/>
                    <a:lstStyle/>
                    <a:p>
                      <a:pPr>
                        <a:lnSpc>
                          <a:spcPct val="115000"/>
                        </a:lnSpc>
                        <a:spcAft>
                          <a:spcPts val="0"/>
                        </a:spcAft>
                      </a:pPr>
                      <a:r>
                        <a:rPr lang="ru-RU" sz="1400" dirty="0">
                          <a:latin typeface="+mn-lt"/>
                          <a:ea typeface="Calibri"/>
                          <a:cs typeface="Times New Roman"/>
                        </a:rPr>
                        <a:t>Растительность </a:t>
                      </a:r>
                    </a:p>
                    <a:p>
                      <a:pPr>
                        <a:lnSpc>
                          <a:spcPct val="115000"/>
                        </a:lnSpc>
                        <a:spcAft>
                          <a:spcPts val="0"/>
                        </a:spcAft>
                      </a:pPr>
                      <a:r>
                        <a:rPr lang="ru-RU" sz="1400" dirty="0">
                          <a:latin typeface="+mn-lt"/>
                          <a:ea typeface="Calibri"/>
                          <a:cs typeface="Times New Roman"/>
                        </a:rPr>
                        <a:t>Леса</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Хвойные породы</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Темнохвойные таежные леса, сосновые леса.</a:t>
                      </a:r>
                    </a:p>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обыкновенная (европейская), кедр, пихта </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Темнохвойные таежные, сосновые и лиственнично-сосновые леса. </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Ель, сосна кедровая сибирская, </a:t>
                      </a:r>
                      <a:r>
                        <a:rPr lang="ru-RU" sz="1400" dirty="0">
                          <a:solidFill>
                            <a:srgbClr val="C00000"/>
                          </a:solidFill>
                          <a:latin typeface="+mn-lt"/>
                          <a:ea typeface="Times New Roman"/>
                          <a:cs typeface="Times New Roman"/>
                        </a:rPr>
                        <a:t> </a:t>
                      </a:r>
                      <a:r>
                        <a:rPr lang="ru-RU" sz="1400" dirty="0">
                          <a:solidFill>
                            <a:srgbClr val="000000"/>
                          </a:solidFill>
                          <a:latin typeface="+mn-lt"/>
                          <a:ea typeface="Times New Roman"/>
                          <a:cs typeface="Times New Roman"/>
                        </a:rPr>
                        <a:t>лиственница, ель сибирская пихта</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 </a:t>
                      </a:r>
                    </a:p>
                    <a:p>
                      <a:pPr>
                        <a:lnSpc>
                          <a:spcPct val="115000"/>
                        </a:lnSpc>
                        <a:spcAft>
                          <a:spcPts val="0"/>
                        </a:spcAft>
                      </a:pPr>
                      <a:r>
                        <a:rPr lang="ru-RU" sz="1400" dirty="0">
                          <a:solidFill>
                            <a:srgbClr val="000000"/>
                          </a:solidFill>
                          <a:latin typeface="+mn-lt"/>
                          <a:ea typeface="Times New Roman"/>
                          <a:cs typeface="Times New Roman"/>
                        </a:rPr>
                        <a:t>Лиственничные таежные леса, лиственнично-сосновые леса.</a:t>
                      </a:r>
                      <a:endParaRPr lang="ru-RU" sz="1400" dirty="0">
                        <a:latin typeface="+mn-lt"/>
                        <a:ea typeface="Calibri"/>
                        <a:cs typeface="Times New Roman"/>
                      </a:endParaRPr>
                    </a:p>
                    <a:p>
                      <a:pPr>
                        <a:lnSpc>
                          <a:spcPct val="115000"/>
                        </a:lnSpc>
                        <a:spcAft>
                          <a:spcPts val="0"/>
                        </a:spcAft>
                      </a:pPr>
                      <a:r>
                        <a:rPr lang="ru-RU" sz="1400" dirty="0">
                          <a:solidFill>
                            <a:srgbClr val="000000"/>
                          </a:solidFill>
                          <a:latin typeface="+mn-lt"/>
                          <a:ea typeface="Times New Roman"/>
                          <a:cs typeface="Times New Roman"/>
                        </a:rPr>
                        <a:t>Лиственница </a:t>
                      </a:r>
                      <a:r>
                        <a:rPr lang="ru-RU" sz="1400" dirty="0" err="1">
                          <a:solidFill>
                            <a:srgbClr val="000000"/>
                          </a:solidFill>
                          <a:latin typeface="+mn-lt"/>
                          <a:ea typeface="Times New Roman"/>
                          <a:cs typeface="Times New Roman"/>
                        </a:rPr>
                        <a:t>даурская</a:t>
                      </a:r>
                      <a:r>
                        <a:rPr lang="ru-RU" sz="1400" dirty="0">
                          <a:solidFill>
                            <a:srgbClr val="000000"/>
                          </a:solidFill>
                          <a:latin typeface="+mn-lt"/>
                          <a:ea typeface="Times New Roman"/>
                          <a:cs typeface="Times New Roman"/>
                        </a:rPr>
                        <a:t>, кедровый стланик</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latin typeface="+mn-lt"/>
                          <a:ea typeface="Calibri"/>
                          <a:cs typeface="Times New Roman"/>
                        </a:rPr>
                        <a:t>Темнохвойные леса</a:t>
                      </a:r>
                    </a:p>
                    <a:p>
                      <a:pPr>
                        <a:lnSpc>
                          <a:spcPct val="115000"/>
                        </a:lnSpc>
                        <a:spcAft>
                          <a:spcPts val="0"/>
                        </a:spcAft>
                      </a:pPr>
                      <a:r>
                        <a:rPr lang="ru-RU" sz="1400" dirty="0">
                          <a:latin typeface="+mn-lt"/>
                          <a:ea typeface="Calibri"/>
                          <a:cs typeface="Times New Roman"/>
                        </a:rPr>
                        <a:t>«Уссурийская тайга»</a:t>
                      </a:r>
                    </a:p>
                    <a:p>
                      <a:pPr>
                        <a:lnSpc>
                          <a:spcPct val="115000"/>
                        </a:lnSpc>
                        <a:spcAft>
                          <a:spcPts val="0"/>
                        </a:spcAft>
                      </a:pPr>
                      <a:endParaRPr lang="ru-RU" sz="1400" dirty="0">
                        <a:solidFill>
                          <a:srgbClr val="000000"/>
                        </a:solidFill>
                        <a:latin typeface="+mn-lt"/>
                        <a:ea typeface="Times New Roman"/>
                        <a:cs typeface="Times New Roman"/>
                      </a:endParaRPr>
                    </a:p>
                    <a:p>
                      <a:pPr>
                        <a:lnSpc>
                          <a:spcPct val="115000"/>
                        </a:lnSpc>
                        <a:spcAft>
                          <a:spcPts val="0"/>
                        </a:spcAft>
                      </a:pPr>
                      <a:r>
                        <a:rPr lang="ru-RU" sz="1400" dirty="0">
                          <a:solidFill>
                            <a:srgbClr val="000000"/>
                          </a:solidFill>
                          <a:latin typeface="+mn-lt"/>
                          <a:ea typeface="Times New Roman"/>
                          <a:cs typeface="Times New Roman"/>
                        </a:rPr>
                        <a:t>Кедр, пихта сибирская, ель </a:t>
                      </a:r>
                      <a:r>
                        <a:rPr lang="ru-RU" sz="1400" dirty="0" err="1">
                          <a:solidFill>
                            <a:srgbClr val="000000"/>
                          </a:solidFill>
                          <a:latin typeface="+mn-lt"/>
                          <a:ea typeface="Times New Roman"/>
                          <a:cs typeface="Times New Roman"/>
                        </a:rPr>
                        <a:t>аянская</a:t>
                      </a:r>
                      <a:r>
                        <a:rPr lang="ru-RU" sz="1400" dirty="0">
                          <a:solidFill>
                            <a:srgbClr val="000000"/>
                          </a:solidFill>
                          <a:latin typeface="+mn-lt"/>
                          <a:ea typeface="Times New Roman"/>
                          <a:cs typeface="Times New Roman"/>
                        </a:rPr>
                        <a:t>, пихта сахалинская, женьшень.</a:t>
                      </a:r>
                    </a:p>
                    <a:p>
                      <a:pPr>
                        <a:lnSpc>
                          <a:spcPct val="115000"/>
                        </a:lnSpc>
                        <a:spcAft>
                          <a:spcPts val="0"/>
                        </a:spcAft>
                      </a:pP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737702">
                <a:tc>
                  <a:txBody>
                    <a:bodyPr/>
                    <a:lstStyle/>
                    <a:p>
                      <a:pPr>
                        <a:lnSpc>
                          <a:spcPct val="115000"/>
                        </a:lnSpc>
                        <a:spcAft>
                          <a:spcPts val="0"/>
                        </a:spcAft>
                      </a:pPr>
                      <a:r>
                        <a:rPr lang="ru-RU" sz="1400" dirty="0">
                          <a:latin typeface="+mn-lt"/>
                          <a:ea typeface="Calibri"/>
                          <a:cs typeface="Times New Roman"/>
                        </a:rPr>
                        <a:t>Животный мир</a:t>
                      </a: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Calibri"/>
                          <a:cs typeface="Times New Roman"/>
                        </a:rPr>
                        <a:t>Эндемики</a:t>
                      </a: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Европейская </a:t>
                      </a:r>
                      <a:r>
                        <a:rPr lang="ru-RU" sz="1400" dirty="0">
                          <a:solidFill>
                            <a:srgbClr val="FF0000"/>
                          </a:solidFill>
                          <a:latin typeface="+mn-lt"/>
                          <a:ea typeface="Times New Roman"/>
                          <a:cs typeface="Times New Roman"/>
                        </a:rPr>
                        <a:t>норка, зеленый дятел, черный хорь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Бурундук</a:t>
                      </a:r>
                      <a:r>
                        <a:rPr lang="ru-RU" sz="1400" dirty="0" smtClean="0">
                          <a:solidFill>
                            <a:srgbClr val="FF0000"/>
                          </a:solidFill>
                          <a:latin typeface="+mn-lt"/>
                          <a:ea typeface="Times New Roman"/>
                          <a:cs typeface="Times New Roman"/>
                        </a:rPr>
                        <a:t>, колонок</a:t>
                      </a:r>
                      <a:r>
                        <a:rPr lang="ru-RU" sz="1400" dirty="0">
                          <a:solidFill>
                            <a:srgbClr val="FF0000"/>
                          </a:solidFill>
                          <a:latin typeface="+mn-lt"/>
                          <a:ea typeface="Times New Roman"/>
                          <a:cs typeface="Times New Roman"/>
                        </a:rPr>
                        <a:t>, соболь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лось, рысь, росомаха, лиса, волк, белка, заяц, дятел, сова,  клест, кедровка</a:t>
                      </a:r>
                      <a:endParaRPr lang="ru-RU" sz="1400" dirty="0">
                        <a:latin typeface="+mn-lt"/>
                        <a:ea typeface="Calibri"/>
                        <a:cs typeface="Times New Roman"/>
                      </a:endParaRPr>
                    </a:p>
                    <a:p>
                      <a:pPr>
                        <a:lnSpc>
                          <a:spcPct val="115000"/>
                        </a:lnSpc>
                        <a:spcAft>
                          <a:spcPts val="0"/>
                        </a:spcAft>
                      </a:pPr>
                      <a:r>
                        <a:rPr lang="ru-RU" sz="1400" dirty="0">
                          <a:solidFill>
                            <a:srgbClr val="FF0000"/>
                          </a:solidFill>
                          <a:latin typeface="+mn-lt"/>
                          <a:ea typeface="Times New Roman"/>
                          <a:cs typeface="Times New Roman"/>
                        </a:rPr>
                        <a:t>Кабарга, </a:t>
                      </a:r>
                      <a:r>
                        <a:rPr lang="ru-RU" sz="1400" dirty="0" smtClean="0">
                          <a:solidFill>
                            <a:srgbClr val="FF0000"/>
                          </a:solidFill>
                          <a:latin typeface="+mn-lt"/>
                          <a:ea typeface="Times New Roman"/>
                          <a:cs typeface="Times New Roman"/>
                        </a:rPr>
                        <a:t>черношапочный </a:t>
                      </a:r>
                      <a:r>
                        <a:rPr lang="ru-RU" sz="1400" dirty="0">
                          <a:solidFill>
                            <a:srgbClr val="FF0000"/>
                          </a:solidFill>
                          <a:latin typeface="+mn-lt"/>
                          <a:ea typeface="Times New Roman"/>
                          <a:cs typeface="Times New Roman"/>
                        </a:rPr>
                        <a:t>сурок</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mn-lt"/>
                          <a:ea typeface="Times New Roman"/>
                          <a:cs typeface="Times New Roman"/>
                        </a:rPr>
                        <a:t>Бурый медведь, рысь, лиса, волк, белка, заяц, дятел, сова,</a:t>
                      </a:r>
                      <a:r>
                        <a:rPr lang="ru-RU" sz="1400" baseline="0" dirty="0">
                          <a:solidFill>
                            <a:srgbClr val="000000"/>
                          </a:solidFill>
                          <a:latin typeface="+mn-lt"/>
                          <a:ea typeface="Times New Roman"/>
                          <a:cs typeface="Times New Roman"/>
                        </a:rPr>
                        <a:t> и др.</a:t>
                      </a:r>
                    </a:p>
                    <a:p>
                      <a:pPr>
                        <a:lnSpc>
                          <a:spcPct val="115000"/>
                        </a:lnSpc>
                        <a:spcAft>
                          <a:spcPts val="0"/>
                        </a:spcAft>
                      </a:pPr>
                      <a:r>
                        <a:rPr lang="ru-RU" sz="1400" dirty="0">
                          <a:solidFill>
                            <a:srgbClr val="FF0000"/>
                          </a:solidFill>
                          <a:latin typeface="+mn-lt"/>
                          <a:ea typeface="Times New Roman"/>
                          <a:cs typeface="Times New Roman"/>
                        </a:rPr>
                        <a:t> Уссурийский тигр</a:t>
                      </a:r>
                      <a:r>
                        <a:rPr lang="ru-RU" sz="1400" dirty="0" smtClean="0">
                          <a:solidFill>
                            <a:srgbClr val="FF0000"/>
                          </a:solidFill>
                          <a:latin typeface="+mn-lt"/>
                          <a:ea typeface="Times New Roman"/>
                          <a:cs typeface="Times New Roman"/>
                        </a:rPr>
                        <a:t>,</a:t>
                      </a:r>
                    </a:p>
                    <a:p>
                      <a:pPr>
                        <a:lnSpc>
                          <a:spcPct val="115000"/>
                        </a:lnSpc>
                        <a:spcAft>
                          <a:spcPts val="0"/>
                        </a:spcAft>
                      </a:pPr>
                      <a:r>
                        <a:rPr lang="ru-RU" sz="1400" dirty="0" smtClean="0">
                          <a:solidFill>
                            <a:srgbClr val="FF0000"/>
                          </a:solidFill>
                          <a:latin typeface="+mn-lt"/>
                          <a:ea typeface="Times New Roman"/>
                          <a:cs typeface="Times New Roman"/>
                        </a:rPr>
                        <a:t> утка-мандаринка</a:t>
                      </a:r>
                      <a:r>
                        <a:rPr lang="ru-RU" sz="1400" dirty="0">
                          <a:solidFill>
                            <a:srgbClr val="FF0000"/>
                          </a:solidFill>
                          <a:latin typeface="+mn-lt"/>
                          <a:ea typeface="Times New Roman"/>
                          <a:cs typeface="Times New Roman"/>
                        </a:rPr>
                        <a:t>, </a:t>
                      </a:r>
                      <a:endParaRPr lang="ru-RU" sz="1400" dirty="0" smtClean="0">
                        <a:solidFill>
                          <a:srgbClr val="FF0000"/>
                        </a:solidFill>
                        <a:latin typeface="+mn-lt"/>
                        <a:ea typeface="Times New Roman"/>
                        <a:cs typeface="Times New Roman"/>
                      </a:endParaRPr>
                    </a:p>
                    <a:p>
                      <a:pPr>
                        <a:lnSpc>
                          <a:spcPct val="115000"/>
                        </a:lnSpc>
                        <a:spcAft>
                          <a:spcPts val="0"/>
                        </a:spcAft>
                      </a:pPr>
                      <a:r>
                        <a:rPr lang="ru-RU" sz="1400" dirty="0" smtClean="0">
                          <a:solidFill>
                            <a:srgbClr val="FF0000"/>
                          </a:solidFill>
                          <a:latin typeface="+mn-lt"/>
                          <a:ea typeface="Times New Roman"/>
                          <a:cs typeface="Times New Roman"/>
                        </a:rPr>
                        <a:t>черный </a:t>
                      </a:r>
                      <a:r>
                        <a:rPr lang="ru-RU" sz="1400" dirty="0">
                          <a:solidFill>
                            <a:srgbClr val="FF0000"/>
                          </a:solidFill>
                          <a:latin typeface="+mn-lt"/>
                          <a:ea typeface="Times New Roman"/>
                          <a:cs typeface="Times New Roman"/>
                        </a:rPr>
                        <a:t>гималайский </a:t>
                      </a:r>
                      <a:r>
                        <a:rPr lang="ru-RU" sz="1400" dirty="0" smtClean="0">
                          <a:solidFill>
                            <a:srgbClr val="FF0000"/>
                          </a:solidFill>
                          <a:latin typeface="+mn-lt"/>
                          <a:ea typeface="Times New Roman"/>
                          <a:cs typeface="Times New Roman"/>
                        </a:rPr>
                        <a:t>медведь</a:t>
                      </a:r>
                      <a:endParaRPr lang="ru-RU" sz="1400" dirty="0">
                        <a:latin typeface="+mn-lt"/>
                        <a:ea typeface="Calibri"/>
                        <a:cs typeface="Times New Roman"/>
                      </a:endParaRPr>
                    </a:p>
                  </a:txBody>
                  <a:tcPr marL="68580" marR="6858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e5fa6bb67717c56ebe438644a0faa9bd.jpeg"/>
          <p:cNvPicPr>
            <a:picLocks noChangeAspect="1" noChangeArrowheads="1"/>
          </p:cNvPicPr>
          <p:nvPr/>
        </p:nvPicPr>
        <p:blipFill>
          <a:blip r:embed="rId2" cstate="print"/>
          <a:srcRect/>
          <a:stretch>
            <a:fillRect/>
          </a:stretch>
        </p:blipFill>
        <p:spPr bwMode="auto">
          <a:xfrm>
            <a:off x="551384" y="476672"/>
            <a:ext cx="1874702" cy="1800200"/>
          </a:xfrm>
          <a:prstGeom prst="rect">
            <a:avLst/>
          </a:prstGeom>
          <a:noFill/>
        </p:spPr>
      </p:pic>
      <p:sp>
        <p:nvSpPr>
          <p:cNvPr id="3" name="TextBox 2"/>
          <p:cNvSpPr txBox="1"/>
          <p:nvPr/>
        </p:nvSpPr>
        <p:spPr>
          <a:xfrm>
            <a:off x="4007768" y="188640"/>
            <a:ext cx="4032448" cy="369332"/>
          </a:xfrm>
          <a:prstGeom prst="rect">
            <a:avLst/>
          </a:prstGeom>
          <a:noFill/>
        </p:spPr>
        <p:txBody>
          <a:bodyPr wrap="square" rtlCol="0">
            <a:spAutoFit/>
          </a:bodyPr>
          <a:lstStyle/>
          <a:p>
            <a:pPr algn="ctr"/>
            <a:r>
              <a:rPr lang="ru-RU" dirty="0" smtClean="0">
                <a:solidFill>
                  <a:schemeClr val="accent1"/>
                </a:solidFill>
                <a:latin typeface="Arial Black" pitchFamily="34" charset="0"/>
              </a:rPr>
              <a:t>ЭНДЕМИКИ</a:t>
            </a:r>
            <a:endParaRPr lang="ru-RU" dirty="0">
              <a:solidFill>
                <a:schemeClr val="accent1"/>
              </a:solidFill>
              <a:latin typeface="Arial Black" pitchFamily="34" charset="0"/>
            </a:endParaRPr>
          </a:p>
        </p:txBody>
      </p:sp>
      <p:sp>
        <p:nvSpPr>
          <p:cNvPr id="5" name="Прямоугольник 4"/>
          <p:cNvSpPr/>
          <p:nvPr/>
        </p:nvSpPr>
        <p:spPr>
          <a:xfrm>
            <a:off x="407367" y="2276872"/>
            <a:ext cx="2304257" cy="369332"/>
          </a:xfrm>
          <a:prstGeom prst="rect">
            <a:avLst/>
          </a:prstGeom>
        </p:spPr>
        <p:txBody>
          <a:bodyPr wrap="square">
            <a:spAutoFit/>
          </a:bodyPr>
          <a:lstStyle/>
          <a:p>
            <a:pPr algn="ctr"/>
            <a:r>
              <a:rPr lang="ru-RU" dirty="0" smtClean="0">
                <a:solidFill>
                  <a:srgbClr val="FF0000"/>
                </a:solidFill>
                <a:ea typeface="Times New Roman"/>
                <a:cs typeface="Times New Roman"/>
              </a:rPr>
              <a:t>европейская </a:t>
            </a:r>
            <a:r>
              <a:rPr lang="ru-RU" dirty="0" smtClean="0">
                <a:solidFill>
                  <a:srgbClr val="FF0000"/>
                </a:solidFill>
                <a:ea typeface="Times New Roman"/>
                <a:cs typeface="Times New Roman"/>
              </a:rPr>
              <a:t>норка</a:t>
            </a:r>
            <a:endParaRPr lang="ru-RU" dirty="0"/>
          </a:p>
        </p:txBody>
      </p:sp>
      <p:sp>
        <p:nvSpPr>
          <p:cNvPr id="6" name="Прямоугольник 5"/>
          <p:cNvSpPr/>
          <p:nvPr/>
        </p:nvSpPr>
        <p:spPr>
          <a:xfrm>
            <a:off x="551384" y="4437112"/>
            <a:ext cx="1944216" cy="369332"/>
          </a:xfrm>
          <a:prstGeom prst="rect">
            <a:avLst/>
          </a:prstGeom>
        </p:spPr>
        <p:txBody>
          <a:bodyPr wrap="square">
            <a:spAutoFit/>
          </a:bodyPr>
          <a:lstStyle/>
          <a:p>
            <a:pPr algn="ctr"/>
            <a:r>
              <a:rPr lang="ru-RU" dirty="0" smtClean="0">
                <a:solidFill>
                  <a:srgbClr val="FF0000"/>
                </a:solidFill>
                <a:ea typeface="Times New Roman"/>
                <a:cs typeface="Times New Roman"/>
              </a:rPr>
              <a:t>зеленый дятел</a:t>
            </a:r>
            <a:endParaRPr lang="ru-RU" dirty="0"/>
          </a:p>
        </p:txBody>
      </p:sp>
      <p:pic>
        <p:nvPicPr>
          <p:cNvPr id="2051" name="Picture 3" descr="C:\Users\User\Documents\Downloads\90f1fc3fb80cb4ababd317d8a12a8e52.jpg"/>
          <p:cNvPicPr>
            <a:picLocks noChangeAspect="1" noChangeArrowheads="1"/>
          </p:cNvPicPr>
          <p:nvPr/>
        </p:nvPicPr>
        <p:blipFill>
          <a:blip r:embed="rId3" cstate="print"/>
          <a:srcRect r="7755"/>
          <a:stretch>
            <a:fillRect/>
          </a:stretch>
        </p:blipFill>
        <p:spPr bwMode="auto">
          <a:xfrm>
            <a:off x="551384" y="2636912"/>
            <a:ext cx="1800200" cy="1872208"/>
          </a:xfrm>
          <a:prstGeom prst="rect">
            <a:avLst/>
          </a:prstGeom>
          <a:noFill/>
        </p:spPr>
      </p:pic>
      <p:sp>
        <p:nvSpPr>
          <p:cNvPr id="8" name="Прямоугольник 7"/>
          <p:cNvSpPr/>
          <p:nvPr/>
        </p:nvSpPr>
        <p:spPr>
          <a:xfrm>
            <a:off x="479376" y="6309320"/>
            <a:ext cx="2088232" cy="369332"/>
          </a:xfrm>
          <a:prstGeom prst="rect">
            <a:avLst/>
          </a:prstGeom>
        </p:spPr>
        <p:txBody>
          <a:bodyPr wrap="square">
            <a:spAutoFit/>
          </a:bodyPr>
          <a:lstStyle/>
          <a:p>
            <a:pPr algn="ctr"/>
            <a:r>
              <a:rPr lang="ru-RU" dirty="0" smtClean="0">
                <a:solidFill>
                  <a:srgbClr val="FF0000"/>
                </a:solidFill>
                <a:ea typeface="Times New Roman"/>
                <a:cs typeface="Times New Roman"/>
              </a:rPr>
              <a:t>черный хорь</a:t>
            </a:r>
            <a:endParaRPr lang="ru-RU" dirty="0"/>
          </a:p>
        </p:txBody>
      </p:sp>
      <p:pic>
        <p:nvPicPr>
          <p:cNvPr id="2052" name="Picture 4" descr="C:\Users\User\Documents\Downloads\0_421e5_263fd006_orig.jpg"/>
          <p:cNvPicPr>
            <a:picLocks noChangeAspect="1" noChangeArrowheads="1"/>
          </p:cNvPicPr>
          <p:nvPr/>
        </p:nvPicPr>
        <p:blipFill>
          <a:blip r:embed="rId4" cstate="print"/>
          <a:srcRect/>
          <a:stretch>
            <a:fillRect/>
          </a:stretch>
        </p:blipFill>
        <p:spPr bwMode="auto">
          <a:xfrm>
            <a:off x="479376" y="4941168"/>
            <a:ext cx="2090737" cy="1392237"/>
          </a:xfrm>
          <a:prstGeom prst="rect">
            <a:avLst/>
          </a:prstGeom>
          <a:noFill/>
        </p:spPr>
      </p:pic>
      <p:sp>
        <p:nvSpPr>
          <p:cNvPr id="10" name="Прямоугольник 9"/>
          <p:cNvSpPr/>
          <p:nvPr/>
        </p:nvSpPr>
        <p:spPr>
          <a:xfrm>
            <a:off x="3071664" y="2420888"/>
            <a:ext cx="2880320" cy="392159"/>
          </a:xfrm>
          <a:prstGeom prst="rect">
            <a:avLst/>
          </a:prstGeom>
        </p:spPr>
        <p:txBody>
          <a:bodyPr wrap="square">
            <a:spAutoFit/>
          </a:bodyPr>
          <a:lstStyle/>
          <a:p>
            <a:pPr algn="ctr">
              <a:lnSpc>
                <a:spcPct val="115000"/>
              </a:lnSpc>
              <a:spcAft>
                <a:spcPts val="0"/>
              </a:spcAft>
            </a:pPr>
            <a:r>
              <a:rPr lang="ru-RU" dirty="0" smtClean="0">
                <a:solidFill>
                  <a:srgbClr val="FF0000"/>
                </a:solidFill>
                <a:ea typeface="Times New Roman"/>
                <a:cs typeface="Times New Roman"/>
              </a:rPr>
              <a:t>соболь</a:t>
            </a:r>
            <a:endParaRPr lang="ru-RU" dirty="0">
              <a:ea typeface="Calibri"/>
              <a:cs typeface="Times New Roman"/>
            </a:endParaRPr>
          </a:p>
        </p:txBody>
      </p:sp>
      <p:pic>
        <p:nvPicPr>
          <p:cNvPr id="2053" name="Picture 5" descr="C:\Users\User\Documents\Downloads\9.jpg"/>
          <p:cNvPicPr>
            <a:picLocks noChangeAspect="1" noChangeArrowheads="1"/>
          </p:cNvPicPr>
          <p:nvPr/>
        </p:nvPicPr>
        <p:blipFill>
          <a:blip r:embed="rId5" cstate="print"/>
          <a:srcRect/>
          <a:stretch>
            <a:fillRect/>
          </a:stretch>
        </p:blipFill>
        <p:spPr bwMode="auto">
          <a:xfrm>
            <a:off x="3071664" y="791706"/>
            <a:ext cx="2902629" cy="1632729"/>
          </a:xfrm>
          <a:prstGeom prst="rect">
            <a:avLst/>
          </a:prstGeom>
          <a:noFill/>
        </p:spPr>
      </p:pic>
      <p:sp>
        <p:nvSpPr>
          <p:cNvPr id="13" name="Прямоугольник 12"/>
          <p:cNvSpPr/>
          <p:nvPr/>
        </p:nvSpPr>
        <p:spPr>
          <a:xfrm>
            <a:off x="3935760" y="4437112"/>
            <a:ext cx="997837" cy="369332"/>
          </a:xfrm>
          <a:prstGeom prst="rect">
            <a:avLst/>
          </a:prstGeom>
        </p:spPr>
        <p:txBody>
          <a:bodyPr wrap="none">
            <a:spAutoFit/>
          </a:bodyPr>
          <a:lstStyle/>
          <a:p>
            <a:r>
              <a:rPr lang="ru-RU" dirty="0" smtClean="0">
                <a:solidFill>
                  <a:srgbClr val="FF0000"/>
                </a:solidFill>
                <a:ea typeface="Times New Roman"/>
                <a:cs typeface="Times New Roman"/>
              </a:rPr>
              <a:t>колонок</a:t>
            </a:r>
            <a:endParaRPr lang="ru-RU" dirty="0"/>
          </a:p>
        </p:txBody>
      </p:sp>
      <p:pic>
        <p:nvPicPr>
          <p:cNvPr id="2054" name="Picture 6" descr="C:\Users\User\Documents\Downloads\6010100.jpg"/>
          <p:cNvPicPr>
            <a:picLocks noChangeAspect="1" noChangeArrowheads="1"/>
          </p:cNvPicPr>
          <p:nvPr/>
        </p:nvPicPr>
        <p:blipFill>
          <a:blip r:embed="rId6" cstate="print"/>
          <a:srcRect/>
          <a:stretch>
            <a:fillRect/>
          </a:stretch>
        </p:blipFill>
        <p:spPr bwMode="auto">
          <a:xfrm>
            <a:off x="3071664" y="2780928"/>
            <a:ext cx="2880320" cy="1729572"/>
          </a:xfrm>
          <a:prstGeom prst="rect">
            <a:avLst/>
          </a:prstGeom>
          <a:noFill/>
        </p:spPr>
      </p:pic>
      <p:sp>
        <p:nvSpPr>
          <p:cNvPr id="15" name="Прямоугольник 14"/>
          <p:cNvSpPr/>
          <p:nvPr/>
        </p:nvSpPr>
        <p:spPr>
          <a:xfrm>
            <a:off x="3935760" y="6309320"/>
            <a:ext cx="1096390" cy="369332"/>
          </a:xfrm>
          <a:prstGeom prst="rect">
            <a:avLst/>
          </a:prstGeom>
        </p:spPr>
        <p:txBody>
          <a:bodyPr wrap="square">
            <a:spAutoFit/>
          </a:bodyPr>
          <a:lstStyle/>
          <a:p>
            <a:r>
              <a:rPr lang="ru-RU" dirty="0" smtClean="0">
                <a:solidFill>
                  <a:srgbClr val="FF0000"/>
                </a:solidFill>
                <a:ea typeface="Times New Roman"/>
                <a:cs typeface="Times New Roman"/>
              </a:rPr>
              <a:t>бурундук</a:t>
            </a:r>
            <a:endParaRPr lang="ru-RU" dirty="0"/>
          </a:p>
        </p:txBody>
      </p:sp>
      <p:pic>
        <p:nvPicPr>
          <p:cNvPr id="2055" name="Picture 7" descr="C:\Users\User\Documents\Downloads\6298264.jpg"/>
          <p:cNvPicPr>
            <a:picLocks noChangeAspect="1" noChangeArrowheads="1"/>
          </p:cNvPicPr>
          <p:nvPr/>
        </p:nvPicPr>
        <p:blipFill>
          <a:blip r:embed="rId7" cstate="print"/>
          <a:srcRect/>
          <a:stretch>
            <a:fillRect/>
          </a:stretch>
        </p:blipFill>
        <p:spPr bwMode="auto">
          <a:xfrm>
            <a:off x="3359696" y="4797152"/>
            <a:ext cx="2341710" cy="1556792"/>
          </a:xfrm>
          <a:prstGeom prst="rect">
            <a:avLst/>
          </a:prstGeom>
          <a:noFill/>
        </p:spPr>
      </p:pic>
      <p:sp>
        <p:nvSpPr>
          <p:cNvPr id="18" name="Прямоугольник 17"/>
          <p:cNvSpPr/>
          <p:nvPr/>
        </p:nvSpPr>
        <p:spPr>
          <a:xfrm>
            <a:off x="6456040" y="3212976"/>
            <a:ext cx="2088232" cy="369332"/>
          </a:xfrm>
          <a:prstGeom prst="rect">
            <a:avLst/>
          </a:prstGeom>
        </p:spPr>
        <p:txBody>
          <a:bodyPr wrap="square">
            <a:spAutoFit/>
          </a:bodyPr>
          <a:lstStyle/>
          <a:p>
            <a:pPr algn="ctr"/>
            <a:r>
              <a:rPr lang="ru-RU" dirty="0" smtClean="0">
                <a:solidFill>
                  <a:srgbClr val="FF0000"/>
                </a:solidFill>
                <a:ea typeface="Times New Roman"/>
                <a:cs typeface="Times New Roman"/>
              </a:rPr>
              <a:t>кабарга</a:t>
            </a:r>
            <a:endParaRPr lang="ru-RU" dirty="0"/>
          </a:p>
        </p:txBody>
      </p:sp>
      <p:pic>
        <p:nvPicPr>
          <p:cNvPr id="2057" name="Picture 9" descr="C:\Users\User\Documents\Downloads\1658316114_32-klublady-ru-p-tatu-kabarga-foto-32.jpg"/>
          <p:cNvPicPr>
            <a:picLocks noChangeAspect="1" noChangeArrowheads="1"/>
          </p:cNvPicPr>
          <p:nvPr/>
        </p:nvPicPr>
        <p:blipFill>
          <a:blip r:embed="rId8" cstate="print"/>
          <a:srcRect/>
          <a:stretch>
            <a:fillRect/>
          </a:stretch>
        </p:blipFill>
        <p:spPr bwMode="auto">
          <a:xfrm>
            <a:off x="6528048" y="692696"/>
            <a:ext cx="2232248" cy="2574992"/>
          </a:xfrm>
          <a:prstGeom prst="rect">
            <a:avLst/>
          </a:prstGeom>
          <a:noFill/>
        </p:spPr>
      </p:pic>
      <p:sp>
        <p:nvSpPr>
          <p:cNvPr id="21" name="Прямоугольник 20"/>
          <p:cNvSpPr/>
          <p:nvPr/>
        </p:nvSpPr>
        <p:spPr>
          <a:xfrm>
            <a:off x="6384032" y="6237312"/>
            <a:ext cx="2448272" cy="369332"/>
          </a:xfrm>
          <a:prstGeom prst="rect">
            <a:avLst/>
          </a:prstGeom>
        </p:spPr>
        <p:txBody>
          <a:bodyPr wrap="square">
            <a:spAutoFit/>
          </a:bodyPr>
          <a:lstStyle/>
          <a:p>
            <a:r>
              <a:rPr lang="ru-RU" dirty="0" smtClean="0">
                <a:solidFill>
                  <a:srgbClr val="FF0000"/>
                </a:solidFill>
                <a:ea typeface="Times New Roman"/>
                <a:cs typeface="Times New Roman"/>
              </a:rPr>
              <a:t>черношапочный сурок</a:t>
            </a:r>
            <a:endParaRPr lang="ru-RU" dirty="0"/>
          </a:p>
        </p:txBody>
      </p:sp>
      <p:pic>
        <p:nvPicPr>
          <p:cNvPr id="2059" name="Picture 11" descr="C:\Users\User\Documents\Downloads\Черношапочный-сурок.jpg"/>
          <p:cNvPicPr>
            <a:picLocks noChangeAspect="1" noChangeArrowheads="1"/>
          </p:cNvPicPr>
          <p:nvPr/>
        </p:nvPicPr>
        <p:blipFill>
          <a:blip r:embed="rId9" cstate="print"/>
          <a:srcRect l="28267" t="4916"/>
          <a:stretch>
            <a:fillRect/>
          </a:stretch>
        </p:blipFill>
        <p:spPr bwMode="auto">
          <a:xfrm>
            <a:off x="6384032" y="3573016"/>
            <a:ext cx="2304255" cy="2664296"/>
          </a:xfrm>
          <a:prstGeom prst="rect">
            <a:avLst/>
          </a:prstGeom>
          <a:noFill/>
        </p:spPr>
      </p:pic>
      <p:sp>
        <p:nvSpPr>
          <p:cNvPr id="23" name="Прямоугольник 22"/>
          <p:cNvSpPr/>
          <p:nvPr/>
        </p:nvSpPr>
        <p:spPr>
          <a:xfrm>
            <a:off x="9120336" y="2276872"/>
            <a:ext cx="2664296" cy="369332"/>
          </a:xfrm>
          <a:prstGeom prst="rect">
            <a:avLst/>
          </a:prstGeom>
        </p:spPr>
        <p:txBody>
          <a:bodyPr wrap="square">
            <a:spAutoFit/>
          </a:bodyPr>
          <a:lstStyle/>
          <a:p>
            <a:pPr algn="ctr"/>
            <a:r>
              <a:rPr lang="ru-RU" dirty="0" smtClean="0">
                <a:solidFill>
                  <a:srgbClr val="FF0000"/>
                </a:solidFill>
                <a:ea typeface="Times New Roman"/>
                <a:cs typeface="Times New Roman"/>
              </a:rPr>
              <a:t>уссурийский </a:t>
            </a:r>
            <a:r>
              <a:rPr lang="ru-RU" dirty="0" smtClean="0">
                <a:solidFill>
                  <a:srgbClr val="FF0000"/>
                </a:solidFill>
                <a:ea typeface="Times New Roman"/>
                <a:cs typeface="Times New Roman"/>
              </a:rPr>
              <a:t>тигр</a:t>
            </a:r>
            <a:endParaRPr lang="ru-RU" dirty="0"/>
          </a:p>
        </p:txBody>
      </p:sp>
      <p:pic>
        <p:nvPicPr>
          <p:cNvPr id="2060" name="Picture 12" descr="C:\Users\User\Documents\Downloads\amurskij-scaled.jpg"/>
          <p:cNvPicPr>
            <a:picLocks noChangeAspect="1" noChangeArrowheads="1"/>
          </p:cNvPicPr>
          <p:nvPr/>
        </p:nvPicPr>
        <p:blipFill>
          <a:blip r:embed="rId10" cstate="print"/>
          <a:srcRect/>
          <a:stretch>
            <a:fillRect/>
          </a:stretch>
        </p:blipFill>
        <p:spPr bwMode="auto">
          <a:xfrm>
            <a:off x="9120336" y="548680"/>
            <a:ext cx="2653255" cy="1740162"/>
          </a:xfrm>
          <a:prstGeom prst="rect">
            <a:avLst/>
          </a:prstGeom>
          <a:noFill/>
        </p:spPr>
      </p:pic>
      <p:sp>
        <p:nvSpPr>
          <p:cNvPr id="25" name="Прямоугольник 24"/>
          <p:cNvSpPr/>
          <p:nvPr/>
        </p:nvSpPr>
        <p:spPr>
          <a:xfrm>
            <a:off x="9624392" y="4077072"/>
            <a:ext cx="1877052" cy="369332"/>
          </a:xfrm>
          <a:prstGeom prst="rect">
            <a:avLst/>
          </a:prstGeom>
        </p:spPr>
        <p:txBody>
          <a:bodyPr wrap="none">
            <a:spAutoFit/>
          </a:bodyPr>
          <a:lstStyle/>
          <a:p>
            <a:r>
              <a:rPr lang="ru-RU" dirty="0" smtClean="0">
                <a:solidFill>
                  <a:srgbClr val="FF0000"/>
                </a:solidFill>
                <a:ea typeface="Times New Roman"/>
                <a:cs typeface="Times New Roman"/>
              </a:rPr>
              <a:t>утка-мандаринка</a:t>
            </a:r>
            <a:endParaRPr lang="ru-RU" dirty="0"/>
          </a:p>
        </p:txBody>
      </p:sp>
      <p:sp>
        <p:nvSpPr>
          <p:cNvPr id="26" name="Прямоугольник 25"/>
          <p:cNvSpPr/>
          <p:nvPr/>
        </p:nvSpPr>
        <p:spPr>
          <a:xfrm>
            <a:off x="8904312" y="6237312"/>
            <a:ext cx="3174395" cy="369332"/>
          </a:xfrm>
          <a:prstGeom prst="rect">
            <a:avLst/>
          </a:prstGeom>
        </p:spPr>
        <p:txBody>
          <a:bodyPr wrap="none">
            <a:spAutoFit/>
          </a:bodyPr>
          <a:lstStyle/>
          <a:p>
            <a:r>
              <a:rPr lang="ru-RU" dirty="0" smtClean="0">
                <a:solidFill>
                  <a:srgbClr val="FF0000"/>
                </a:solidFill>
                <a:ea typeface="Times New Roman"/>
                <a:cs typeface="Times New Roman"/>
              </a:rPr>
              <a:t>черный гималайский медведь</a:t>
            </a:r>
            <a:endParaRPr lang="ru-RU" dirty="0"/>
          </a:p>
        </p:txBody>
      </p:sp>
      <p:pic>
        <p:nvPicPr>
          <p:cNvPr id="2061" name="Picture 13" descr="C:\Users\User\Documents\Downloads\medved.jpg"/>
          <p:cNvPicPr>
            <a:picLocks noChangeAspect="1" noChangeArrowheads="1"/>
          </p:cNvPicPr>
          <p:nvPr/>
        </p:nvPicPr>
        <p:blipFill>
          <a:blip r:embed="rId11" cstate="print"/>
          <a:srcRect/>
          <a:stretch>
            <a:fillRect/>
          </a:stretch>
        </p:blipFill>
        <p:spPr bwMode="auto">
          <a:xfrm>
            <a:off x="9264352" y="4509120"/>
            <a:ext cx="2597173" cy="1730773"/>
          </a:xfrm>
          <a:prstGeom prst="rect">
            <a:avLst/>
          </a:prstGeom>
          <a:noFill/>
        </p:spPr>
      </p:pic>
      <p:pic>
        <p:nvPicPr>
          <p:cNvPr id="2063" name="Picture 15" descr="C:\Users\User\Documents\Downloads\bird-wing-run-animal-wildlife-beak-color-colorful-feather-fowl-fauna-duck-vertebrate-waterfowl-water-bird-mallard-canard-pride-mandarin-ducks-ice-rink-ducks-geese-and-swans-1193808.jpg"/>
          <p:cNvPicPr>
            <a:picLocks noChangeAspect="1" noChangeArrowheads="1"/>
          </p:cNvPicPr>
          <p:nvPr/>
        </p:nvPicPr>
        <p:blipFill>
          <a:blip r:embed="rId12" cstate="print"/>
          <a:srcRect/>
          <a:stretch>
            <a:fillRect/>
          </a:stretch>
        </p:blipFill>
        <p:spPr bwMode="auto">
          <a:xfrm>
            <a:off x="9408368" y="2708920"/>
            <a:ext cx="1915332" cy="137971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A99DD445-6A24-47BB-B632-5D9D0BFDEE9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descr="C:\Users\User\Documents\Downloads\8uAAAgHuMuA-1920.jpg"/>
          <p:cNvPicPr>
            <a:picLocks noChangeAspect="1" noChangeArrowheads="1"/>
          </p:cNvPicPr>
          <p:nvPr/>
        </p:nvPicPr>
        <p:blipFill>
          <a:blip r:embed="rId2" cstate="print"/>
          <a:srcRect/>
          <a:stretch>
            <a:fillRect/>
          </a:stretch>
        </p:blipFill>
        <p:spPr bwMode="auto">
          <a:xfrm>
            <a:off x="3063181" y="1579693"/>
            <a:ext cx="6065637" cy="5257799"/>
          </a:xfrm>
          <a:prstGeom prst="rect">
            <a:avLst/>
          </a:prstGeom>
          <a:noFill/>
        </p:spPr>
      </p:pic>
      <p:sp>
        <p:nvSpPr>
          <p:cNvPr id="10" name="Прямоугольник 9"/>
          <p:cNvSpPr/>
          <p:nvPr/>
        </p:nvSpPr>
        <p:spPr>
          <a:xfrm>
            <a:off x="2351584" y="548681"/>
            <a:ext cx="7128792" cy="584775"/>
          </a:xfrm>
          <a:prstGeom prst="rect">
            <a:avLst/>
          </a:prstGeom>
        </p:spPr>
        <p:txBody>
          <a:bodyPr wrap="square">
            <a:spAutoFit/>
          </a:bodyPr>
          <a:lstStyle/>
          <a:p>
            <a:pPr algn="ctr"/>
            <a:r>
              <a:rPr lang="ru-RU" sz="3200" dirty="0" smtClean="0">
                <a:latin typeface="Arial Black" pitchFamily="34" charset="0"/>
              </a:rPr>
              <a:t>Чье предположение верно???</a:t>
            </a:r>
            <a:endParaRPr lang="ru-RU" sz="3200" dirty="0">
              <a:latin typeface="Arial Black"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79562"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1077218"/>
          </a:xfrm>
          <a:prstGeom prst="rect">
            <a:avLst/>
          </a:prstGeom>
          <a:noFill/>
        </p:spPr>
        <p:txBody>
          <a:bodyPr wrap="square" rtlCol="0">
            <a:spAutoFit/>
          </a:bodyPr>
          <a:lstStyle/>
          <a:p>
            <a:pPr algn="just">
              <a:buFont typeface="Arial" pitchFamily="34" charset="0"/>
              <a:buNone/>
            </a:pPr>
            <a:r>
              <a:rPr lang="ru-RU" sz="3200" b="1" dirty="0">
                <a:solidFill>
                  <a:srgbClr val="034B28"/>
                </a:solidFill>
              </a:rPr>
              <a:t> </a:t>
            </a:r>
            <a:r>
              <a:rPr lang="ru-RU" sz="3200" b="1" dirty="0">
                <a:solidFill>
                  <a:srgbClr val="034B28"/>
                </a:solidFill>
                <a:cs typeface="Times New Roman" pitchFamily="18" charset="0"/>
              </a:rPr>
              <a:t>1. Какое дерево распространено на Русской равнине в темнохвойных лесах</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321837923"/>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cs typeface="Times New Roman" pitchFamily="18" charset="0"/>
                        </a:rPr>
                        <a:t>А.  Лиственница </a:t>
                      </a:r>
                      <a:endParaRPr lang="ru-RU" sz="2000" dirty="0"/>
                    </a:p>
                  </a:txBody>
                  <a:tcPr anchor="ctr">
                    <a:solidFill>
                      <a:srgbClr val="034B28"/>
                    </a:solidFill>
                  </a:tcPr>
                </a:tc>
                <a:tc>
                  <a:txBody>
                    <a:bodyPr/>
                    <a:lstStyle/>
                    <a:p>
                      <a:pPr algn="ctr"/>
                      <a:r>
                        <a:rPr lang="ru-RU" sz="2000" dirty="0">
                          <a:cs typeface="Times New Roman" pitchFamily="18" charset="0"/>
                        </a:rPr>
                        <a:t>Б.  Ель </a:t>
                      </a:r>
                      <a:endParaRPr lang="ru-RU" sz="2000" dirty="0"/>
                    </a:p>
                  </a:txBody>
                  <a:tcPr anchor="ctr">
                    <a:solidFill>
                      <a:srgbClr val="034B28"/>
                    </a:solidFill>
                  </a:tcPr>
                </a:tc>
                <a:tc>
                  <a:txBody>
                    <a:bodyPr/>
                    <a:lstStyle/>
                    <a:p>
                      <a:pPr algn="ctr"/>
                      <a:r>
                        <a:rPr lang="ru-RU" sz="2000" dirty="0">
                          <a:cs typeface="Times New Roman" pitchFamily="18" charset="0"/>
                        </a:rPr>
                        <a:t>В.  Кедровая сосна </a:t>
                      </a:r>
                      <a:endParaRPr lang="ru-RU" sz="2000" dirty="0"/>
                    </a:p>
                  </a:txBody>
                  <a:tcPr anchor="ctr">
                    <a:solidFill>
                      <a:srgbClr val="034B2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cs typeface="Times New Roman" pitchFamily="18" charset="0"/>
                        </a:rPr>
                        <a:t>Г.  Осина</a:t>
                      </a:r>
                    </a:p>
                  </a:txBody>
                  <a:tcPr anchor="ctr">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21947625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79562"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1077218"/>
          </a:xfrm>
          <a:prstGeom prst="rect">
            <a:avLst/>
          </a:prstGeom>
          <a:noFill/>
        </p:spPr>
        <p:txBody>
          <a:bodyPr wrap="square" rtlCol="0">
            <a:spAutoFit/>
          </a:bodyPr>
          <a:lstStyle/>
          <a:p>
            <a:pPr algn="just">
              <a:buFont typeface="Arial" pitchFamily="34" charset="0"/>
              <a:buNone/>
            </a:pPr>
            <a:r>
              <a:rPr lang="ru-RU" sz="3200" b="1" dirty="0">
                <a:solidFill>
                  <a:srgbClr val="034B28"/>
                </a:solidFill>
              </a:rPr>
              <a:t> </a:t>
            </a:r>
            <a:r>
              <a:rPr lang="ru-RU" sz="3200" b="1" dirty="0">
                <a:solidFill>
                  <a:srgbClr val="034B28"/>
                </a:solidFill>
                <a:cs typeface="Times New Roman" pitchFamily="18" charset="0"/>
              </a:rPr>
              <a:t>1. Какое дерево распространено на Русской равнине в темнохвойных лесах</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4069843001"/>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cs typeface="Times New Roman" pitchFamily="18" charset="0"/>
                        </a:rPr>
                        <a:t>А.  Лиственница </a:t>
                      </a:r>
                      <a:endParaRPr lang="ru-RU" sz="2000" dirty="0"/>
                    </a:p>
                  </a:txBody>
                  <a:tcPr anchor="ctr">
                    <a:solidFill>
                      <a:srgbClr val="C00000"/>
                    </a:solidFill>
                  </a:tcPr>
                </a:tc>
                <a:tc>
                  <a:txBody>
                    <a:bodyPr/>
                    <a:lstStyle/>
                    <a:p>
                      <a:pPr algn="ctr"/>
                      <a:r>
                        <a:rPr lang="ru-RU" sz="2000" dirty="0">
                          <a:cs typeface="Times New Roman" pitchFamily="18" charset="0"/>
                        </a:rPr>
                        <a:t>Б.  Ель </a:t>
                      </a:r>
                      <a:endParaRPr lang="ru-RU" sz="2000" dirty="0"/>
                    </a:p>
                  </a:txBody>
                  <a:tcPr anchor="ctr">
                    <a:solidFill>
                      <a:srgbClr val="034B28"/>
                    </a:solidFill>
                  </a:tcPr>
                </a:tc>
                <a:tc>
                  <a:txBody>
                    <a:bodyPr/>
                    <a:lstStyle/>
                    <a:p>
                      <a:pPr algn="ctr"/>
                      <a:r>
                        <a:rPr lang="ru-RU" sz="2000" dirty="0">
                          <a:cs typeface="Times New Roman" pitchFamily="18" charset="0"/>
                        </a:rPr>
                        <a:t>В.  Кедровая сосна </a:t>
                      </a:r>
                      <a:endParaRPr lang="ru-RU" sz="2000" dirty="0"/>
                    </a:p>
                  </a:txBody>
                  <a:tcPr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cs typeface="Times New Roman" pitchFamily="18" charset="0"/>
                        </a:rPr>
                        <a:t>Г.  Осина</a:t>
                      </a:r>
                    </a:p>
                  </a:txBody>
                  <a:tcPr anchor="ctr">
                    <a:solidFill>
                      <a:srgbClr val="C00000"/>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13395306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79562"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lgn="just"/>
            <a:r>
              <a:rPr lang="ru-RU" sz="3200" b="1" dirty="0">
                <a:solidFill>
                  <a:srgbClr val="034B28"/>
                </a:solidFill>
              </a:rPr>
              <a:t> </a:t>
            </a:r>
            <a:r>
              <a:rPr lang="ru-RU" sz="3200" b="1" dirty="0">
                <a:solidFill>
                  <a:srgbClr val="034B28"/>
                </a:solidFill>
                <a:cs typeface="Times New Roman" pitchFamily="18" charset="0"/>
              </a:rPr>
              <a:t>2. Какие почвы характерны для зоны тайги</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662045784"/>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latin typeface="+mn-lt"/>
                          <a:cs typeface="Times New Roman" pitchFamily="18" charset="0"/>
                        </a:rPr>
                        <a:t>А.  Бурые лесные </a:t>
                      </a:r>
                      <a:endParaRPr lang="ru-RU" sz="2000" dirty="0">
                        <a:latin typeface="+mn-lt"/>
                      </a:endParaRPr>
                    </a:p>
                  </a:txBody>
                  <a:tcPr anchor="ctr">
                    <a:solidFill>
                      <a:srgbClr val="034B28"/>
                    </a:solidFill>
                  </a:tcPr>
                </a:tc>
                <a:tc>
                  <a:txBody>
                    <a:bodyPr/>
                    <a:lstStyle/>
                    <a:p>
                      <a:pPr algn="ctr"/>
                      <a:r>
                        <a:rPr lang="ru-RU" sz="2000" dirty="0">
                          <a:latin typeface="+mn-lt"/>
                          <a:cs typeface="Times New Roman" pitchFamily="18" charset="0"/>
                        </a:rPr>
                        <a:t>Б.  Серые лесные </a:t>
                      </a:r>
                      <a:endParaRPr lang="ru-RU" sz="2000" dirty="0">
                        <a:latin typeface="+mn-lt"/>
                      </a:endParaRPr>
                    </a:p>
                  </a:txBody>
                  <a:tcPr anchor="ctr">
                    <a:solidFill>
                      <a:srgbClr val="034B28"/>
                    </a:solidFill>
                  </a:tcPr>
                </a:tc>
                <a:tc>
                  <a:txBody>
                    <a:bodyPr/>
                    <a:lstStyle/>
                    <a:p>
                      <a:pPr algn="ctr"/>
                      <a:r>
                        <a:rPr lang="ru-RU" sz="2000" dirty="0">
                          <a:latin typeface="+mn-lt"/>
                          <a:cs typeface="Times New Roman" pitchFamily="18" charset="0"/>
                        </a:rPr>
                        <a:t>В.  Черноземы </a:t>
                      </a:r>
                      <a:endParaRPr lang="ru-RU" sz="2000" dirty="0">
                        <a:latin typeface="+mn-lt"/>
                      </a:endParaRPr>
                    </a:p>
                  </a:txBody>
                  <a:tcPr anchor="ctr">
                    <a:solidFill>
                      <a:srgbClr val="034B28"/>
                    </a:solidFill>
                  </a:tcPr>
                </a:tc>
                <a:tc>
                  <a:txBody>
                    <a:bodyPr/>
                    <a:lstStyle/>
                    <a:p>
                      <a:pPr algn="ctr">
                        <a:buFont typeface="Arial" pitchFamily="34" charset="0"/>
                        <a:buNone/>
                      </a:pPr>
                      <a:r>
                        <a:rPr lang="ru-RU" sz="2000" dirty="0">
                          <a:latin typeface="+mn-lt"/>
                          <a:cs typeface="Times New Roman" pitchFamily="18" charset="0"/>
                        </a:rPr>
                        <a:t>Г.  Подзолистые</a:t>
                      </a:r>
                    </a:p>
                  </a:txBody>
                  <a:tcPr anchor="ctr">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18351237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79562"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lgn="just"/>
            <a:r>
              <a:rPr lang="ru-RU" sz="3200" b="1" dirty="0">
                <a:solidFill>
                  <a:srgbClr val="034B28"/>
                </a:solidFill>
              </a:rPr>
              <a:t> </a:t>
            </a:r>
            <a:r>
              <a:rPr lang="ru-RU" sz="3200" b="1" dirty="0">
                <a:solidFill>
                  <a:srgbClr val="034B28"/>
                </a:solidFill>
                <a:cs typeface="Times New Roman" pitchFamily="18" charset="0"/>
              </a:rPr>
              <a:t>2. Какие почвы характерны для зоны тайги</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329076623"/>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latin typeface="+mn-lt"/>
                          <a:cs typeface="Times New Roman" pitchFamily="18" charset="0"/>
                        </a:rPr>
                        <a:t>А.  Бурые лесные </a:t>
                      </a:r>
                      <a:endParaRPr lang="ru-RU" sz="2000" dirty="0">
                        <a:latin typeface="+mn-lt"/>
                      </a:endParaRPr>
                    </a:p>
                  </a:txBody>
                  <a:tcPr anchor="ctr">
                    <a:solidFill>
                      <a:srgbClr val="C00000"/>
                    </a:solidFill>
                  </a:tcPr>
                </a:tc>
                <a:tc>
                  <a:txBody>
                    <a:bodyPr/>
                    <a:lstStyle/>
                    <a:p>
                      <a:pPr algn="ctr"/>
                      <a:r>
                        <a:rPr lang="ru-RU" sz="2000" dirty="0">
                          <a:latin typeface="+mn-lt"/>
                          <a:cs typeface="Times New Roman" pitchFamily="18" charset="0"/>
                        </a:rPr>
                        <a:t>Б.  Серые лесные </a:t>
                      </a:r>
                      <a:endParaRPr lang="ru-RU" sz="2000" dirty="0">
                        <a:latin typeface="+mn-lt"/>
                      </a:endParaRPr>
                    </a:p>
                  </a:txBody>
                  <a:tcPr anchor="ctr">
                    <a:solidFill>
                      <a:srgbClr val="C00000"/>
                    </a:solidFill>
                  </a:tcPr>
                </a:tc>
                <a:tc>
                  <a:txBody>
                    <a:bodyPr/>
                    <a:lstStyle/>
                    <a:p>
                      <a:pPr algn="ctr"/>
                      <a:r>
                        <a:rPr lang="ru-RU" sz="2000" dirty="0">
                          <a:latin typeface="+mn-lt"/>
                          <a:cs typeface="Times New Roman" pitchFamily="18" charset="0"/>
                        </a:rPr>
                        <a:t>В.  Черноземы </a:t>
                      </a:r>
                      <a:endParaRPr lang="ru-RU" sz="2000" dirty="0">
                        <a:latin typeface="+mn-lt"/>
                      </a:endParaRPr>
                    </a:p>
                  </a:txBody>
                  <a:tcPr anchor="ctr">
                    <a:solidFill>
                      <a:srgbClr val="C00000"/>
                    </a:solidFill>
                  </a:tcPr>
                </a:tc>
                <a:tc>
                  <a:txBody>
                    <a:bodyPr/>
                    <a:lstStyle/>
                    <a:p>
                      <a:pPr algn="ctr">
                        <a:buFont typeface="Arial" pitchFamily="34" charset="0"/>
                        <a:buNone/>
                      </a:pPr>
                      <a:r>
                        <a:rPr lang="ru-RU" sz="2000" dirty="0">
                          <a:latin typeface="+mn-lt"/>
                          <a:cs typeface="Times New Roman" pitchFamily="18" charset="0"/>
                        </a:rPr>
                        <a:t>Г.  Подзолистые</a:t>
                      </a:r>
                    </a:p>
                  </a:txBody>
                  <a:tcPr anchor="ctr">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39428457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lgn="just"/>
            <a:r>
              <a:rPr lang="ru-RU" sz="3200" b="1" dirty="0">
                <a:solidFill>
                  <a:srgbClr val="034B28"/>
                </a:solidFill>
              </a:rPr>
              <a:t> </a:t>
            </a:r>
            <a:r>
              <a:rPr lang="ru-RU" sz="3200" b="1" dirty="0">
                <a:solidFill>
                  <a:srgbClr val="034B28"/>
                </a:solidFill>
                <a:cs typeface="Times New Roman" pitchFamily="18" charset="0"/>
              </a:rPr>
              <a:t>3. Выбери типичного представителя мира тайги</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740293330"/>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latin typeface="+mn-lt"/>
                          <a:cs typeface="Times New Roman" pitchFamily="18" charset="0"/>
                        </a:rPr>
                        <a:t>А.  Песец </a:t>
                      </a:r>
                      <a:endParaRPr lang="ru-RU" sz="2000" dirty="0">
                        <a:latin typeface="+mn-lt"/>
                      </a:endParaRPr>
                    </a:p>
                  </a:txBody>
                  <a:tcPr anchor="ctr">
                    <a:solidFill>
                      <a:srgbClr val="034B28"/>
                    </a:solidFill>
                  </a:tcPr>
                </a:tc>
                <a:tc>
                  <a:txBody>
                    <a:bodyPr/>
                    <a:lstStyle/>
                    <a:p>
                      <a:pPr algn="ctr"/>
                      <a:r>
                        <a:rPr lang="ru-RU" sz="2000" dirty="0">
                          <a:latin typeface="+mn-lt"/>
                          <a:cs typeface="Times New Roman" pitchFamily="18" charset="0"/>
                        </a:rPr>
                        <a:t>Б.  Белый медведь </a:t>
                      </a:r>
                      <a:endParaRPr lang="ru-RU" sz="2000" dirty="0">
                        <a:latin typeface="+mn-lt"/>
                      </a:endParaRPr>
                    </a:p>
                  </a:txBody>
                  <a:tcPr anchor="ctr">
                    <a:solidFill>
                      <a:srgbClr val="034B28"/>
                    </a:solidFill>
                  </a:tcPr>
                </a:tc>
                <a:tc>
                  <a:txBody>
                    <a:bodyPr/>
                    <a:lstStyle/>
                    <a:p>
                      <a:pPr algn="ctr"/>
                      <a:r>
                        <a:rPr lang="ru-RU" sz="2000" dirty="0">
                          <a:latin typeface="+mn-lt"/>
                          <a:cs typeface="Times New Roman" pitchFamily="18" charset="0"/>
                        </a:rPr>
                        <a:t>В.  Суслик </a:t>
                      </a:r>
                      <a:endParaRPr lang="ru-RU" sz="2000" dirty="0">
                        <a:latin typeface="+mn-lt"/>
                      </a:endParaRPr>
                    </a:p>
                  </a:txBody>
                  <a:tcPr anchor="ctr">
                    <a:solidFill>
                      <a:srgbClr val="034B2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latin typeface="+mn-lt"/>
                          <a:cs typeface="Times New Roman" pitchFamily="18" charset="0"/>
                        </a:rPr>
                        <a:t>Г.  Лось</a:t>
                      </a:r>
                    </a:p>
                  </a:txBody>
                  <a:tcPr anchor="ctr">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13431534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lgn="just"/>
            <a:r>
              <a:rPr lang="ru-RU" sz="3200" b="1" dirty="0">
                <a:solidFill>
                  <a:srgbClr val="034B28"/>
                </a:solidFill>
              </a:rPr>
              <a:t> </a:t>
            </a:r>
            <a:r>
              <a:rPr lang="ru-RU" sz="3200" b="1" dirty="0">
                <a:solidFill>
                  <a:srgbClr val="034B28"/>
                </a:solidFill>
                <a:cs typeface="Times New Roman" pitchFamily="18" charset="0"/>
              </a:rPr>
              <a:t>3. Выбери типичного представителя мира тайги</a:t>
            </a:r>
          </a:p>
        </p:txBody>
      </p:sp>
      <p:graphicFrame>
        <p:nvGraphicFramePr>
          <p:cNvPr id="6" name="Таблица 5">
            <a:extLst>
              <a:ext uri="{FF2B5EF4-FFF2-40B4-BE49-F238E27FC236}">
                <a16:creationId xmlns="" xmlns:a16="http://schemas.microsoft.com/office/drawing/2014/main" id="{148BA23A-B133-4F33-A6E7-DD88F27A4080}"/>
              </a:ext>
            </a:extLst>
          </p:cNvPr>
          <p:cNvGraphicFramePr>
            <a:graphicFrameLocks noGrp="1"/>
          </p:cNvGraphicFramePr>
          <p:nvPr>
            <p:extLst>
              <p:ext uri="{D42A27DB-BD31-4B8C-83A1-F6EECF244321}">
                <p14:modId xmlns="" xmlns:p14="http://schemas.microsoft.com/office/powerpoint/2010/main" val="3410829707"/>
              </p:ext>
            </p:extLst>
          </p:nvPr>
        </p:nvGraphicFramePr>
        <p:xfrm>
          <a:off x="945145" y="2205573"/>
          <a:ext cx="10301708" cy="1095736"/>
        </p:xfrm>
        <a:graphic>
          <a:graphicData uri="http://schemas.openxmlformats.org/drawingml/2006/table">
            <a:tbl>
              <a:tblPr firstRow="1" bandRow="1">
                <a:tableStyleId>{5C22544A-7EE6-4342-B048-85BDC9FD1C3A}</a:tableStyleId>
              </a:tblPr>
              <a:tblGrid>
                <a:gridCol w="2575427">
                  <a:extLst>
                    <a:ext uri="{9D8B030D-6E8A-4147-A177-3AD203B41FA5}">
                      <a16:colId xmlns="" xmlns:a16="http://schemas.microsoft.com/office/drawing/2014/main" val="3008713804"/>
                    </a:ext>
                  </a:extLst>
                </a:gridCol>
                <a:gridCol w="2575427">
                  <a:extLst>
                    <a:ext uri="{9D8B030D-6E8A-4147-A177-3AD203B41FA5}">
                      <a16:colId xmlns="" xmlns:a16="http://schemas.microsoft.com/office/drawing/2014/main" val="525330006"/>
                    </a:ext>
                  </a:extLst>
                </a:gridCol>
                <a:gridCol w="2575427">
                  <a:extLst>
                    <a:ext uri="{9D8B030D-6E8A-4147-A177-3AD203B41FA5}">
                      <a16:colId xmlns="" xmlns:a16="http://schemas.microsoft.com/office/drawing/2014/main" val="3871196917"/>
                    </a:ext>
                  </a:extLst>
                </a:gridCol>
                <a:gridCol w="2575427">
                  <a:extLst>
                    <a:ext uri="{9D8B030D-6E8A-4147-A177-3AD203B41FA5}">
                      <a16:colId xmlns="" xmlns:a16="http://schemas.microsoft.com/office/drawing/2014/main" val="2060011690"/>
                    </a:ext>
                  </a:extLst>
                </a:gridCol>
              </a:tblGrid>
              <a:tr h="1095736">
                <a:tc>
                  <a:txBody>
                    <a:bodyPr/>
                    <a:lstStyle/>
                    <a:p>
                      <a:pPr algn="ctr"/>
                      <a:r>
                        <a:rPr lang="ru-RU" sz="2000" dirty="0">
                          <a:latin typeface="+mn-lt"/>
                          <a:cs typeface="Times New Roman" pitchFamily="18" charset="0"/>
                        </a:rPr>
                        <a:t>А.  Песец </a:t>
                      </a:r>
                      <a:endParaRPr lang="ru-RU" sz="2000" dirty="0">
                        <a:latin typeface="+mn-lt"/>
                      </a:endParaRPr>
                    </a:p>
                  </a:txBody>
                  <a:tcPr anchor="ctr">
                    <a:solidFill>
                      <a:srgbClr val="C00000"/>
                    </a:solidFill>
                  </a:tcPr>
                </a:tc>
                <a:tc>
                  <a:txBody>
                    <a:bodyPr/>
                    <a:lstStyle/>
                    <a:p>
                      <a:pPr algn="ctr"/>
                      <a:r>
                        <a:rPr lang="ru-RU" sz="2000" dirty="0">
                          <a:latin typeface="+mn-lt"/>
                          <a:cs typeface="Times New Roman" pitchFamily="18" charset="0"/>
                        </a:rPr>
                        <a:t>Б.  Белый медведь </a:t>
                      </a:r>
                      <a:endParaRPr lang="ru-RU" sz="2000" dirty="0">
                        <a:latin typeface="+mn-lt"/>
                      </a:endParaRPr>
                    </a:p>
                  </a:txBody>
                  <a:tcPr anchor="ctr">
                    <a:solidFill>
                      <a:srgbClr val="C00000"/>
                    </a:solidFill>
                  </a:tcPr>
                </a:tc>
                <a:tc>
                  <a:txBody>
                    <a:bodyPr/>
                    <a:lstStyle/>
                    <a:p>
                      <a:pPr algn="ctr"/>
                      <a:r>
                        <a:rPr lang="ru-RU" sz="2000" dirty="0">
                          <a:latin typeface="+mn-lt"/>
                          <a:cs typeface="Times New Roman" pitchFamily="18" charset="0"/>
                        </a:rPr>
                        <a:t>В.  Суслик </a:t>
                      </a:r>
                      <a:endParaRPr lang="ru-RU" sz="2000" dirty="0">
                        <a:latin typeface="+mn-lt"/>
                      </a:endParaRPr>
                    </a:p>
                  </a:txBody>
                  <a:tcPr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latin typeface="+mn-lt"/>
                          <a:cs typeface="Times New Roman" pitchFamily="18" charset="0"/>
                        </a:rPr>
                        <a:t>Г.  Лось</a:t>
                      </a:r>
                    </a:p>
                  </a:txBody>
                  <a:tcPr anchor="ctr">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16357555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buFont typeface="Arial" pitchFamily="34" charset="0"/>
              <a:buNone/>
            </a:pPr>
            <a:r>
              <a:rPr lang="ru-RU" sz="3200" b="1" dirty="0">
                <a:solidFill>
                  <a:srgbClr val="034B28"/>
                </a:solidFill>
                <a:cs typeface="Times New Roman" pitchFamily="18" charset="0"/>
              </a:rPr>
              <a:t>4</a:t>
            </a:r>
            <a:r>
              <a:rPr lang="ru-RU" sz="3200" dirty="0">
                <a:solidFill>
                  <a:srgbClr val="034B28"/>
                </a:solidFill>
                <a:cs typeface="Times New Roman" pitchFamily="18" charset="0"/>
              </a:rPr>
              <a:t>. </a:t>
            </a:r>
            <a:r>
              <a:rPr lang="ru-RU" sz="3200" b="1" dirty="0">
                <a:solidFill>
                  <a:srgbClr val="034B28"/>
                </a:solidFill>
                <a:cs typeface="Times New Roman" pitchFamily="18" charset="0"/>
              </a:rPr>
              <a:t>Выбери характерные признаки тайги (2 ответа) </a:t>
            </a:r>
          </a:p>
        </p:txBody>
      </p:sp>
      <p:graphicFrame>
        <p:nvGraphicFramePr>
          <p:cNvPr id="7" name="Таблица 6">
            <a:extLst>
              <a:ext uri="{FF2B5EF4-FFF2-40B4-BE49-F238E27FC236}">
                <a16:creationId xmlns="" xmlns:a16="http://schemas.microsoft.com/office/drawing/2014/main" id="{040B421E-0876-4D3A-96C3-3416BBF62D41}"/>
              </a:ext>
            </a:extLst>
          </p:cNvPr>
          <p:cNvGraphicFramePr>
            <a:graphicFrameLocks noGrp="1"/>
          </p:cNvGraphicFramePr>
          <p:nvPr>
            <p:extLst>
              <p:ext uri="{D42A27DB-BD31-4B8C-83A1-F6EECF244321}">
                <p14:modId xmlns="" xmlns:p14="http://schemas.microsoft.com/office/powerpoint/2010/main" val="1825062432"/>
              </p:ext>
            </p:extLst>
          </p:nvPr>
        </p:nvGraphicFramePr>
        <p:xfrm>
          <a:off x="839416" y="1564215"/>
          <a:ext cx="10301708" cy="4777387"/>
        </p:xfrm>
        <a:graphic>
          <a:graphicData uri="http://schemas.openxmlformats.org/drawingml/2006/table">
            <a:tbl>
              <a:tblPr firstRow="1" bandRow="1">
                <a:tableStyleId>{5C22544A-7EE6-4342-B048-85BDC9FD1C3A}</a:tableStyleId>
              </a:tblPr>
              <a:tblGrid>
                <a:gridCol w="10301708">
                  <a:extLst>
                    <a:ext uri="{9D8B030D-6E8A-4147-A177-3AD203B41FA5}">
                      <a16:colId xmlns="" xmlns:a16="http://schemas.microsoft.com/office/drawing/2014/main" val="3008713804"/>
                    </a:ext>
                  </a:extLst>
                </a:gridCol>
              </a:tblGrid>
              <a:tr h="779766">
                <a:tc>
                  <a:txBody>
                    <a:bodyPr/>
                    <a:lstStyle/>
                    <a:p>
                      <a:pPr marL="361950" indent="0" algn="l"/>
                      <a:r>
                        <a:rPr lang="ru-RU" sz="2400" b="1" dirty="0">
                          <a:latin typeface="+mn-lt"/>
                          <a:cs typeface="Times New Roman" pitchFamily="18" charset="0"/>
                        </a:rPr>
                        <a:t>1. Преобладание хвойных пород деревьев</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645999915"/>
                  </a:ext>
                </a:extLst>
              </a:tr>
              <a:tr h="959658">
                <a:tc>
                  <a:txBody>
                    <a:bodyPr/>
                    <a:lstStyle/>
                    <a:p>
                      <a:pPr marL="361950" indent="0" algn="l"/>
                      <a:r>
                        <a:rPr lang="ru-RU" sz="2400" b="1" dirty="0">
                          <a:solidFill>
                            <a:schemeClr val="bg1"/>
                          </a:solidFill>
                          <a:latin typeface="+mn-lt"/>
                          <a:cs typeface="Times New Roman" pitchFamily="18" charset="0"/>
                        </a:rPr>
                        <a:t>2. Здесь находится исток Волги</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068484439"/>
                  </a:ext>
                </a:extLst>
              </a:tr>
              <a:tr h="959658">
                <a:tc>
                  <a:txBody>
                    <a:bodyPr/>
                    <a:lstStyle/>
                    <a:p>
                      <a:pPr marL="361950" indent="0" algn="l"/>
                      <a:r>
                        <a:rPr lang="ru-RU" sz="2400" b="1" dirty="0">
                          <a:solidFill>
                            <a:schemeClr val="bg1"/>
                          </a:solidFill>
                          <a:latin typeface="+mn-lt"/>
                          <a:cs typeface="Times New Roman" pitchFamily="18" charset="0"/>
                        </a:rPr>
                        <a:t>3. Обилие злаковых растений</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3448126534"/>
                  </a:ext>
                </a:extLst>
              </a:tr>
              <a:tr h="1038675">
                <a:tc>
                  <a:txBody>
                    <a:bodyPr/>
                    <a:lstStyle/>
                    <a:p>
                      <a:pPr marL="361950" indent="0" algn="l"/>
                      <a:r>
                        <a:rPr lang="ru-RU" sz="2400" b="1" dirty="0">
                          <a:solidFill>
                            <a:schemeClr val="bg1"/>
                          </a:solidFill>
                          <a:latin typeface="+mn-lt"/>
                          <a:cs typeface="Times New Roman" pitchFamily="18" charset="0"/>
                        </a:rPr>
                        <a:t>4. Слабое развитие или отсутствие подлеска</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1429964702"/>
                  </a:ext>
                </a:extLst>
              </a:tr>
              <a:tr h="1039630">
                <a:tc>
                  <a:txBody>
                    <a:bodyPr/>
                    <a:lstStyle/>
                    <a:p>
                      <a:pPr marL="361950" indent="0" algn="l"/>
                      <a:r>
                        <a:rPr lang="ru-RU" sz="2400" b="1" dirty="0">
                          <a:solidFill>
                            <a:schemeClr val="bg1"/>
                          </a:solidFill>
                          <a:latin typeface="+mn-lt"/>
                          <a:cs typeface="Times New Roman" pitchFamily="18" charset="0"/>
                        </a:rPr>
                        <a:t>5. Здесь формируются дерново-подзолистые и серые лесные почвы</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3561776187"/>
                  </a:ext>
                </a:extLst>
              </a:tr>
            </a:tbl>
          </a:graphicData>
        </a:graphic>
      </p:graphicFrame>
    </p:spTree>
    <p:extLst>
      <p:ext uri="{BB962C8B-B14F-4D97-AF65-F5344CB8AC3E}">
        <p14:creationId xmlns="" xmlns:p14="http://schemas.microsoft.com/office/powerpoint/2010/main" val="41476696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52338B7-D4E9-47F8-8DD0-AC6249FDDC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192" y="0"/>
            <a:ext cx="9137614" cy="6853211"/>
          </a:xfrm>
          <a:prstGeom prst="rect">
            <a:avLst/>
          </a:prstGeom>
        </p:spPr>
      </p:pic>
    </p:spTree>
    <p:extLst>
      <p:ext uri="{BB962C8B-B14F-4D97-AF65-F5344CB8AC3E}">
        <p14:creationId xmlns="" xmlns:p14="http://schemas.microsoft.com/office/powerpoint/2010/main" val="31153951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839416" y="795699"/>
            <a:ext cx="10441160" cy="584775"/>
          </a:xfrm>
          <a:prstGeom prst="rect">
            <a:avLst/>
          </a:prstGeom>
          <a:noFill/>
        </p:spPr>
        <p:txBody>
          <a:bodyPr wrap="square" rtlCol="0">
            <a:spAutoFit/>
          </a:bodyPr>
          <a:lstStyle/>
          <a:p>
            <a:pPr>
              <a:buFont typeface="Arial" pitchFamily="34" charset="0"/>
              <a:buNone/>
            </a:pPr>
            <a:r>
              <a:rPr lang="ru-RU" sz="3200" b="1" dirty="0">
                <a:solidFill>
                  <a:srgbClr val="034B28"/>
                </a:solidFill>
                <a:cs typeface="Times New Roman" pitchFamily="18" charset="0"/>
              </a:rPr>
              <a:t>4</a:t>
            </a:r>
            <a:r>
              <a:rPr lang="ru-RU" sz="3200" dirty="0">
                <a:solidFill>
                  <a:srgbClr val="034B28"/>
                </a:solidFill>
                <a:cs typeface="Times New Roman" pitchFamily="18" charset="0"/>
              </a:rPr>
              <a:t>. </a:t>
            </a:r>
            <a:r>
              <a:rPr lang="ru-RU" sz="3200" b="1" dirty="0">
                <a:solidFill>
                  <a:srgbClr val="034B28"/>
                </a:solidFill>
                <a:cs typeface="Times New Roman" pitchFamily="18" charset="0"/>
              </a:rPr>
              <a:t>Выбери характерные признаки тайги (2 ответа) </a:t>
            </a:r>
          </a:p>
        </p:txBody>
      </p:sp>
      <p:graphicFrame>
        <p:nvGraphicFramePr>
          <p:cNvPr id="7" name="Таблица 6">
            <a:extLst>
              <a:ext uri="{FF2B5EF4-FFF2-40B4-BE49-F238E27FC236}">
                <a16:creationId xmlns="" xmlns:a16="http://schemas.microsoft.com/office/drawing/2014/main" id="{040B421E-0876-4D3A-96C3-3416BBF62D41}"/>
              </a:ext>
            </a:extLst>
          </p:cNvPr>
          <p:cNvGraphicFramePr>
            <a:graphicFrameLocks noGrp="1"/>
          </p:cNvGraphicFramePr>
          <p:nvPr>
            <p:extLst>
              <p:ext uri="{D42A27DB-BD31-4B8C-83A1-F6EECF244321}">
                <p14:modId xmlns="" xmlns:p14="http://schemas.microsoft.com/office/powerpoint/2010/main" val="2528956984"/>
              </p:ext>
            </p:extLst>
          </p:nvPr>
        </p:nvGraphicFramePr>
        <p:xfrm>
          <a:off x="839416" y="1564215"/>
          <a:ext cx="10301708" cy="4777387"/>
        </p:xfrm>
        <a:graphic>
          <a:graphicData uri="http://schemas.openxmlformats.org/drawingml/2006/table">
            <a:tbl>
              <a:tblPr firstRow="1" bandRow="1">
                <a:tableStyleId>{5C22544A-7EE6-4342-B048-85BDC9FD1C3A}</a:tableStyleId>
              </a:tblPr>
              <a:tblGrid>
                <a:gridCol w="10301708">
                  <a:extLst>
                    <a:ext uri="{9D8B030D-6E8A-4147-A177-3AD203B41FA5}">
                      <a16:colId xmlns="" xmlns:a16="http://schemas.microsoft.com/office/drawing/2014/main" val="3008713804"/>
                    </a:ext>
                  </a:extLst>
                </a:gridCol>
              </a:tblGrid>
              <a:tr h="779766">
                <a:tc>
                  <a:txBody>
                    <a:bodyPr/>
                    <a:lstStyle/>
                    <a:p>
                      <a:pPr marL="361950" indent="0" algn="l"/>
                      <a:r>
                        <a:rPr lang="ru-RU" sz="2400" b="1" dirty="0">
                          <a:latin typeface="+mn-lt"/>
                          <a:cs typeface="Times New Roman" pitchFamily="18" charset="0"/>
                        </a:rPr>
                        <a:t>1. Преобладание хвойных пород деревьев</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645999915"/>
                  </a:ext>
                </a:extLst>
              </a:tr>
              <a:tr h="959658">
                <a:tc>
                  <a:txBody>
                    <a:bodyPr/>
                    <a:lstStyle/>
                    <a:p>
                      <a:pPr marL="361950" indent="0" algn="l"/>
                      <a:r>
                        <a:rPr lang="ru-RU" sz="2400" b="1" dirty="0">
                          <a:solidFill>
                            <a:schemeClr val="bg1"/>
                          </a:solidFill>
                          <a:latin typeface="+mn-lt"/>
                          <a:cs typeface="Times New Roman" pitchFamily="18" charset="0"/>
                        </a:rPr>
                        <a:t>2. Здесь находится исток Волги</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 xmlns:a16="http://schemas.microsoft.com/office/drawing/2014/main" val="2068484439"/>
                  </a:ext>
                </a:extLst>
              </a:tr>
              <a:tr h="959658">
                <a:tc>
                  <a:txBody>
                    <a:bodyPr/>
                    <a:lstStyle/>
                    <a:p>
                      <a:pPr marL="361950" indent="0" algn="l"/>
                      <a:r>
                        <a:rPr lang="ru-RU" sz="2400" b="1" dirty="0">
                          <a:solidFill>
                            <a:schemeClr val="bg1"/>
                          </a:solidFill>
                          <a:latin typeface="+mn-lt"/>
                          <a:cs typeface="Times New Roman" pitchFamily="18" charset="0"/>
                        </a:rPr>
                        <a:t>3. Обилие злаковых растений</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 xmlns:a16="http://schemas.microsoft.com/office/drawing/2014/main" val="3448126534"/>
                  </a:ext>
                </a:extLst>
              </a:tr>
              <a:tr h="1038675">
                <a:tc>
                  <a:txBody>
                    <a:bodyPr/>
                    <a:lstStyle/>
                    <a:p>
                      <a:pPr marL="361950" indent="0" algn="l"/>
                      <a:r>
                        <a:rPr lang="ru-RU" sz="2400" b="1" dirty="0">
                          <a:solidFill>
                            <a:schemeClr val="bg1"/>
                          </a:solidFill>
                          <a:latin typeface="+mn-lt"/>
                          <a:cs typeface="Times New Roman" pitchFamily="18" charset="0"/>
                        </a:rPr>
                        <a:t>4. Слабое развитие или отсутствие подлеска</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1429964702"/>
                  </a:ext>
                </a:extLst>
              </a:tr>
              <a:tr h="1039630">
                <a:tc>
                  <a:txBody>
                    <a:bodyPr/>
                    <a:lstStyle/>
                    <a:p>
                      <a:pPr marL="361950" indent="0" algn="l"/>
                      <a:r>
                        <a:rPr lang="ru-RU" sz="2400" b="1" dirty="0">
                          <a:solidFill>
                            <a:schemeClr val="bg1"/>
                          </a:solidFill>
                          <a:latin typeface="+mn-lt"/>
                          <a:cs typeface="Times New Roman" pitchFamily="18" charset="0"/>
                        </a:rPr>
                        <a:t>5. Здесь формируются дерново-подзолистые и серые лесные почвы</a:t>
                      </a:r>
                      <a:endParaRPr lang="ru-RU" sz="2400" b="1"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 xmlns:a16="http://schemas.microsoft.com/office/drawing/2014/main" val="3561776187"/>
                  </a:ext>
                </a:extLst>
              </a:tr>
            </a:tbl>
          </a:graphicData>
        </a:graphic>
      </p:graphicFrame>
    </p:spTree>
    <p:extLst>
      <p:ext uri="{BB962C8B-B14F-4D97-AF65-F5344CB8AC3E}">
        <p14:creationId xmlns="" xmlns:p14="http://schemas.microsoft.com/office/powerpoint/2010/main" val="23678344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726678" y="476672"/>
            <a:ext cx="10481889" cy="1569660"/>
          </a:xfrm>
          <a:prstGeom prst="rect">
            <a:avLst/>
          </a:prstGeom>
          <a:noFill/>
        </p:spPr>
        <p:txBody>
          <a:bodyPr wrap="square" rtlCol="0">
            <a:spAutoFit/>
          </a:bodyPr>
          <a:lstStyle/>
          <a:p>
            <a:pPr algn="just">
              <a:buFont typeface="Arial" pitchFamily="34" charset="0"/>
              <a:buNone/>
            </a:pPr>
            <a:r>
              <a:rPr lang="ru-RU" sz="2400" b="1" dirty="0">
                <a:solidFill>
                  <a:srgbClr val="034B28"/>
                </a:solidFill>
                <a:cs typeface="Times New Roman" pitchFamily="18" charset="0"/>
              </a:rPr>
              <a:t>5. Вставь на места пропусков слова из списка. Каждое слово может быть использовано только один раз. Выбирайте последовательно одно слово за другим, мысленно заполняя каждый пропуск. Обратите внимание на то, что слов в списке больше, чем Вам потребуется для заполнения пропусков.</a:t>
            </a:r>
          </a:p>
        </p:txBody>
      </p:sp>
      <p:graphicFrame>
        <p:nvGraphicFramePr>
          <p:cNvPr id="7" name="Таблица 6">
            <a:extLst>
              <a:ext uri="{FF2B5EF4-FFF2-40B4-BE49-F238E27FC236}">
                <a16:creationId xmlns="" xmlns:a16="http://schemas.microsoft.com/office/drawing/2014/main" id="{DCB5801A-14D9-447C-97FA-9F6CB6EC07F9}"/>
              </a:ext>
            </a:extLst>
          </p:cNvPr>
          <p:cNvGraphicFramePr>
            <a:graphicFrameLocks noGrp="1"/>
          </p:cNvGraphicFramePr>
          <p:nvPr>
            <p:extLst>
              <p:ext uri="{D42A27DB-BD31-4B8C-83A1-F6EECF244321}">
                <p14:modId xmlns="" xmlns:p14="http://schemas.microsoft.com/office/powerpoint/2010/main" val="3678408812"/>
              </p:ext>
            </p:extLst>
          </p:nvPr>
        </p:nvGraphicFramePr>
        <p:xfrm>
          <a:off x="848222" y="2190348"/>
          <a:ext cx="10301708" cy="4070862"/>
        </p:xfrm>
        <a:graphic>
          <a:graphicData uri="http://schemas.openxmlformats.org/drawingml/2006/table">
            <a:tbl>
              <a:tblPr firstRow="1" bandRow="1">
                <a:tableStyleId>{5C22544A-7EE6-4342-B048-85BDC9FD1C3A}</a:tableStyleId>
              </a:tblPr>
              <a:tblGrid>
                <a:gridCol w="10301708">
                  <a:extLst>
                    <a:ext uri="{9D8B030D-6E8A-4147-A177-3AD203B41FA5}">
                      <a16:colId xmlns="" xmlns:a16="http://schemas.microsoft.com/office/drawing/2014/main" val="3008713804"/>
                    </a:ext>
                  </a:extLst>
                </a:gridCol>
              </a:tblGrid>
              <a:tr h="4070862">
                <a:tc>
                  <a:txBody>
                    <a:bodyPr/>
                    <a:lstStyle/>
                    <a:p>
                      <a:pPr marL="361950" indent="0" algn="l"/>
                      <a:endParaRPr lang="ru-RU" sz="2400" b="1" dirty="0">
                        <a:latin typeface="+mn-lt"/>
                        <a:cs typeface="Times New Roman" pitchFamily="18"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645999915"/>
                  </a:ext>
                </a:extLst>
              </a:tr>
            </a:tbl>
          </a:graphicData>
        </a:graphic>
      </p:graphicFrame>
      <p:sp>
        <p:nvSpPr>
          <p:cNvPr id="2" name="Прямоугольник 1">
            <a:extLst>
              <a:ext uri="{FF2B5EF4-FFF2-40B4-BE49-F238E27FC236}">
                <a16:creationId xmlns="" xmlns:a16="http://schemas.microsoft.com/office/drawing/2014/main" id="{5F38F55A-8F4F-418B-AE4A-2746B349701B}"/>
              </a:ext>
            </a:extLst>
          </p:cNvPr>
          <p:cNvSpPr/>
          <p:nvPr/>
        </p:nvSpPr>
        <p:spPr>
          <a:xfrm>
            <a:off x="1042070" y="2413338"/>
            <a:ext cx="9878466" cy="1631216"/>
          </a:xfrm>
          <a:prstGeom prst="rect">
            <a:avLst/>
          </a:prstGeom>
        </p:spPr>
        <p:txBody>
          <a:bodyPr wrap="square">
            <a:spAutoFit/>
          </a:bodyPr>
          <a:lstStyle/>
          <a:p>
            <a:pPr algn="just"/>
            <a:r>
              <a:rPr lang="ru-RU" sz="2000" b="1" dirty="0">
                <a:solidFill>
                  <a:schemeClr val="bg1"/>
                </a:solidFill>
                <a:cs typeface="Times New Roman" pitchFamily="18" charset="0"/>
              </a:rPr>
              <a:t>На территории России, занимаемой зоной тайги, господствует …………..перенос воздушных масс, более или менее отчетливо выраженный на протяжении всего года. В господстве этого переноса, в сравнительно частой повторяемости ……. , сформировавшихся над Атлантическим океаном, заключается одна из причин … увлажнения зоны тайги. </a:t>
            </a:r>
            <a:endParaRPr lang="ru-RU" sz="2000" dirty="0">
              <a:solidFill>
                <a:schemeClr val="bg1"/>
              </a:solidFill>
            </a:endParaRPr>
          </a:p>
        </p:txBody>
      </p:sp>
      <p:graphicFrame>
        <p:nvGraphicFramePr>
          <p:cNvPr id="8" name="Таблица 7">
            <a:extLst>
              <a:ext uri="{FF2B5EF4-FFF2-40B4-BE49-F238E27FC236}">
                <a16:creationId xmlns="" xmlns:a16="http://schemas.microsoft.com/office/drawing/2014/main" id="{90C2C9A2-5214-41A6-84CD-B833A07B8B3B}"/>
              </a:ext>
            </a:extLst>
          </p:cNvPr>
          <p:cNvGraphicFramePr>
            <a:graphicFrameLocks noGrp="1"/>
          </p:cNvGraphicFramePr>
          <p:nvPr>
            <p:extLst>
              <p:ext uri="{D42A27DB-BD31-4B8C-83A1-F6EECF244321}">
                <p14:modId xmlns="" xmlns:p14="http://schemas.microsoft.com/office/powerpoint/2010/main" val="372941028"/>
              </p:ext>
            </p:extLst>
          </p:nvPr>
        </p:nvGraphicFramePr>
        <p:xfrm>
          <a:off x="983432" y="4057146"/>
          <a:ext cx="10009110" cy="701040"/>
        </p:xfrm>
        <a:graphic>
          <a:graphicData uri="http://schemas.openxmlformats.org/drawingml/2006/table">
            <a:tbl>
              <a:tblPr firstRow="1" bandRow="1">
                <a:tableStyleId>{5C22544A-7EE6-4342-B048-85BDC9FD1C3A}</a:tableStyleId>
              </a:tblPr>
              <a:tblGrid>
                <a:gridCol w="1224136">
                  <a:extLst>
                    <a:ext uri="{9D8B030D-6E8A-4147-A177-3AD203B41FA5}">
                      <a16:colId xmlns="" xmlns:a16="http://schemas.microsoft.com/office/drawing/2014/main" val="3008713804"/>
                    </a:ext>
                  </a:extLst>
                </a:gridCol>
                <a:gridCol w="1800200">
                  <a:extLst>
                    <a:ext uri="{9D8B030D-6E8A-4147-A177-3AD203B41FA5}">
                      <a16:colId xmlns="" xmlns:a16="http://schemas.microsoft.com/office/drawing/2014/main" val="525330006"/>
                    </a:ext>
                  </a:extLst>
                </a:gridCol>
                <a:gridCol w="1656184">
                  <a:extLst>
                    <a:ext uri="{9D8B030D-6E8A-4147-A177-3AD203B41FA5}">
                      <a16:colId xmlns="" xmlns:a16="http://schemas.microsoft.com/office/drawing/2014/main" val="3871196917"/>
                    </a:ext>
                  </a:extLst>
                </a:gridCol>
                <a:gridCol w="1584176">
                  <a:extLst>
                    <a:ext uri="{9D8B030D-6E8A-4147-A177-3AD203B41FA5}">
                      <a16:colId xmlns="" xmlns:a16="http://schemas.microsoft.com/office/drawing/2014/main" val="1828714393"/>
                    </a:ext>
                  </a:extLst>
                </a:gridCol>
                <a:gridCol w="1656184">
                  <a:extLst>
                    <a:ext uri="{9D8B030D-6E8A-4147-A177-3AD203B41FA5}">
                      <a16:colId xmlns="" xmlns:a16="http://schemas.microsoft.com/office/drawing/2014/main" val="4005038780"/>
                    </a:ext>
                  </a:extLst>
                </a:gridCol>
                <a:gridCol w="2088230">
                  <a:extLst>
                    <a:ext uri="{9D8B030D-6E8A-4147-A177-3AD203B41FA5}">
                      <a16:colId xmlns="" xmlns:a16="http://schemas.microsoft.com/office/drawing/2014/main" val="2060011690"/>
                    </a:ext>
                  </a:extLst>
                </a:gridCol>
              </a:tblGrid>
              <a:tr h="595990">
                <a:tc>
                  <a:txBody>
                    <a:bodyPr/>
                    <a:lstStyle/>
                    <a:p>
                      <a:pPr algn="ctr"/>
                      <a:r>
                        <a:rPr lang="ru-RU" sz="2000" dirty="0">
                          <a:solidFill>
                            <a:srgbClr val="034B28"/>
                          </a:solidFill>
                          <a:latin typeface="+mn-lt"/>
                          <a:cs typeface="Times New Roman" pitchFamily="18" charset="0"/>
                        </a:rPr>
                        <a:t>1. </a:t>
                      </a:r>
                    </a:p>
                    <a:p>
                      <a:pPr algn="ctr"/>
                      <a:r>
                        <a:rPr lang="ru-RU" sz="2000" dirty="0">
                          <a:solidFill>
                            <a:srgbClr val="034B28"/>
                          </a:solidFill>
                          <a:latin typeface="+mn-lt"/>
                          <a:cs typeface="Times New Roman" pitchFamily="18" charset="0"/>
                        </a:rPr>
                        <a:t>Циклон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rgbClr val="034B28"/>
                          </a:solidFill>
                          <a:latin typeface="+mn-lt"/>
                          <a:cs typeface="Times New Roman" pitchFamily="18" charset="0"/>
                        </a:rPr>
                        <a:t>2. </a:t>
                      </a:r>
                    </a:p>
                    <a:p>
                      <a:pPr algn="ctr"/>
                      <a:r>
                        <a:rPr lang="ru-RU" sz="2000" dirty="0">
                          <a:solidFill>
                            <a:srgbClr val="034B28"/>
                          </a:solidFill>
                          <a:latin typeface="+mn-lt"/>
                          <a:cs typeface="Times New Roman" pitchFamily="18" charset="0"/>
                        </a:rPr>
                        <a:t>Антициклон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rgbClr val="034B28"/>
                          </a:solidFill>
                          <a:latin typeface="+mn-lt"/>
                          <a:cs typeface="Times New Roman" pitchFamily="18" charset="0"/>
                        </a:rPr>
                        <a:t> 3.</a:t>
                      </a:r>
                    </a:p>
                    <a:p>
                      <a:pPr algn="ctr"/>
                      <a:r>
                        <a:rPr lang="ru-RU" sz="2000" dirty="0">
                          <a:solidFill>
                            <a:srgbClr val="034B28"/>
                          </a:solidFill>
                          <a:latin typeface="+mn-lt"/>
                          <a:cs typeface="Times New Roman" pitchFamily="18" charset="0"/>
                        </a:rPr>
                        <a:t>Западный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rgbClr val="034B28"/>
                          </a:solidFill>
                          <a:latin typeface="+mn-lt"/>
                          <a:cs typeface="Times New Roman" pitchFamily="18" charset="0"/>
                        </a:rPr>
                        <a:t>4.</a:t>
                      </a:r>
                    </a:p>
                    <a:p>
                      <a:pPr algn="ctr"/>
                      <a:r>
                        <a:rPr lang="ru-RU" sz="2000" dirty="0">
                          <a:solidFill>
                            <a:srgbClr val="034B28"/>
                          </a:solidFill>
                          <a:latin typeface="+mn-lt"/>
                          <a:cs typeface="Times New Roman" pitchFamily="18" charset="0"/>
                        </a:rPr>
                        <a:t>Восточный</a:t>
                      </a:r>
                      <a:r>
                        <a:rPr lang="ru-RU" sz="2000" dirty="0">
                          <a:latin typeface="+mn-lt"/>
                          <a:cs typeface="Times New Roman" pitchFamily="18" charset="0"/>
                        </a:rPr>
                        <a:t>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rgbClr val="034B28"/>
                          </a:solidFill>
                          <a:latin typeface="+mn-lt"/>
                          <a:cs typeface="Times New Roman" pitchFamily="18" charset="0"/>
                        </a:rPr>
                        <a:t>5.</a:t>
                      </a:r>
                    </a:p>
                    <a:p>
                      <a:pPr algn="ctr"/>
                      <a:r>
                        <a:rPr lang="ru-RU" sz="2000" dirty="0">
                          <a:solidFill>
                            <a:srgbClr val="034B28"/>
                          </a:solidFill>
                          <a:latin typeface="+mn-lt"/>
                          <a:cs typeface="Times New Roman" pitchFamily="18" charset="0"/>
                        </a:rPr>
                        <a:t>Избыточный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solidFill>
                            <a:srgbClr val="034B28"/>
                          </a:solidFill>
                          <a:latin typeface="+mn-lt"/>
                          <a:cs typeface="Times New Roman" pitchFamily="18" charset="0"/>
                        </a:rPr>
                        <a:t>6.</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solidFill>
                            <a:srgbClr val="034B28"/>
                          </a:solidFill>
                          <a:latin typeface="+mn-lt"/>
                          <a:cs typeface="Times New Roman" pitchFamily="18" charset="0"/>
                        </a:rPr>
                        <a:t>Недостаточный</a:t>
                      </a: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2645999915"/>
                  </a:ext>
                </a:extLst>
              </a:tr>
            </a:tbl>
          </a:graphicData>
        </a:graphic>
      </p:graphicFrame>
      <p:sp>
        <p:nvSpPr>
          <p:cNvPr id="9" name="Прямоугольник 8">
            <a:extLst>
              <a:ext uri="{FF2B5EF4-FFF2-40B4-BE49-F238E27FC236}">
                <a16:creationId xmlns="" xmlns:a16="http://schemas.microsoft.com/office/drawing/2014/main" id="{F6A9F612-42BC-4676-A228-B88209B6BC7D}"/>
              </a:ext>
            </a:extLst>
          </p:cNvPr>
          <p:cNvSpPr/>
          <p:nvPr/>
        </p:nvSpPr>
        <p:spPr>
          <a:xfrm>
            <a:off x="957561" y="4789018"/>
            <a:ext cx="9649072" cy="400110"/>
          </a:xfrm>
          <a:prstGeom prst="rect">
            <a:avLst/>
          </a:prstGeom>
        </p:spPr>
        <p:txBody>
          <a:bodyPr wrap="square">
            <a:spAutoFit/>
          </a:bodyPr>
          <a:lstStyle/>
          <a:p>
            <a:pPr>
              <a:buFont typeface="Arial" pitchFamily="34" charset="0"/>
              <a:buNone/>
            </a:pPr>
            <a:r>
              <a:rPr lang="ru-RU" sz="2000" b="1" dirty="0">
                <a:solidFill>
                  <a:schemeClr val="bg1"/>
                </a:solidFill>
                <a:cs typeface="Times New Roman" pitchFamily="18" charset="0"/>
              </a:rPr>
              <a:t>Запишите в ответ цифры, расположив их в соответствующем порядке</a:t>
            </a:r>
          </a:p>
        </p:txBody>
      </p:sp>
    </p:spTree>
    <p:extLst>
      <p:ext uri="{BB962C8B-B14F-4D97-AF65-F5344CB8AC3E}">
        <p14:creationId xmlns="" xmlns:p14="http://schemas.microsoft.com/office/powerpoint/2010/main" val="21650485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ADB11B0-B02F-43A5-8F0D-CDBFB2AB43CA}"/>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colorTemperature colorTemp="8800"/>
                    </a14:imgEffect>
                  </a14:imgLayer>
                </a14:imgProps>
              </a:ext>
            </a:extLst>
          </a:blip>
          <a:stretch>
            <a:fillRect/>
          </a:stretch>
        </p:blipFill>
        <p:spPr>
          <a:xfrm>
            <a:off x="-1" y="0"/>
            <a:ext cx="12192001" cy="6858000"/>
          </a:xfrm>
          <a:prstGeom prst="rect">
            <a:avLst/>
          </a:prstGeom>
        </p:spPr>
      </p:pic>
      <p:sp>
        <p:nvSpPr>
          <p:cNvPr id="4" name="Прямоугольник 3">
            <a:extLst>
              <a:ext uri="{FF2B5EF4-FFF2-40B4-BE49-F238E27FC236}">
                <a16:creationId xmlns="" xmlns:a16="http://schemas.microsoft.com/office/drawing/2014/main" id="{A7452A84-486E-40D5-B794-3BB23DD5064A}"/>
              </a:ext>
            </a:extLst>
          </p:cNvPr>
          <p:cNvSpPr/>
          <p:nvPr/>
        </p:nvSpPr>
        <p:spPr>
          <a:xfrm>
            <a:off x="335360" y="332656"/>
            <a:ext cx="11327432" cy="6192688"/>
          </a:xfrm>
          <a:prstGeom prst="rect">
            <a:avLst/>
          </a:prstGeom>
          <a:solidFill>
            <a:srgbClr val="F2F2F2">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 xmlns:a16="http://schemas.microsoft.com/office/drawing/2014/main" id="{0E3C58DF-4D67-424C-845E-1510B8A3917B}"/>
              </a:ext>
            </a:extLst>
          </p:cNvPr>
          <p:cNvSpPr txBox="1"/>
          <p:nvPr/>
        </p:nvSpPr>
        <p:spPr>
          <a:xfrm>
            <a:off x="726678" y="476672"/>
            <a:ext cx="10481889" cy="1569660"/>
          </a:xfrm>
          <a:prstGeom prst="rect">
            <a:avLst/>
          </a:prstGeom>
          <a:noFill/>
        </p:spPr>
        <p:txBody>
          <a:bodyPr wrap="square" rtlCol="0">
            <a:spAutoFit/>
          </a:bodyPr>
          <a:lstStyle/>
          <a:p>
            <a:pPr algn="just">
              <a:buFont typeface="Arial" pitchFamily="34" charset="0"/>
              <a:buNone/>
            </a:pPr>
            <a:r>
              <a:rPr lang="ru-RU" sz="2400" b="1" dirty="0">
                <a:solidFill>
                  <a:srgbClr val="034B28"/>
                </a:solidFill>
                <a:cs typeface="Times New Roman" pitchFamily="18" charset="0"/>
              </a:rPr>
              <a:t>5. Вставь на места пропусков слова из списка. Каждое слово может быть использовано только один раз. Выбирайте последовательно одно слово за другим, мысленно заполняя каждый пропуск. Обратите внимание на то, что слов в списке больше, чем Вам потребуется для заполнения пропусков.</a:t>
            </a:r>
          </a:p>
        </p:txBody>
      </p:sp>
      <p:graphicFrame>
        <p:nvGraphicFramePr>
          <p:cNvPr id="7" name="Таблица 6">
            <a:extLst>
              <a:ext uri="{FF2B5EF4-FFF2-40B4-BE49-F238E27FC236}">
                <a16:creationId xmlns="" xmlns:a16="http://schemas.microsoft.com/office/drawing/2014/main" id="{DCB5801A-14D9-447C-97FA-9F6CB6EC07F9}"/>
              </a:ext>
            </a:extLst>
          </p:cNvPr>
          <p:cNvGraphicFramePr>
            <a:graphicFrameLocks noGrp="1"/>
          </p:cNvGraphicFramePr>
          <p:nvPr>
            <p:extLst>
              <p:ext uri="{D42A27DB-BD31-4B8C-83A1-F6EECF244321}">
                <p14:modId xmlns="" xmlns:p14="http://schemas.microsoft.com/office/powerpoint/2010/main" val="1030579879"/>
              </p:ext>
            </p:extLst>
          </p:nvPr>
        </p:nvGraphicFramePr>
        <p:xfrm>
          <a:off x="848222" y="2190348"/>
          <a:ext cx="10301708" cy="3110860"/>
        </p:xfrm>
        <a:graphic>
          <a:graphicData uri="http://schemas.openxmlformats.org/drawingml/2006/table">
            <a:tbl>
              <a:tblPr firstRow="1" bandRow="1">
                <a:tableStyleId>{5C22544A-7EE6-4342-B048-85BDC9FD1C3A}</a:tableStyleId>
              </a:tblPr>
              <a:tblGrid>
                <a:gridCol w="10301708">
                  <a:extLst>
                    <a:ext uri="{9D8B030D-6E8A-4147-A177-3AD203B41FA5}">
                      <a16:colId xmlns="" xmlns:a16="http://schemas.microsoft.com/office/drawing/2014/main" val="3008713804"/>
                    </a:ext>
                  </a:extLst>
                </a:gridCol>
              </a:tblGrid>
              <a:tr h="3110860">
                <a:tc>
                  <a:txBody>
                    <a:bodyPr/>
                    <a:lstStyle/>
                    <a:p>
                      <a:pPr marL="361950" indent="0" algn="l"/>
                      <a:endParaRPr lang="ru-RU" sz="2400" b="1" dirty="0">
                        <a:latin typeface="+mn-lt"/>
                        <a:cs typeface="Times New Roman" pitchFamily="18"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645999915"/>
                  </a:ext>
                </a:extLst>
              </a:tr>
            </a:tbl>
          </a:graphicData>
        </a:graphic>
      </p:graphicFrame>
      <p:sp>
        <p:nvSpPr>
          <p:cNvPr id="2" name="Прямоугольник 1">
            <a:extLst>
              <a:ext uri="{FF2B5EF4-FFF2-40B4-BE49-F238E27FC236}">
                <a16:creationId xmlns="" xmlns:a16="http://schemas.microsoft.com/office/drawing/2014/main" id="{5F38F55A-8F4F-418B-AE4A-2746B349701B}"/>
              </a:ext>
            </a:extLst>
          </p:cNvPr>
          <p:cNvSpPr/>
          <p:nvPr/>
        </p:nvSpPr>
        <p:spPr>
          <a:xfrm>
            <a:off x="1042070" y="2413338"/>
            <a:ext cx="9878466" cy="1631216"/>
          </a:xfrm>
          <a:prstGeom prst="rect">
            <a:avLst/>
          </a:prstGeom>
        </p:spPr>
        <p:txBody>
          <a:bodyPr wrap="square">
            <a:spAutoFit/>
          </a:bodyPr>
          <a:lstStyle/>
          <a:p>
            <a:pPr algn="just"/>
            <a:r>
              <a:rPr lang="ru-RU" sz="2000" b="1" dirty="0">
                <a:solidFill>
                  <a:schemeClr val="bg1"/>
                </a:solidFill>
                <a:cs typeface="Times New Roman" pitchFamily="18" charset="0"/>
              </a:rPr>
              <a:t>На территории России, занимаемой зоной тайги, господствует …………..перенос воздушных масс, более или менее отчетливо выраженный на протяжении всего года. В господстве этого переноса, в сравнительно частой повторяемости ……. , сформировавшихся над Атлантическим океаном, заключается одна из причин … увлажнения зоны тайги. </a:t>
            </a:r>
            <a:endParaRPr lang="ru-RU" sz="2000" dirty="0">
              <a:solidFill>
                <a:schemeClr val="bg1"/>
              </a:solidFill>
            </a:endParaRPr>
          </a:p>
        </p:txBody>
      </p:sp>
      <p:graphicFrame>
        <p:nvGraphicFramePr>
          <p:cNvPr id="8" name="Таблица 7">
            <a:extLst>
              <a:ext uri="{FF2B5EF4-FFF2-40B4-BE49-F238E27FC236}">
                <a16:creationId xmlns="" xmlns:a16="http://schemas.microsoft.com/office/drawing/2014/main" id="{90C2C9A2-5214-41A6-84CD-B833A07B8B3B}"/>
              </a:ext>
            </a:extLst>
          </p:cNvPr>
          <p:cNvGraphicFramePr>
            <a:graphicFrameLocks noGrp="1"/>
          </p:cNvGraphicFramePr>
          <p:nvPr>
            <p:extLst>
              <p:ext uri="{D42A27DB-BD31-4B8C-83A1-F6EECF244321}">
                <p14:modId xmlns="" xmlns:p14="http://schemas.microsoft.com/office/powerpoint/2010/main" val="2052359676"/>
              </p:ext>
            </p:extLst>
          </p:nvPr>
        </p:nvGraphicFramePr>
        <p:xfrm>
          <a:off x="983432" y="4057146"/>
          <a:ext cx="10009110" cy="701040"/>
        </p:xfrm>
        <a:graphic>
          <a:graphicData uri="http://schemas.openxmlformats.org/drawingml/2006/table">
            <a:tbl>
              <a:tblPr firstRow="1" bandRow="1">
                <a:tableStyleId>{5C22544A-7EE6-4342-B048-85BDC9FD1C3A}</a:tableStyleId>
              </a:tblPr>
              <a:tblGrid>
                <a:gridCol w="1224136">
                  <a:extLst>
                    <a:ext uri="{9D8B030D-6E8A-4147-A177-3AD203B41FA5}">
                      <a16:colId xmlns="" xmlns:a16="http://schemas.microsoft.com/office/drawing/2014/main" val="3008713804"/>
                    </a:ext>
                  </a:extLst>
                </a:gridCol>
                <a:gridCol w="1800200">
                  <a:extLst>
                    <a:ext uri="{9D8B030D-6E8A-4147-A177-3AD203B41FA5}">
                      <a16:colId xmlns="" xmlns:a16="http://schemas.microsoft.com/office/drawing/2014/main" val="525330006"/>
                    </a:ext>
                  </a:extLst>
                </a:gridCol>
                <a:gridCol w="1656184">
                  <a:extLst>
                    <a:ext uri="{9D8B030D-6E8A-4147-A177-3AD203B41FA5}">
                      <a16:colId xmlns="" xmlns:a16="http://schemas.microsoft.com/office/drawing/2014/main" val="3871196917"/>
                    </a:ext>
                  </a:extLst>
                </a:gridCol>
                <a:gridCol w="1584176">
                  <a:extLst>
                    <a:ext uri="{9D8B030D-6E8A-4147-A177-3AD203B41FA5}">
                      <a16:colId xmlns="" xmlns:a16="http://schemas.microsoft.com/office/drawing/2014/main" val="1828714393"/>
                    </a:ext>
                  </a:extLst>
                </a:gridCol>
                <a:gridCol w="1656184">
                  <a:extLst>
                    <a:ext uri="{9D8B030D-6E8A-4147-A177-3AD203B41FA5}">
                      <a16:colId xmlns="" xmlns:a16="http://schemas.microsoft.com/office/drawing/2014/main" val="4005038780"/>
                    </a:ext>
                  </a:extLst>
                </a:gridCol>
                <a:gridCol w="2088230">
                  <a:extLst>
                    <a:ext uri="{9D8B030D-6E8A-4147-A177-3AD203B41FA5}">
                      <a16:colId xmlns="" xmlns:a16="http://schemas.microsoft.com/office/drawing/2014/main" val="2060011690"/>
                    </a:ext>
                  </a:extLst>
                </a:gridCol>
              </a:tblGrid>
              <a:tr h="595990">
                <a:tc>
                  <a:txBody>
                    <a:bodyPr/>
                    <a:lstStyle/>
                    <a:p>
                      <a:pPr algn="ctr"/>
                      <a:r>
                        <a:rPr lang="ru-RU" sz="2000" dirty="0">
                          <a:solidFill>
                            <a:srgbClr val="034B28"/>
                          </a:solidFill>
                          <a:latin typeface="+mn-lt"/>
                          <a:cs typeface="Times New Roman" pitchFamily="18" charset="0"/>
                        </a:rPr>
                        <a:t>1. </a:t>
                      </a:r>
                    </a:p>
                    <a:p>
                      <a:pPr algn="ctr"/>
                      <a:r>
                        <a:rPr lang="ru-RU" sz="2000" dirty="0">
                          <a:solidFill>
                            <a:srgbClr val="034B28"/>
                          </a:solidFill>
                          <a:latin typeface="+mn-lt"/>
                          <a:cs typeface="Times New Roman" pitchFamily="18" charset="0"/>
                        </a:rPr>
                        <a:t>Циклон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chemeClr val="bg1"/>
                          </a:solidFill>
                          <a:latin typeface="+mn-lt"/>
                          <a:cs typeface="Times New Roman" pitchFamily="18" charset="0"/>
                        </a:rPr>
                        <a:t>2. </a:t>
                      </a:r>
                    </a:p>
                    <a:p>
                      <a:pPr algn="ctr"/>
                      <a:r>
                        <a:rPr lang="ru-RU" sz="2000" dirty="0">
                          <a:solidFill>
                            <a:schemeClr val="bg1"/>
                          </a:solidFill>
                          <a:latin typeface="+mn-lt"/>
                          <a:cs typeface="Times New Roman" pitchFamily="18" charset="0"/>
                        </a:rPr>
                        <a:t>Антициклон </a:t>
                      </a:r>
                      <a:endParaRPr lang="ru-RU" sz="2000" dirty="0">
                        <a:solidFill>
                          <a:schemeClr val="bg1"/>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rgbClr val="C00000"/>
                    </a:solidFill>
                  </a:tcPr>
                </a:tc>
                <a:tc>
                  <a:txBody>
                    <a:bodyPr/>
                    <a:lstStyle/>
                    <a:p>
                      <a:pPr algn="ctr"/>
                      <a:r>
                        <a:rPr lang="ru-RU" sz="2000" dirty="0">
                          <a:solidFill>
                            <a:srgbClr val="034B28"/>
                          </a:solidFill>
                          <a:latin typeface="+mn-lt"/>
                          <a:cs typeface="Times New Roman" pitchFamily="18" charset="0"/>
                        </a:rPr>
                        <a:t> 3.</a:t>
                      </a:r>
                    </a:p>
                    <a:p>
                      <a:pPr algn="ctr"/>
                      <a:r>
                        <a:rPr lang="ru-RU" sz="2000" dirty="0">
                          <a:solidFill>
                            <a:srgbClr val="034B28"/>
                          </a:solidFill>
                          <a:latin typeface="+mn-lt"/>
                          <a:cs typeface="Times New Roman" pitchFamily="18" charset="0"/>
                        </a:rPr>
                        <a:t>Западный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algn="ctr"/>
                      <a:r>
                        <a:rPr lang="ru-RU" sz="2000" dirty="0">
                          <a:solidFill>
                            <a:schemeClr val="bg1"/>
                          </a:solidFill>
                          <a:latin typeface="+mn-lt"/>
                          <a:cs typeface="Times New Roman" pitchFamily="18" charset="0"/>
                        </a:rPr>
                        <a:t>4.</a:t>
                      </a:r>
                    </a:p>
                    <a:p>
                      <a:pPr algn="ctr"/>
                      <a:r>
                        <a:rPr lang="ru-RU" sz="2000" dirty="0">
                          <a:solidFill>
                            <a:schemeClr val="bg1"/>
                          </a:solidFill>
                          <a:latin typeface="+mn-lt"/>
                          <a:cs typeface="Times New Roman" pitchFamily="18" charset="0"/>
                        </a:rPr>
                        <a:t>Восточный </a:t>
                      </a:r>
                      <a:endParaRPr lang="ru-RU" sz="2000" dirty="0">
                        <a:solidFill>
                          <a:schemeClr val="bg1"/>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rgbClr val="C00000"/>
                    </a:solidFill>
                  </a:tcPr>
                </a:tc>
                <a:tc>
                  <a:txBody>
                    <a:bodyPr/>
                    <a:lstStyle/>
                    <a:p>
                      <a:pPr algn="ctr"/>
                      <a:r>
                        <a:rPr lang="ru-RU" sz="2000" dirty="0">
                          <a:solidFill>
                            <a:srgbClr val="034B28"/>
                          </a:solidFill>
                          <a:latin typeface="+mn-lt"/>
                          <a:cs typeface="Times New Roman" pitchFamily="18" charset="0"/>
                        </a:rPr>
                        <a:t>5.</a:t>
                      </a:r>
                    </a:p>
                    <a:p>
                      <a:pPr algn="ctr"/>
                      <a:r>
                        <a:rPr lang="ru-RU" sz="2000" dirty="0">
                          <a:solidFill>
                            <a:srgbClr val="034B28"/>
                          </a:solidFill>
                          <a:latin typeface="+mn-lt"/>
                          <a:cs typeface="Times New Roman" pitchFamily="18" charset="0"/>
                        </a:rPr>
                        <a:t>Избыточный </a:t>
                      </a:r>
                      <a:endParaRPr lang="ru-RU" sz="2000" dirty="0">
                        <a:solidFill>
                          <a:srgbClr val="034B28"/>
                        </a:solidFill>
                        <a:latin typeface="+mn-lt"/>
                      </a:endParaRP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solidFill>
                            <a:schemeClr val="bg1"/>
                          </a:solidFill>
                          <a:latin typeface="+mn-lt"/>
                          <a:cs typeface="Times New Roman" pitchFamily="18" charset="0"/>
                        </a:rPr>
                        <a:t>6.</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ru-RU" sz="2000" dirty="0">
                          <a:solidFill>
                            <a:schemeClr val="bg1"/>
                          </a:solidFill>
                          <a:latin typeface="+mn-lt"/>
                          <a:cs typeface="Times New Roman" pitchFamily="18" charset="0"/>
                        </a:rPr>
                        <a:t>Недостаточный</a:t>
                      </a:r>
                    </a:p>
                  </a:txBody>
                  <a:tcPr anchor="ctr">
                    <a:lnL w="76200" cap="flat" cmpd="sng" algn="ctr">
                      <a:solidFill>
                        <a:srgbClr val="034B28"/>
                      </a:solidFill>
                      <a:prstDash val="solid"/>
                      <a:round/>
                      <a:headEnd type="none" w="med" len="med"/>
                      <a:tailEnd type="none" w="med" len="med"/>
                    </a:lnL>
                    <a:lnR w="76200" cap="flat" cmpd="sng" algn="ctr">
                      <a:solidFill>
                        <a:srgbClr val="034B28"/>
                      </a:solidFill>
                      <a:prstDash val="solid"/>
                      <a:round/>
                      <a:headEnd type="none" w="med" len="med"/>
                      <a:tailEnd type="none" w="med" len="med"/>
                    </a:lnR>
                    <a:lnT w="76200" cap="flat" cmpd="sng" algn="ctr">
                      <a:solidFill>
                        <a:srgbClr val="034B28"/>
                      </a:solidFill>
                      <a:prstDash val="solid"/>
                      <a:round/>
                      <a:headEnd type="none" w="med" len="med"/>
                      <a:tailEnd type="none" w="med" len="med"/>
                    </a:lnT>
                    <a:lnB w="76200" cap="flat" cmpd="sng" algn="ctr">
                      <a:solidFill>
                        <a:srgbClr val="034B28"/>
                      </a:solidFill>
                      <a:prstDash val="solid"/>
                      <a:round/>
                      <a:headEnd type="none" w="med" len="med"/>
                      <a:tailEnd type="none" w="med" len="med"/>
                    </a:lnB>
                    <a:solidFill>
                      <a:srgbClr val="C00000"/>
                    </a:solidFill>
                  </a:tcPr>
                </a:tc>
                <a:extLst>
                  <a:ext uri="{0D108BD9-81ED-4DB2-BD59-A6C34878D82A}">
                    <a16:rowId xmlns="" xmlns:a16="http://schemas.microsoft.com/office/drawing/2014/main" val="2645999915"/>
                  </a:ext>
                </a:extLst>
              </a:tr>
            </a:tbl>
          </a:graphicData>
        </a:graphic>
      </p:graphicFrame>
      <p:sp>
        <p:nvSpPr>
          <p:cNvPr id="9" name="Прямоугольник 8">
            <a:extLst>
              <a:ext uri="{FF2B5EF4-FFF2-40B4-BE49-F238E27FC236}">
                <a16:creationId xmlns="" xmlns:a16="http://schemas.microsoft.com/office/drawing/2014/main" id="{F6A9F612-42BC-4676-A228-B88209B6BC7D}"/>
              </a:ext>
            </a:extLst>
          </p:cNvPr>
          <p:cNvSpPr/>
          <p:nvPr/>
        </p:nvSpPr>
        <p:spPr>
          <a:xfrm>
            <a:off x="957561" y="4789018"/>
            <a:ext cx="9649072" cy="400110"/>
          </a:xfrm>
          <a:prstGeom prst="rect">
            <a:avLst/>
          </a:prstGeom>
        </p:spPr>
        <p:txBody>
          <a:bodyPr wrap="square">
            <a:spAutoFit/>
          </a:bodyPr>
          <a:lstStyle/>
          <a:p>
            <a:pPr>
              <a:buFont typeface="Arial" pitchFamily="34" charset="0"/>
              <a:buNone/>
            </a:pPr>
            <a:r>
              <a:rPr lang="ru-RU" sz="2000" b="1" dirty="0">
                <a:solidFill>
                  <a:schemeClr val="bg1"/>
                </a:solidFill>
                <a:cs typeface="Times New Roman" pitchFamily="18" charset="0"/>
              </a:rPr>
              <a:t>Запишите в ответ цифры, расположив их в соответствующем порядке</a:t>
            </a:r>
          </a:p>
        </p:txBody>
      </p:sp>
      <p:graphicFrame>
        <p:nvGraphicFramePr>
          <p:cNvPr id="10" name="Таблица 9">
            <a:extLst>
              <a:ext uri="{FF2B5EF4-FFF2-40B4-BE49-F238E27FC236}">
                <a16:creationId xmlns="" xmlns:a16="http://schemas.microsoft.com/office/drawing/2014/main" id="{B19F8F63-7174-49F2-B515-CB9F431EF066}"/>
              </a:ext>
            </a:extLst>
          </p:cNvPr>
          <p:cNvGraphicFramePr>
            <a:graphicFrameLocks noGrp="1"/>
          </p:cNvGraphicFramePr>
          <p:nvPr>
            <p:extLst>
              <p:ext uri="{D42A27DB-BD31-4B8C-83A1-F6EECF244321}">
                <p14:modId xmlns="" xmlns:p14="http://schemas.microsoft.com/office/powerpoint/2010/main" val="2136478727"/>
              </p:ext>
            </p:extLst>
          </p:nvPr>
        </p:nvGraphicFramePr>
        <p:xfrm>
          <a:off x="854324" y="5408445"/>
          <a:ext cx="4680520" cy="701040"/>
        </p:xfrm>
        <a:graphic>
          <a:graphicData uri="http://schemas.openxmlformats.org/drawingml/2006/table">
            <a:tbl>
              <a:tblPr firstRow="1" bandRow="1">
                <a:tableStyleId>{5C22544A-7EE6-4342-B048-85BDC9FD1C3A}</a:tableStyleId>
              </a:tblPr>
              <a:tblGrid>
                <a:gridCol w="1625649">
                  <a:extLst>
                    <a:ext uri="{9D8B030D-6E8A-4147-A177-3AD203B41FA5}">
                      <a16:colId xmlns="" xmlns:a16="http://schemas.microsoft.com/office/drawing/2014/main" val="3008713804"/>
                    </a:ext>
                  </a:extLst>
                </a:gridCol>
                <a:gridCol w="1398687">
                  <a:extLst>
                    <a:ext uri="{9D8B030D-6E8A-4147-A177-3AD203B41FA5}">
                      <a16:colId xmlns="" xmlns:a16="http://schemas.microsoft.com/office/drawing/2014/main" val="525330006"/>
                    </a:ext>
                  </a:extLst>
                </a:gridCol>
                <a:gridCol w="1656184">
                  <a:extLst>
                    <a:ext uri="{9D8B030D-6E8A-4147-A177-3AD203B41FA5}">
                      <a16:colId xmlns="" xmlns:a16="http://schemas.microsoft.com/office/drawing/2014/main" val="3871196917"/>
                    </a:ext>
                  </a:extLst>
                </a:gridCol>
              </a:tblGrid>
              <a:tr h="595990">
                <a:tc>
                  <a:txBody>
                    <a:bodyPr/>
                    <a:lstStyle/>
                    <a:p>
                      <a:pPr algn="ctr"/>
                      <a:r>
                        <a:rPr lang="ru-RU" sz="2000" dirty="0">
                          <a:solidFill>
                            <a:schemeClr val="bg1"/>
                          </a:solidFill>
                          <a:latin typeface="+mn-lt"/>
                          <a:cs typeface="Times New Roman" pitchFamily="18" charset="0"/>
                        </a:rPr>
                        <a:t> 3.</a:t>
                      </a:r>
                    </a:p>
                    <a:p>
                      <a:pPr algn="ctr"/>
                      <a:r>
                        <a:rPr lang="ru-RU" sz="2000" dirty="0">
                          <a:solidFill>
                            <a:schemeClr val="bg1"/>
                          </a:solidFill>
                          <a:latin typeface="+mn-lt"/>
                          <a:cs typeface="Times New Roman" pitchFamily="18" charset="0"/>
                        </a:rPr>
                        <a:t>Западный </a:t>
                      </a:r>
                      <a:endParaRPr lang="ru-RU" sz="2000"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tc>
                  <a:txBody>
                    <a:bodyPr/>
                    <a:lstStyle/>
                    <a:p>
                      <a:pPr algn="ctr"/>
                      <a:r>
                        <a:rPr lang="ru-RU" sz="2000" dirty="0">
                          <a:solidFill>
                            <a:schemeClr val="bg1"/>
                          </a:solidFill>
                          <a:latin typeface="+mn-lt"/>
                          <a:cs typeface="Times New Roman" pitchFamily="18" charset="0"/>
                        </a:rPr>
                        <a:t>1. </a:t>
                      </a:r>
                    </a:p>
                    <a:p>
                      <a:pPr algn="ctr"/>
                      <a:r>
                        <a:rPr lang="ru-RU" sz="2000" dirty="0">
                          <a:solidFill>
                            <a:schemeClr val="bg1"/>
                          </a:solidFill>
                          <a:latin typeface="+mn-lt"/>
                          <a:cs typeface="Times New Roman" pitchFamily="18" charset="0"/>
                        </a:rPr>
                        <a:t>Циклон </a:t>
                      </a:r>
                      <a:endParaRPr lang="ru-RU" sz="2000"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tc>
                  <a:txBody>
                    <a:bodyPr/>
                    <a:lstStyle/>
                    <a:p>
                      <a:pPr algn="ctr"/>
                      <a:r>
                        <a:rPr lang="ru-RU" sz="2000" dirty="0">
                          <a:solidFill>
                            <a:schemeClr val="bg1"/>
                          </a:solidFill>
                          <a:latin typeface="+mn-lt"/>
                          <a:cs typeface="Times New Roman" pitchFamily="18" charset="0"/>
                        </a:rPr>
                        <a:t>5.</a:t>
                      </a:r>
                    </a:p>
                    <a:p>
                      <a:pPr algn="ctr"/>
                      <a:r>
                        <a:rPr lang="ru-RU" sz="2000" dirty="0">
                          <a:solidFill>
                            <a:schemeClr val="bg1"/>
                          </a:solidFill>
                          <a:latin typeface="+mn-lt"/>
                          <a:cs typeface="Times New Roman" pitchFamily="18" charset="0"/>
                        </a:rPr>
                        <a:t>Избыточный </a:t>
                      </a:r>
                      <a:endParaRPr lang="ru-RU" sz="2000" dirty="0">
                        <a:solidFill>
                          <a:schemeClr val="bg1"/>
                        </a:solidFill>
                        <a:latin typeface="+mn-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34B28"/>
                    </a:solidFill>
                  </a:tcPr>
                </a:tc>
                <a:extLst>
                  <a:ext uri="{0D108BD9-81ED-4DB2-BD59-A6C34878D82A}">
                    <a16:rowId xmlns="" xmlns:a16="http://schemas.microsoft.com/office/drawing/2014/main" val="2645999915"/>
                  </a:ext>
                </a:extLst>
              </a:tr>
            </a:tbl>
          </a:graphicData>
        </a:graphic>
      </p:graphicFrame>
    </p:spTree>
    <p:extLst>
      <p:ext uri="{BB962C8B-B14F-4D97-AF65-F5344CB8AC3E}">
        <p14:creationId xmlns="" xmlns:p14="http://schemas.microsoft.com/office/powerpoint/2010/main" val="28180393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User\Documents\Downloads\Фон Вопрос (9).jpg"/>
          <p:cNvPicPr>
            <a:picLocks noGrp="1" noChangeAspect="1" noChangeArrowheads="1"/>
          </p:cNvPicPr>
          <p:nvPr>
            <p:ph idx="1"/>
          </p:nvPr>
        </p:nvPicPr>
        <p:blipFill rotWithShape="1">
          <a:blip r:embed="rId2" cstate="print"/>
          <a:srcRect l="26" t="3127" r="-26" b="9178"/>
          <a:stretch/>
        </p:blipFill>
        <p:spPr bwMode="auto">
          <a:xfrm>
            <a:off x="0" y="0"/>
            <a:ext cx="12167018" cy="6858000"/>
          </a:xfrm>
          <a:prstGeom prst="rect">
            <a:avLst/>
          </a:prstGeom>
          <a:noFill/>
        </p:spPr>
      </p:pic>
      <p:sp>
        <p:nvSpPr>
          <p:cNvPr id="2" name="Заголовок 1"/>
          <p:cNvSpPr>
            <a:spLocks noGrp="1"/>
          </p:cNvSpPr>
          <p:nvPr>
            <p:ph type="title"/>
          </p:nvPr>
        </p:nvSpPr>
        <p:spPr>
          <a:xfrm>
            <a:off x="1981200" y="116632"/>
            <a:ext cx="8229600" cy="936104"/>
          </a:xfrm>
        </p:spPr>
        <p:txBody>
          <a:bodyPr>
            <a:normAutofit fontScale="90000"/>
          </a:bodyPr>
          <a:lstStyle/>
          <a:p>
            <a:r>
              <a:rPr lang="ru-RU" sz="6000" b="1" dirty="0">
                <a:solidFill>
                  <a:schemeClr val="accent1"/>
                </a:solidFill>
              </a:rPr>
              <a:t>Викторина</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2"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 xmlns:a16="http://schemas.microsoft.com/office/drawing/2014/main" id="{F494781F-42EA-43C8-A63D-3F10777DCCFD}"/>
              </a:ext>
            </a:extLst>
          </p:cNvPr>
          <p:cNvSpPr/>
          <p:nvPr/>
        </p:nvSpPr>
        <p:spPr>
          <a:xfrm>
            <a:off x="767408" y="569577"/>
            <a:ext cx="4752528" cy="5847755"/>
          </a:xfrm>
          <a:prstGeom prst="rect">
            <a:avLst/>
          </a:prstGeom>
        </p:spPr>
        <p:txBody>
          <a:bodyPr wrap="square">
            <a:spAutoFit/>
          </a:bodyPr>
          <a:lstStyle/>
          <a:p>
            <a:pPr algn="just"/>
            <a:r>
              <a:rPr lang="ru-RU" sz="2200" b="1" dirty="0"/>
              <a:t>Комар</a:t>
            </a:r>
            <a:r>
              <a:rPr lang="ru-RU" sz="2200" dirty="0"/>
              <a:t> – одно из наиболее распространенных практически по всей территории Республики Коми кровососущих насекомых. </a:t>
            </a:r>
          </a:p>
          <a:p>
            <a:pPr algn="just"/>
            <a:r>
              <a:rPr lang="ru-RU" sz="2200" dirty="0"/>
              <a:t>  В 2012 г. в честь геологов и нефтяников, которые шли среди непролазной тайги, кишащей комарами, и находили необходимую стране нефть, в этом городе ему был установлен памятник. При этом вместо хобота у этого комара символический бур, что отражает обилие нефти на севере и характеризует основной способ ее добычи. </a:t>
            </a:r>
          </a:p>
          <a:p>
            <a:pPr algn="just"/>
            <a:r>
              <a:rPr lang="ru-RU" sz="2200" dirty="0"/>
              <a:t> </a:t>
            </a:r>
            <a:r>
              <a:rPr lang="ru-RU" sz="2200" b="1" dirty="0"/>
              <a:t>В каком городе установлен этот памятник? </a:t>
            </a:r>
          </a:p>
        </p:txBody>
      </p:sp>
      <p:pic>
        <p:nvPicPr>
          <p:cNvPr id="7" name="Picture 2" descr="https://avatars.mds.yandex.net/get-altay/5099617/2a00000182bcbc6ba1b97b0b0e1a45f707d4/XXXL">
            <a:extLst>
              <a:ext uri="{FF2B5EF4-FFF2-40B4-BE49-F238E27FC236}">
                <a16:creationId xmlns="" xmlns:a16="http://schemas.microsoft.com/office/drawing/2014/main" id="{872C132A-5A5D-4FF2-AE02-B413765AEEBC}"/>
              </a:ext>
            </a:extLst>
          </p:cNvPr>
          <p:cNvPicPr>
            <a:picLocks noChangeAspect="1" noChangeArrowheads="1"/>
          </p:cNvPicPr>
          <p:nvPr/>
        </p:nvPicPr>
        <p:blipFill rotWithShape="1">
          <a:blip r:embed="rId3" cstate="print"/>
          <a:srcRect b="8433"/>
          <a:stretch/>
        </p:blipFill>
        <p:spPr bwMode="auto">
          <a:xfrm>
            <a:off x="6816080" y="692695"/>
            <a:ext cx="4482497" cy="5472609"/>
          </a:xfrm>
          <a:prstGeom prst="rect">
            <a:avLst/>
          </a:prstGeom>
          <a:noFill/>
        </p:spPr>
      </p:pic>
    </p:spTree>
    <p:extLst>
      <p:ext uri="{BB962C8B-B14F-4D97-AF65-F5344CB8AC3E}">
        <p14:creationId xmlns="" xmlns:p14="http://schemas.microsoft.com/office/powerpoint/2010/main" val="41309656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2"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 xmlns:a16="http://schemas.microsoft.com/office/drawing/2014/main" id="{F494781F-42EA-43C8-A63D-3F10777DCCFD}"/>
              </a:ext>
            </a:extLst>
          </p:cNvPr>
          <p:cNvSpPr/>
          <p:nvPr/>
        </p:nvSpPr>
        <p:spPr>
          <a:xfrm>
            <a:off x="767408" y="569577"/>
            <a:ext cx="4752528" cy="5847755"/>
          </a:xfrm>
          <a:prstGeom prst="rect">
            <a:avLst/>
          </a:prstGeom>
        </p:spPr>
        <p:txBody>
          <a:bodyPr wrap="square">
            <a:spAutoFit/>
          </a:bodyPr>
          <a:lstStyle/>
          <a:p>
            <a:pPr algn="just"/>
            <a:r>
              <a:rPr lang="ru-RU" sz="2200" b="1" dirty="0"/>
              <a:t>Комар</a:t>
            </a:r>
            <a:r>
              <a:rPr lang="ru-RU" sz="2200" dirty="0"/>
              <a:t> – одно из наиболее распространенных практически по всей территории Республики Коми кровососущих насекомых. </a:t>
            </a:r>
          </a:p>
          <a:p>
            <a:pPr algn="just"/>
            <a:r>
              <a:rPr lang="ru-RU" sz="2200" dirty="0"/>
              <a:t>  В 2012 г. в честь геологов и нефтяников, которые шли среди непролазной тайги, кишащей комарами, и находили необходимую стране нефть, в этом городе ему был установлен памятник. При этом вместо хобота у этого комара символический бур, что отражает обилие нефти на севере и характеризует основной способ ее добычи. </a:t>
            </a:r>
          </a:p>
          <a:p>
            <a:pPr algn="just"/>
            <a:r>
              <a:rPr lang="ru-RU" sz="2200" dirty="0"/>
              <a:t> </a:t>
            </a:r>
            <a:r>
              <a:rPr lang="ru-RU" sz="2200" b="1" dirty="0"/>
              <a:t>В каком городе установлен этот памятник? </a:t>
            </a:r>
          </a:p>
        </p:txBody>
      </p:sp>
      <p:pic>
        <p:nvPicPr>
          <p:cNvPr id="7" name="Picture 2" descr="https://avatars.mds.yandex.net/get-altay/5099617/2a00000182bcbc6ba1b97b0b0e1a45f707d4/XXXL">
            <a:extLst>
              <a:ext uri="{FF2B5EF4-FFF2-40B4-BE49-F238E27FC236}">
                <a16:creationId xmlns="" xmlns:a16="http://schemas.microsoft.com/office/drawing/2014/main" id="{872C132A-5A5D-4FF2-AE02-B413765AEEBC}"/>
              </a:ext>
            </a:extLst>
          </p:cNvPr>
          <p:cNvPicPr>
            <a:picLocks noChangeAspect="1" noChangeArrowheads="1"/>
          </p:cNvPicPr>
          <p:nvPr/>
        </p:nvPicPr>
        <p:blipFill rotWithShape="1">
          <a:blip r:embed="rId3" cstate="print"/>
          <a:srcRect b="8433"/>
          <a:stretch/>
        </p:blipFill>
        <p:spPr bwMode="auto">
          <a:xfrm>
            <a:off x="6816080" y="692695"/>
            <a:ext cx="4482497" cy="5472609"/>
          </a:xfrm>
          <a:prstGeom prst="rect">
            <a:avLst/>
          </a:prstGeom>
          <a:noFill/>
        </p:spPr>
      </p:pic>
      <p:sp>
        <p:nvSpPr>
          <p:cNvPr id="10" name="Прямоугольник 9">
            <a:extLst>
              <a:ext uri="{FF2B5EF4-FFF2-40B4-BE49-F238E27FC236}">
                <a16:creationId xmlns="" xmlns:a16="http://schemas.microsoft.com/office/drawing/2014/main" id="{8E53F65E-2D52-47A8-A08A-8F87246773E4}"/>
              </a:ext>
            </a:extLst>
          </p:cNvPr>
          <p:cNvSpPr/>
          <p:nvPr/>
        </p:nvSpPr>
        <p:spPr>
          <a:xfrm>
            <a:off x="9819929" y="71335"/>
            <a:ext cx="2520280" cy="369332"/>
          </a:xfrm>
          <a:prstGeom prst="rect">
            <a:avLst/>
          </a:prstGeom>
        </p:spPr>
        <p:txBody>
          <a:bodyPr wrap="square">
            <a:spAutoFit/>
          </a:bodyPr>
          <a:lstStyle/>
          <a:p>
            <a:pPr algn="ctr"/>
            <a:r>
              <a:rPr lang="ru-RU" b="1" i="1" dirty="0"/>
              <a:t>Вопрос 1 </a:t>
            </a:r>
          </a:p>
        </p:txBody>
      </p:sp>
      <p:sp>
        <p:nvSpPr>
          <p:cNvPr id="11" name="Прямоугольник 10">
            <a:extLst>
              <a:ext uri="{FF2B5EF4-FFF2-40B4-BE49-F238E27FC236}">
                <a16:creationId xmlns="" xmlns:a16="http://schemas.microsoft.com/office/drawing/2014/main" id="{A8033B5A-0F29-4145-909D-C0525F5D7EA4}"/>
              </a:ext>
            </a:extLst>
          </p:cNvPr>
          <p:cNvSpPr/>
          <p:nvPr/>
        </p:nvSpPr>
        <p:spPr>
          <a:xfrm>
            <a:off x="6816080" y="4836461"/>
            <a:ext cx="4482497" cy="11521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Усинск</a:t>
            </a:r>
          </a:p>
        </p:txBody>
      </p:sp>
    </p:spTree>
    <p:extLst>
      <p:ext uri="{BB962C8B-B14F-4D97-AF65-F5344CB8AC3E}">
        <p14:creationId xmlns="" xmlns:p14="http://schemas.microsoft.com/office/powerpoint/2010/main" val="17548330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4D3137F-31F3-464D-8CAE-0728FFEFDFBE}"/>
              </a:ext>
            </a:extLst>
          </p:cNvPr>
          <p:cNvSpPr txBox="1"/>
          <p:nvPr/>
        </p:nvSpPr>
        <p:spPr>
          <a:xfrm>
            <a:off x="767408" y="631306"/>
            <a:ext cx="4794195" cy="5509200"/>
          </a:xfrm>
          <a:prstGeom prst="rect">
            <a:avLst/>
          </a:prstGeom>
          <a:noFill/>
        </p:spPr>
        <p:txBody>
          <a:bodyPr wrap="square" rtlCol="0">
            <a:spAutoFit/>
          </a:bodyPr>
          <a:lstStyle/>
          <a:p>
            <a:pPr algn="just"/>
            <a:r>
              <a:rPr lang="ru-RU" sz="2200" dirty="0"/>
              <a:t>На ВДНХ открылась грандиозная выставка-форум «Россия». Наш регион позиционирует себя как «ЭКО Республика Коми», поэтому в центре стенда - большое дерево, из которого льется живая вода. </a:t>
            </a:r>
          </a:p>
          <a:p>
            <a:pPr algn="just"/>
            <a:r>
              <a:rPr lang="ru-RU" sz="2200" dirty="0"/>
              <a:t>Живица — смолистая густая масса, которая выделяется из разрезов на хвойных деревьях используется для приготовления скипидара, канифоли, лечебных бальзамов.</a:t>
            </a:r>
          </a:p>
          <a:p>
            <a:pPr algn="just"/>
            <a:r>
              <a:rPr lang="ru-RU" sz="2200" dirty="0"/>
              <a:t> Чаще всего Коми строили дома из толстых бревен этого дерева. </a:t>
            </a:r>
          </a:p>
          <a:p>
            <a:pPr algn="just"/>
            <a:endParaRPr lang="ru-RU" sz="2200" b="1" dirty="0"/>
          </a:p>
          <a:p>
            <a:pPr algn="just"/>
            <a:r>
              <a:rPr lang="ru-RU" sz="2200" b="1" dirty="0"/>
              <a:t>Один из городов нашей республики носит название этого дерева..</a:t>
            </a:r>
          </a:p>
        </p:txBody>
      </p:sp>
      <p:pic>
        <p:nvPicPr>
          <p:cNvPr id="10" name="Рисунок 9" descr="C:\Users\User\Documents\Downloads\vystavka_04.jpg">
            <a:extLst>
              <a:ext uri="{FF2B5EF4-FFF2-40B4-BE49-F238E27FC236}">
                <a16:creationId xmlns="" xmlns:a16="http://schemas.microsoft.com/office/drawing/2014/main" id="{C8E0E449-6650-4361-8736-CC2DF79DB7A8}"/>
              </a:ext>
            </a:extLst>
          </p:cNvPr>
          <p:cNvPicPr/>
          <p:nvPr/>
        </p:nvPicPr>
        <p:blipFill>
          <a:blip r:embed="rId4" cstate="print"/>
          <a:srcRect/>
          <a:stretch>
            <a:fillRect/>
          </a:stretch>
        </p:blipFill>
        <p:spPr bwMode="auto">
          <a:xfrm>
            <a:off x="6630399" y="764704"/>
            <a:ext cx="4794193" cy="3528392"/>
          </a:xfrm>
          <a:prstGeom prst="rect">
            <a:avLst/>
          </a:prstGeom>
          <a:noFill/>
          <a:ln w="9525">
            <a:noFill/>
            <a:miter lim="800000"/>
            <a:headEnd/>
            <a:tailEnd/>
          </a:ln>
        </p:spPr>
      </p:pic>
      <p:pic>
        <p:nvPicPr>
          <p:cNvPr id="11" name="Picture 1" descr="C:\Users\User\Documents\Downloads\article-185_11.jpg">
            <a:extLst>
              <a:ext uri="{FF2B5EF4-FFF2-40B4-BE49-F238E27FC236}">
                <a16:creationId xmlns="" xmlns:a16="http://schemas.microsoft.com/office/drawing/2014/main" id="{9B66F22A-E0F2-49A1-890B-E9EAD1128923}"/>
              </a:ext>
            </a:extLst>
          </p:cNvPr>
          <p:cNvPicPr>
            <a:picLocks noChangeAspect="1" noChangeArrowheads="1"/>
          </p:cNvPicPr>
          <p:nvPr/>
        </p:nvPicPr>
        <p:blipFill>
          <a:blip r:embed="rId5" cstate="print"/>
          <a:srcRect/>
          <a:stretch>
            <a:fillRect/>
          </a:stretch>
        </p:blipFill>
        <p:spPr bwMode="auto">
          <a:xfrm>
            <a:off x="6627921" y="4387702"/>
            <a:ext cx="1932954" cy="1752804"/>
          </a:xfrm>
          <a:prstGeom prst="rect">
            <a:avLst/>
          </a:prstGeom>
          <a:noFill/>
        </p:spPr>
      </p:pic>
      <p:pic>
        <p:nvPicPr>
          <p:cNvPr id="2" name="Рисунок 1">
            <a:extLst>
              <a:ext uri="{FF2B5EF4-FFF2-40B4-BE49-F238E27FC236}">
                <a16:creationId xmlns="" xmlns:a16="http://schemas.microsoft.com/office/drawing/2014/main" id="{314CFCF1-049F-4CF8-90C7-68A3F626663B}"/>
              </a:ext>
            </a:extLst>
          </p:cNvPr>
          <p:cNvPicPr>
            <a:picLocks noChangeAspect="1"/>
          </p:cNvPicPr>
          <p:nvPr/>
        </p:nvPicPr>
        <p:blipFill>
          <a:blip r:embed="rId6" cstate="print"/>
          <a:stretch>
            <a:fillRect/>
          </a:stretch>
        </p:blipFill>
        <p:spPr>
          <a:xfrm>
            <a:off x="8872711" y="4421119"/>
            <a:ext cx="2570542" cy="1723847"/>
          </a:xfrm>
          <a:prstGeom prst="rect">
            <a:avLst/>
          </a:prstGeom>
        </p:spPr>
      </p:pic>
    </p:spTree>
    <p:extLst>
      <p:ext uri="{BB962C8B-B14F-4D97-AF65-F5344CB8AC3E}">
        <p14:creationId xmlns="" xmlns:p14="http://schemas.microsoft.com/office/powerpoint/2010/main" val="25989886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4D3137F-31F3-464D-8CAE-0728FFEFDFBE}"/>
              </a:ext>
            </a:extLst>
          </p:cNvPr>
          <p:cNvSpPr txBox="1"/>
          <p:nvPr/>
        </p:nvSpPr>
        <p:spPr>
          <a:xfrm>
            <a:off x="767408" y="631306"/>
            <a:ext cx="4794195" cy="5509200"/>
          </a:xfrm>
          <a:prstGeom prst="rect">
            <a:avLst/>
          </a:prstGeom>
          <a:noFill/>
        </p:spPr>
        <p:txBody>
          <a:bodyPr wrap="square" rtlCol="0">
            <a:spAutoFit/>
          </a:bodyPr>
          <a:lstStyle/>
          <a:p>
            <a:pPr algn="just"/>
            <a:r>
              <a:rPr lang="ru-RU" sz="2200" dirty="0"/>
              <a:t>На ВДНХ открылась грандиозная выставка-форум «Россия». Наш регион позиционирует себя как «ЭКО Республика Коми», поэтому в центре стенда - большое дерево, из которого льется живая вода. </a:t>
            </a:r>
          </a:p>
          <a:p>
            <a:pPr algn="just"/>
            <a:r>
              <a:rPr lang="ru-RU" sz="2200" dirty="0"/>
              <a:t>Живица — смолистая густая масса, которая выделяется из разрезов на хвойных деревьях используется для приготовления скипидара, канифоли, лечебных бальзамов.</a:t>
            </a:r>
          </a:p>
          <a:p>
            <a:pPr algn="just"/>
            <a:r>
              <a:rPr lang="ru-RU" sz="2200" dirty="0"/>
              <a:t> Чаще всего Коми строили дома из толстых бревен этого дерева. </a:t>
            </a:r>
          </a:p>
          <a:p>
            <a:pPr algn="just"/>
            <a:endParaRPr lang="ru-RU" sz="2200" b="1" dirty="0"/>
          </a:p>
          <a:p>
            <a:pPr algn="just"/>
            <a:r>
              <a:rPr lang="ru-RU" sz="2200" b="1" dirty="0"/>
              <a:t>Один из городов нашей республики носит название этого дерева..</a:t>
            </a:r>
          </a:p>
        </p:txBody>
      </p:sp>
      <p:pic>
        <p:nvPicPr>
          <p:cNvPr id="10" name="Рисунок 9" descr="C:\Users\User\Documents\Downloads\vystavka_04.jpg">
            <a:extLst>
              <a:ext uri="{FF2B5EF4-FFF2-40B4-BE49-F238E27FC236}">
                <a16:creationId xmlns="" xmlns:a16="http://schemas.microsoft.com/office/drawing/2014/main" id="{C8E0E449-6650-4361-8736-CC2DF79DB7A8}"/>
              </a:ext>
            </a:extLst>
          </p:cNvPr>
          <p:cNvPicPr/>
          <p:nvPr/>
        </p:nvPicPr>
        <p:blipFill>
          <a:blip r:embed="rId4" cstate="print"/>
          <a:srcRect/>
          <a:stretch>
            <a:fillRect/>
          </a:stretch>
        </p:blipFill>
        <p:spPr bwMode="auto">
          <a:xfrm>
            <a:off x="6630399" y="764704"/>
            <a:ext cx="4794193" cy="3528392"/>
          </a:xfrm>
          <a:prstGeom prst="rect">
            <a:avLst/>
          </a:prstGeom>
          <a:noFill/>
          <a:ln w="9525">
            <a:noFill/>
            <a:miter lim="800000"/>
            <a:headEnd/>
            <a:tailEnd/>
          </a:ln>
        </p:spPr>
      </p:pic>
      <p:pic>
        <p:nvPicPr>
          <p:cNvPr id="11" name="Picture 1" descr="C:\Users\User\Documents\Downloads\article-185_11.jpg">
            <a:extLst>
              <a:ext uri="{FF2B5EF4-FFF2-40B4-BE49-F238E27FC236}">
                <a16:creationId xmlns="" xmlns:a16="http://schemas.microsoft.com/office/drawing/2014/main" id="{9B66F22A-E0F2-49A1-890B-E9EAD1128923}"/>
              </a:ext>
            </a:extLst>
          </p:cNvPr>
          <p:cNvPicPr>
            <a:picLocks noChangeAspect="1" noChangeArrowheads="1"/>
          </p:cNvPicPr>
          <p:nvPr/>
        </p:nvPicPr>
        <p:blipFill>
          <a:blip r:embed="rId5" cstate="print"/>
          <a:srcRect/>
          <a:stretch>
            <a:fillRect/>
          </a:stretch>
        </p:blipFill>
        <p:spPr bwMode="auto">
          <a:xfrm>
            <a:off x="6627921" y="4387702"/>
            <a:ext cx="1932954" cy="1752804"/>
          </a:xfrm>
          <a:prstGeom prst="rect">
            <a:avLst/>
          </a:prstGeom>
          <a:noFill/>
        </p:spPr>
      </p:pic>
      <p:pic>
        <p:nvPicPr>
          <p:cNvPr id="2" name="Рисунок 1">
            <a:extLst>
              <a:ext uri="{FF2B5EF4-FFF2-40B4-BE49-F238E27FC236}">
                <a16:creationId xmlns="" xmlns:a16="http://schemas.microsoft.com/office/drawing/2014/main" id="{314CFCF1-049F-4CF8-90C7-68A3F626663B}"/>
              </a:ext>
            </a:extLst>
          </p:cNvPr>
          <p:cNvPicPr>
            <a:picLocks noChangeAspect="1"/>
          </p:cNvPicPr>
          <p:nvPr/>
        </p:nvPicPr>
        <p:blipFill>
          <a:blip r:embed="rId6" cstate="print"/>
          <a:stretch>
            <a:fillRect/>
          </a:stretch>
        </p:blipFill>
        <p:spPr>
          <a:xfrm>
            <a:off x="8872711" y="4421119"/>
            <a:ext cx="2570542" cy="1723847"/>
          </a:xfrm>
          <a:prstGeom prst="rect">
            <a:avLst/>
          </a:prstGeom>
        </p:spPr>
      </p:pic>
      <p:sp>
        <p:nvSpPr>
          <p:cNvPr id="12" name="Прямоугольник 11">
            <a:extLst>
              <a:ext uri="{FF2B5EF4-FFF2-40B4-BE49-F238E27FC236}">
                <a16:creationId xmlns="" xmlns:a16="http://schemas.microsoft.com/office/drawing/2014/main" id="{2D628573-B7BD-4B95-ADCA-35FC77A7AD0B}"/>
              </a:ext>
            </a:extLst>
          </p:cNvPr>
          <p:cNvSpPr/>
          <p:nvPr/>
        </p:nvSpPr>
        <p:spPr>
          <a:xfrm>
            <a:off x="6649060" y="3645024"/>
            <a:ext cx="4794193" cy="12961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Сосна</a:t>
            </a:r>
          </a:p>
        </p:txBody>
      </p:sp>
    </p:spTree>
    <p:extLst>
      <p:ext uri="{BB962C8B-B14F-4D97-AF65-F5344CB8AC3E}">
        <p14:creationId xmlns="" xmlns:p14="http://schemas.microsoft.com/office/powerpoint/2010/main" val="37016470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4D3137F-31F3-464D-8CAE-0728FFEFDFBE}"/>
              </a:ext>
            </a:extLst>
          </p:cNvPr>
          <p:cNvSpPr txBox="1"/>
          <p:nvPr/>
        </p:nvSpPr>
        <p:spPr>
          <a:xfrm>
            <a:off x="551385" y="569750"/>
            <a:ext cx="5328592" cy="5909310"/>
          </a:xfrm>
          <a:prstGeom prst="rect">
            <a:avLst/>
          </a:prstGeom>
          <a:noFill/>
        </p:spPr>
        <p:txBody>
          <a:bodyPr wrap="square" rtlCol="0">
            <a:spAutoFit/>
          </a:bodyPr>
          <a:lstStyle/>
          <a:p>
            <a:pPr algn="just"/>
            <a:r>
              <a:rPr lang="ru-RU" dirty="0"/>
              <a:t>7,7 % территории таежной зоны Республики Коми занимают болота. А одно из болот является самым крупным в Европе (общая площадь 178 975 га). </a:t>
            </a:r>
          </a:p>
          <a:p>
            <a:pPr algn="just"/>
            <a:r>
              <a:rPr lang="ru-RU" dirty="0"/>
              <a:t>   Пожалуй, это единственное из всех необыкновенных мест Коми, которому не грозит стать территорией притяжения туристов. </a:t>
            </a:r>
          </a:p>
          <a:p>
            <a:pPr algn="just"/>
            <a:r>
              <a:rPr lang="ru-RU" dirty="0"/>
              <a:t>  На его базе в 1978 году на территории </a:t>
            </a:r>
            <a:r>
              <a:rPr lang="ru-RU" dirty="0" err="1"/>
              <a:t>Усть-Цилемского</a:t>
            </a:r>
            <a:r>
              <a:rPr lang="ru-RU" dirty="0"/>
              <a:t> и </a:t>
            </a:r>
            <a:r>
              <a:rPr lang="ru-RU" dirty="0" err="1"/>
              <a:t>Ижемского</a:t>
            </a:r>
            <a:r>
              <a:rPr lang="ru-RU" dirty="0"/>
              <a:t> районов организован заказник республиканского значения.</a:t>
            </a:r>
          </a:p>
          <a:p>
            <a:pPr algn="just"/>
            <a:r>
              <a:rPr lang="ru-RU" dirty="0"/>
              <a:t>   Кроме того, это колоссальное болото – уникальное хранилище чистой пресной воды, которую оно как губка впитывает в свои мхи из окрестных речек. И, наконец его нужно благодарить и за чистый воздух республики. Болота, по мнению ученых, «дышат» иначе, чем леса. Их растения поглощают углекислый газ и вырабатывают кислород, но сами практически не тратят этот ценный ресурс.</a:t>
            </a:r>
          </a:p>
          <a:p>
            <a:pPr algn="just"/>
            <a:endParaRPr lang="ru-RU" dirty="0"/>
          </a:p>
          <a:p>
            <a:r>
              <a:rPr lang="ru-RU" b="1" dirty="0"/>
              <a:t>Как называется это болото? </a:t>
            </a:r>
          </a:p>
          <a:p>
            <a:pPr algn="just"/>
            <a:endParaRPr lang="ru-RU" dirty="0"/>
          </a:p>
        </p:txBody>
      </p:sp>
      <p:pic>
        <p:nvPicPr>
          <p:cNvPr id="3074" name="Picture 2" descr="https://pg11.ru/userfiles/articles/_cke/0/img16565823302172.jpeg">
            <a:extLst>
              <a:ext uri="{FF2B5EF4-FFF2-40B4-BE49-F238E27FC236}">
                <a16:creationId xmlns="" xmlns:a16="http://schemas.microsoft.com/office/drawing/2014/main" id="{CF9A4EB5-F5F7-4027-9237-F2A556E05239}"/>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9605"/>
          <a:stretch/>
        </p:blipFill>
        <p:spPr bwMode="auto">
          <a:xfrm>
            <a:off x="6431363" y="692696"/>
            <a:ext cx="5065238" cy="54726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449937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44D3137F-31F3-464D-8CAE-0728FFEFDFBE}"/>
              </a:ext>
            </a:extLst>
          </p:cNvPr>
          <p:cNvSpPr txBox="1"/>
          <p:nvPr/>
        </p:nvSpPr>
        <p:spPr>
          <a:xfrm>
            <a:off x="551385" y="569750"/>
            <a:ext cx="5328592" cy="5909310"/>
          </a:xfrm>
          <a:prstGeom prst="rect">
            <a:avLst/>
          </a:prstGeom>
          <a:noFill/>
        </p:spPr>
        <p:txBody>
          <a:bodyPr wrap="square" rtlCol="0">
            <a:spAutoFit/>
          </a:bodyPr>
          <a:lstStyle/>
          <a:p>
            <a:pPr algn="just"/>
            <a:r>
              <a:rPr lang="ru-RU" dirty="0"/>
              <a:t>7,7 % территории таежной зоны Республики Коми занимают болота. А одно из болот является самым крупным в Европе (общая площадь 178 975 га). </a:t>
            </a:r>
          </a:p>
          <a:p>
            <a:pPr algn="just"/>
            <a:r>
              <a:rPr lang="ru-RU" dirty="0"/>
              <a:t>   Пожалуй, это единственное из всех необыкновенных мест Коми, которому не грозит стать территорией притяжения туристов. </a:t>
            </a:r>
          </a:p>
          <a:p>
            <a:pPr algn="just"/>
            <a:r>
              <a:rPr lang="ru-RU" dirty="0"/>
              <a:t>  На его базе в 1978 году на территории </a:t>
            </a:r>
            <a:r>
              <a:rPr lang="ru-RU" dirty="0" err="1"/>
              <a:t>Усть-Цилемского</a:t>
            </a:r>
            <a:r>
              <a:rPr lang="ru-RU" dirty="0"/>
              <a:t> и </a:t>
            </a:r>
            <a:r>
              <a:rPr lang="ru-RU" dirty="0" err="1"/>
              <a:t>Ижемского</a:t>
            </a:r>
            <a:r>
              <a:rPr lang="ru-RU" dirty="0"/>
              <a:t> районов организован заказник республиканского значения.</a:t>
            </a:r>
          </a:p>
          <a:p>
            <a:pPr algn="just"/>
            <a:r>
              <a:rPr lang="ru-RU" dirty="0"/>
              <a:t>   Кроме того, это колоссальное болото – уникальное хранилище чистой пресной воды, которую оно как губка впитывает в свои мхи из окрестных речек. И, наконец его нужно благодарить и за чистый воздух республики. Болота, по мнению ученых, «дышат» иначе, чем леса. Их растения поглощают углекислый газ и вырабатывают кислород, но сами практически не тратят этот ценный ресурс.</a:t>
            </a:r>
          </a:p>
          <a:p>
            <a:pPr algn="just"/>
            <a:endParaRPr lang="ru-RU" dirty="0"/>
          </a:p>
          <a:p>
            <a:r>
              <a:rPr lang="ru-RU" b="1" dirty="0"/>
              <a:t>Как называется это болото? </a:t>
            </a:r>
          </a:p>
          <a:p>
            <a:pPr algn="just"/>
            <a:endParaRPr lang="ru-RU" dirty="0"/>
          </a:p>
        </p:txBody>
      </p:sp>
      <p:pic>
        <p:nvPicPr>
          <p:cNvPr id="3074" name="Picture 2" descr="https://pg11.ru/userfiles/articles/_cke/0/img16565823302172.jpeg">
            <a:extLst>
              <a:ext uri="{FF2B5EF4-FFF2-40B4-BE49-F238E27FC236}">
                <a16:creationId xmlns="" xmlns:a16="http://schemas.microsoft.com/office/drawing/2014/main" id="{CF9A4EB5-F5F7-4027-9237-F2A556E05239}"/>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9605"/>
          <a:stretch/>
        </p:blipFill>
        <p:spPr bwMode="auto">
          <a:xfrm>
            <a:off x="6431363" y="692696"/>
            <a:ext cx="5065238" cy="54726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Прямоугольник 11">
            <a:extLst>
              <a:ext uri="{FF2B5EF4-FFF2-40B4-BE49-F238E27FC236}">
                <a16:creationId xmlns="" xmlns:a16="http://schemas.microsoft.com/office/drawing/2014/main" id="{BA11CCDD-02D9-4BCB-B2E1-F0053B40E168}"/>
              </a:ext>
            </a:extLst>
          </p:cNvPr>
          <p:cNvSpPr/>
          <p:nvPr/>
        </p:nvSpPr>
        <p:spPr>
          <a:xfrm>
            <a:off x="6431362" y="4707142"/>
            <a:ext cx="5046798" cy="122413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Болото «Океан»</a:t>
            </a:r>
          </a:p>
        </p:txBody>
      </p:sp>
    </p:spTree>
    <p:extLst>
      <p:ext uri="{BB962C8B-B14F-4D97-AF65-F5344CB8AC3E}">
        <p14:creationId xmlns="" xmlns:p14="http://schemas.microsoft.com/office/powerpoint/2010/main" val="26202045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52338B7-D4E9-47F8-8DD0-AC6249FDDC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192" y="0"/>
            <a:ext cx="9137615" cy="6853211"/>
          </a:xfrm>
          <a:prstGeom prst="rect">
            <a:avLst/>
          </a:prstGeom>
        </p:spPr>
      </p:pic>
    </p:spTree>
    <p:extLst>
      <p:ext uri="{BB962C8B-B14F-4D97-AF65-F5344CB8AC3E}">
        <p14:creationId xmlns="" xmlns:p14="http://schemas.microsoft.com/office/powerpoint/2010/main" val="10345753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2DF7B6E6-26B3-4979-9255-57AD9E42BFE6}"/>
              </a:ext>
            </a:extLst>
          </p:cNvPr>
          <p:cNvSpPr/>
          <p:nvPr/>
        </p:nvSpPr>
        <p:spPr>
          <a:xfrm>
            <a:off x="677989" y="692696"/>
            <a:ext cx="5065238" cy="5170646"/>
          </a:xfrm>
          <a:prstGeom prst="rect">
            <a:avLst/>
          </a:prstGeom>
        </p:spPr>
        <p:txBody>
          <a:bodyPr wrap="square">
            <a:spAutoFit/>
          </a:bodyPr>
          <a:lstStyle/>
          <a:p>
            <a:pPr lvl="0" algn="just" fontAlgn="base">
              <a:spcBef>
                <a:spcPct val="0"/>
              </a:spcBef>
              <a:spcAft>
                <a:spcPct val="0"/>
              </a:spcAft>
            </a:pPr>
            <a:r>
              <a:rPr lang="ru-RU" sz="2200" dirty="0">
                <a:solidFill>
                  <a:srgbClr val="182C30"/>
                </a:solidFill>
                <a:ea typeface="Calibri" pitchFamily="34" charset="0"/>
                <a:cs typeface="Times New Roman" pitchFamily="18" charset="0"/>
              </a:rPr>
              <a:t>Это сакральное животное, которое по достоинству занимает свое место на гербе Республики Коми и </a:t>
            </a:r>
            <a:r>
              <a:rPr lang="ru-RU" sz="2200" dirty="0" err="1">
                <a:solidFill>
                  <a:srgbClr val="182C30"/>
                </a:solidFill>
                <a:ea typeface="Calibri" pitchFamily="34" charset="0"/>
                <a:cs typeface="Times New Roman" pitchFamily="18" charset="0"/>
              </a:rPr>
              <a:t>Троицко</a:t>
            </a:r>
            <a:r>
              <a:rPr lang="ru-RU" sz="2200" dirty="0">
                <a:solidFill>
                  <a:srgbClr val="182C30"/>
                </a:solidFill>
                <a:ea typeface="Calibri" pitchFamily="34" charset="0"/>
                <a:cs typeface="Times New Roman" pitchFamily="18" charset="0"/>
              </a:rPr>
              <a:t>-Печорского района, а также древнем коми промысловом календаре</a:t>
            </a:r>
            <a:r>
              <a:rPr lang="ru-RU" sz="2200" dirty="0">
                <a:solidFill>
                  <a:srgbClr val="333333"/>
                </a:solidFill>
                <a:ea typeface="Calibri" pitchFamily="34" charset="0"/>
                <a:cs typeface="Times New Roman" pitchFamily="18" charset="0"/>
              </a:rPr>
              <a:t> называют ещё сохатым.</a:t>
            </a:r>
          </a:p>
          <a:p>
            <a:pPr lvl="0" algn="just" fontAlgn="base">
              <a:spcBef>
                <a:spcPct val="0"/>
              </a:spcBef>
              <a:spcAft>
                <a:spcPct val="0"/>
              </a:spcAft>
            </a:pPr>
            <a:r>
              <a:rPr lang="ru-RU" sz="2200" dirty="0">
                <a:solidFill>
                  <a:srgbClr val="333333"/>
                </a:solidFill>
                <a:ea typeface="Calibri" pitchFamily="34" charset="0"/>
                <a:cs typeface="Times New Roman" pitchFamily="18" charset="0"/>
              </a:rPr>
              <a:t>  </a:t>
            </a:r>
          </a:p>
          <a:p>
            <a:pPr lvl="0" algn="just" fontAlgn="base">
              <a:spcBef>
                <a:spcPct val="0"/>
              </a:spcBef>
              <a:spcAft>
                <a:spcPct val="0"/>
              </a:spcAft>
            </a:pPr>
            <a:r>
              <a:rPr lang="ru-RU" sz="2200" dirty="0"/>
              <a:t>В  126 километрах от райцентра </a:t>
            </a:r>
            <a:r>
              <a:rPr lang="ru-RU" sz="2200" dirty="0" err="1"/>
              <a:t>Троицко</a:t>
            </a:r>
            <a:r>
              <a:rPr lang="ru-RU" sz="2200" dirty="0"/>
              <a:t>-Печорского района в поселке Якша на территории </a:t>
            </a:r>
            <a:r>
              <a:rPr lang="ru-RU" sz="2200" dirty="0" err="1"/>
              <a:t>Печоро-Илычского</a:t>
            </a:r>
            <a:r>
              <a:rPr lang="ru-RU" sz="2200" dirty="0"/>
              <a:t> заповедника </a:t>
            </a:r>
            <a:r>
              <a:rPr lang="ru-RU" sz="2200" dirty="0">
                <a:solidFill>
                  <a:srgbClr val="333333"/>
                </a:solidFill>
                <a:ea typeface="Calibri" pitchFamily="34" charset="0"/>
                <a:cs typeface="Times New Roman" pitchFamily="18" charset="0"/>
              </a:rPr>
              <a:t>была создана первая в мире ферма по одомашниванию этих диких копытных.</a:t>
            </a:r>
          </a:p>
          <a:p>
            <a:pPr lvl="0" algn="just" fontAlgn="base">
              <a:spcBef>
                <a:spcPct val="0"/>
              </a:spcBef>
              <a:spcAft>
                <a:spcPct val="0"/>
              </a:spcAft>
            </a:pPr>
            <a:endParaRPr lang="ru-RU" sz="2200" dirty="0">
              <a:solidFill>
                <a:srgbClr val="333333"/>
              </a:solidFill>
              <a:ea typeface="Calibri" pitchFamily="34" charset="0"/>
              <a:cs typeface="Times New Roman" pitchFamily="18" charset="0"/>
            </a:endParaRPr>
          </a:p>
          <a:p>
            <a:pPr lvl="0" fontAlgn="base">
              <a:spcBef>
                <a:spcPct val="0"/>
              </a:spcBef>
              <a:spcAft>
                <a:spcPct val="0"/>
              </a:spcAft>
            </a:pPr>
            <a:r>
              <a:rPr lang="ru-RU" sz="2200" dirty="0">
                <a:solidFill>
                  <a:srgbClr val="333333"/>
                </a:solidFill>
                <a:cs typeface="Times New Roman" pitchFamily="18" charset="0"/>
              </a:rPr>
              <a:t> </a:t>
            </a:r>
            <a:r>
              <a:rPr lang="ru-RU" sz="2200" b="1" dirty="0">
                <a:solidFill>
                  <a:srgbClr val="333333"/>
                </a:solidFill>
                <a:cs typeface="Times New Roman" pitchFamily="18" charset="0"/>
              </a:rPr>
              <a:t>Назовите животное.</a:t>
            </a:r>
            <a:endParaRPr lang="ru-RU" sz="2200" b="1" dirty="0">
              <a:cs typeface="Arial" pitchFamily="34" charset="0"/>
            </a:endParaRPr>
          </a:p>
        </p:txBody>
      </p:sp>
      <p:pic>
        <p:nvPicPr>
          <p:cNvPr id="7" name="Picture 2" descr="C:\Users\User\Documents\Downloads\cWoJ3EPsEOg.jpg">
            <a:extLst>
              <a:ext uri="{FF2B5EF4-FFF2-40B4-BE49-F238E27FC236}">
                <a16:creationId xmlns="" xmlns:a16="http://schemas.microsoft.com/office/drawing/2014/main" id="{D20169A7-92E4-4A5B-B96B-5463B662877B}"/>
              </a:ext>
            </a:extLst>
          </p:cNvPr>
          <p:cNvPicPr>
            <a:picLocks noChangeAspect="1" noChangeArrowheads="1"/>
          </p:cNvPicPr>
          <p:nvPr/>
        </p:nvPicPr>
        <p:blipFill rotWithShape="1">
          <a:blip r:embed="rId4" cstate="print"/>
          <a:srcRect t="25135" r="39578"/>
          <a:stretch/>
        </p:blipFill>
        <p:spPr bwMode="auto">
          <a:xfrm>
            <a:off x="6448775" y="793588"/>
            <a:ext cx="5065236" cy="5270824"/>
          </a:xfrm>
          <a:prstGeom prst="rect">
            <a:avLst/>
          </a:prstGeom>
          <a:noFill/>
        </p:spPr>
      </p:pic>
    </p:spTree>
    <p:extLst>
      <p:ext uri="{BB962C8B-B14F-4D97-AF65-F5344CB8AC3E}">
        <p14:creationId xmlns="" xmlns:p14="http://schemas.microsoft.com/office/powerpoint/2010/main" val="32915065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2DF7B6E6-26B3-4979-9255-57AD9E42BFE6}"/>
              </a:ext>
            </a:extLst>
          </p:cNvPr>
          <p:cNvSpPr/>
          <p:nvPr/>
        </p:nvSpPr>
        <p:spPr>
          <a:xfrm>
            <a:off x="677989" y="692696"/>
            <a:ext cx="5065238" cy="5170646"/>
          </a:xfrm>
          <a:prstGeom prst="rect">
            <a:avLst/>
          </a:prstGeom>
        </p:spPr>
        <p:txBody>
          <a:bodyPr wrap="square">
            <a:spAutoFit/>
          </a:bodyPr>
          <a:lstStyle/>
          <a:p>
            <a:pPr lvl="0" algn="just" fontAlgn="base">
              <a:spcBef>
                <a:spcPct val="0"/>
              </a:spcBef>
              <a:spcAft>
                <a:spcPct val="0"/>
              </a:spcAft>
            </a:pPr>
            <a:r>
              <a:rPr lang="ru-RU" sz="2200" dirty="0">
                <a:solidFill>
                  <a:srgbClr val="182C30"/>
                </a:solidFill>
                <a:ea typeface="Calibri" pitchFamily="34" charset="0"/>
                <a:cs typeface="Times New Roman" pitchFamily="18" charset="0"/>
              </a:rPr>
              <a:t>Это сакральное животное, которое по достоинству занимает свое место на гербе Республики Коми и </a:t>
            </a:r>
            <a:r>
              <a:rPr lang="ru-RU" sz="2200" dirty="0" err="1">
                <a:solidFill>
                  <a:srgbClr val="182C30"/>
                </a:solidFill>
                <a:ea typeface="Calibri" pitchFamily="34" charset="0"/>
                <a:cs typeface="Times New Roman" pitchFamily="18" charset="0"/>
              </a:rPr>
              <a:t>Троицко</a:t>
            </a:r>
            <a:r>
              <a:rPr lang="ru-RU" sz="2200" dirty="0">
                <a:solidFill>
                  <a:srgbClr val="182C30"/>
                </a:solidFill>
                <a:ea typeface="Calibri" pitchFamily="34" charset="0"/>
                <a:cs typeface="Times New Roman" pitchFamily="18" charset="0"/>
              </a:rPr>
              <a:t>-Печорского района, а также древнем коми промысловом календаре</a:t>
            </a:r>
            <a:r>
              <a:rPr lang="ru-RU" sz="2200" dirty="0">
                <a:solidFill>
                  <a:srgbClr val="333333"/>
                </a:solidFill>
                <a:ea typeface="Calibri" pitchFamily="34" charset="0"/>
                <a:cs typeface="Times New Roman" pitchFamily="18" charset="0"/>
              </a:rPr>
              <a:t> называют ещё сохатым.</a:t>
            </a:r>
          </a:p>
          <a:p>
            <a:pPr lvl="0" algn="just" fontAlgn="base">
              <a:spcBef>
                <a:spcPct val="0"/>
              </a:spcBef>
              <a:spcAft>
                <a:spcPct val="0"/>
              </a:spcAft>
            </a:pPr>
            <a:r>
              <a:rPr lang="ru-RU" sz="2200" dirty="0">
                <a:solidFill>
                  <a:srgbClr val="333333"/>
                </a:solidFill>
                <a:ea typeface="Calibri" pitchFamily="34" charset="0"/>
                <a:cs typeface="Times New Roman" pitchFamily="18" charset="0"/>
              </a:rPr>
              <a:t>  </a:t>
            </a:r>
          </a:p>
          <a:p>
            <a:pPr lvl="0" algn="just" fontAlgn="base">
              <a:spcBef>
                <a:spcPct val="0"/>
              </a:spcBef>
              <a:spcAft>
                <a:spcPct val="0"/>
              </a:spcAft>
            </a:pPr>
            <a:r>
              <a:rPr lang="ru-RU" sz="2200" dirty="0"/>
              <a:t>В  126 километрах от райцентра </a:t>
            </a:r>
            <a:r>
              <a:rPr lang="ru-RU" sz="2200" dirty="0" err="1"/>
              <a:t>Троицко</a:t>
            </a:r>
            <a:r>
              <a:rPr lang="ru-RU" sz="2200" dirty="0"/>
              <a:t>-Печорского района в поселке Якша на территории </a:t>
            </a:r>
            <a:r>
              <a:rPr lang="ru-RU" sz="2200" dirty="0" err="1"/>
              <a:t>Печоро-Илычского</a:t>
            </a:r>
            <a:r>
              <a:rPr lang="ru-RU" sz="2200" dirty="0"/>
              <a:t> заповедника </a:t>
            </a:r>
            <a:r>
              <a:rPr lang="ru-RU" sz="2200" dirty="0">
                <a:solidFill>
                  <a:srgbClr val="333333"/>
                </a:solidFill>
                <a:ea typeface="Calibri" pitchFamily="34" charset="0"/>
                <a:cs typeface="Times New Roman" pitchFamily="18" charset="0"/>
              </a:rPr>
              <a:t>была создана первая в мире ферма по одомашниванию этих диких копытных.</a:t>
            </a:r>
          </a:p>
          <a:p>
            <a:pPr lvl="0" algn="just" fontAlgn="base">
              <a:spcBef>
                <a:spcPct val="0"/>
              </a:spcBef>
              <a:spcAft>
                <a:spcPct val="0"/>
              </a:spcAft>
            </a:pPr>
            <a:endParaRPr lang="ru-RU" sz="2200" dirty="0">
              <a:solidFill>
                <a:srgbClr val="333333"/>
              </a:solidFill>
              <a:ea typeface="Calibri" pitchFamily="34" charset="0"/>
              <a:cs typeface="Times New Roman" pitchFamily="18" charset="0"/>
            </a:endParaRPr>
          </a:p>
          <a:p>
            <a:pPr lvl="0" fontAlgn="base">
              <a:spcBef>
                <a:spcPct val="0"/>
              </a:spcBef>
              <a:spcAft>
                <a:spcPct val="0"/>
              </a:spcAft>
            </a:pPr>
            <a:r>
              <a:rPr lang="ru-RU" sz="2200" dirty="0">
                <a:solidFill>
                  <a:srgbClr val="333333"/>
                </a:solidFill>
                <a:cs typeface="Times New Roman" pitchFamily="18" charset="0"/>
              </a:rPr>
              <a:t> </a:t>
            </a:r>
            <a:r>
              <a:rPr lang="ru-RU" sz="2200" b="1" dirty="0">
                <a:solidFill>
                  <a:srgbClr val="333333"/>
                </a:solidFill>
                <a:cs typeface="Times New Roman" pitchFamily="18" charset="0"/>
              </a:rPr>
              <a:t>Назовите животное.</a:t>
            </a:r>
            <a:endParaRPr lang="ru-RU" sz="2200" b="1" dirty="0">
              <a:cs typeface="Arial" pitchFamily="34" charset="0"/>
            </a:endParaRPr>
          </a:p>
        </p:txBody>
      </p:sp>
      <p:pic>
        <p:nvPicPr>
          <p:cNvPr id="7" name="Picture 2" descr="C:\Users\User\Documents\Downloads\cWoJ3EPsEOg.jpg">
            <a:extLst>
              <a:ext uri="{FF2B5EF4-FFF2-40B4-BE49-F238E27FC236}">
                <a16:creationId xmlns="" xmlns:a16="http://schemas.microsoft.com/office/drawing/2014/main" id="{D20169A7-92E4-4A5B-B96B-5463B662877B}"/>
              </a:ext>
            </a:extLst>
          </p:cNvPr>
          <p:cNvPicPr>
            <a:picLocks noChangeAspect="1" noChangeArrowheads="1"/>
          </p:cNvPicPr>
          <p:nvPr/>
        </p:nvPicPr>
        <p:blipFill rotWithShape="1">
          <a:blip r:embed="rId4" cstate="print"/>
          <a:srcRect t="25135" r="39578"/>
          <a:stretch/>
        </p:blipFill>
        <p:spPr bwMode="auto">
          <a:xfrm>
            <a:off x="6448775" y="793588"/>
            <a:ext cx="5065236" cy="5270824"/>
          </a:xfrm>
          <a:prstGeom prst="rect">
            <a:avLst/>
          </a:prstGeom>
          <a:noFill/>
        </p:spPr>
      </p:pic>
      <p:sp>
        <p:nvSpPr>
          <p:cNvPr id="8" name="Прямоугольник 7">
            <a:extLst>
              <a:ext uri="{FF2B5EF4-FFF2-40B4-BE49-F238E27FC236}">
                <a16:creationId xmlns="" xmlns:a16="http://schemas.microsoft.com/office/drawing/2014/main" id="{D698D064-7C6D-4C98-9C7D-31D5E717270A}"/>
              </a:ext>
            </a:extLst>
          </p:cNvPr>
          <p:cNvSpPr/>
          <p:nvPr/>
        </p:nvSpPr>
        <p:spPr>
          <a:xfrm>
            <a:off x="6448775" y="4711214"/>
            <a:ext cx="5065236" cy="11521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Лось</a:t>
            </a:r>
          </a:p>
        </p:txBody>
      </p:sp>
    </p:spTree>
    <p:extLst>
      <p:ext uri="{BB962C8B-B14F-4D97-AF65-F5344CB8AC3E}">
        <p14:creationId xmlns="" xmlns:p14="http://schemas.microsoft.com/office/powerpoint/2010/main" val="28972765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 xmlns:a16="http://schemas.microsoft.com/office/drawing/2014/main" id="{BFEDB2BE-F5B7-4391-8827-85A55B0F2322}"/>
              </a:ext>
            </a:extLst>
          </p:cNvPr>
          <p:cNvSpPr/>
          <p:nvPr/>
        </p:nvSpPr>
        <p:spPr>
          <a:xfrm>
            <a:off x="720830" y="620688"/>
            <a:ext cx="5160856" cy="5847755"/>
          </a:xfrm>
          <a:prstGeom prst="rect">
            <a:avLst/>
          </a:prstGeom>
        </p:spPr>
        <p:txBody>
          <a:bodyPr wrap="square">
            <a:spAutoFit/>
          </a:bodyPr>
          <a:lstStyle/>
          <a:p>
            <a:r>
              <a:rPr lang="ru-RU" sz="2200" dirty="0"/>
              <a:t>Недаром это </a:t>
            </a:r>
            <a:r>
              <a:rPr lang="ru-RU" sz="2200" dirty="0" smtClean="0"/>
              <a:t>дерево считается</a:t>
            </a:r>
            <a:r>
              <a:rPr lang="ru-RU" sz="2200" dirty="0"/>
              <a:t> </a:t>
            </a:r>
            <a:r>
              <a:rPr lang="ru-RU" sz="2200" dirty="0" smtClean="0"/>
              <a:t> </a:t>
            </a:r>
            <a:r>
              <a:rPr lang="ru-RU" sz="2200" b="1" i="1" dirty="0" smtClean="0"/>
              <a:t>деревом-чемпионом</a:t>
            </a:r>
            <a:r>
              <a:rPr lang="ru-RU" sz="2200" b="1" i="1" dirty="0"/>
              <a:t>.</a:t>
            </a:r>
            <a:r>
              <a:rPr lang="ru-RU" sz="2200" dirty="0"/>
              <a:t>  </a:t>
            </a:r>
          </a:p>
          <a:p>
            <a:pPr algn="just"/>
            <a:r>
              <a:rPr lang="ru-RU" sz="2200" dirty="0"/>
              <a:t>На территории России сосредоточено 95 процентов мировых запасов этого дерева. Это самая морозостойкая порода, с ней по выносливости ни кто не может сравниться: она образует леса даже за Полярным кругом.</a:t>
            </a:r>
          </a:p>
          <a:p>
            <a:pPr algn="just"/>
            <a:r>
              <a:rPr lang="ru-RU" sz="2200" dirty="0"/>
              <a:t> Древесина этого дерева необычайно крепкая и тяжёлая,  она даёт человеку мачты для кораблей, древесину, не гниющую в воде, брёвна, не уступающие по крепости металлу. </a:t>
            </a:r>
          </a:p>
          <a:p>
            <a:pPr algn="just"/>
            <a:r>
              <a:rPr lang="ru-RU" sz="2200" dirty="0"/>
              <a:t>И, наконец, это самое долговечное дерево России, живущее до 900 лет!</a:t>
            </a:r>
          </a:p>
          <a:p>
            <a:endParaRPr lang="ru-RU" sz="2200" b="1" dirty="0"/>
          </a:p>
          <a:p>
            <a:r>
              <a:rPr lang="ru-RU" sz="2200" b="1" dirty="0"/>
              <a:t>Назови дерево!</a:t>
            </a:r>
            <a:endParaRPr lang="ru-RU" sz="2200" dirty="0"/>
          </a:p>
        </p:txBody>
      </p:sp>
      <p:pic>
        <p:nvPicPr>
          <p:cNvPr id="8" name="Picture 2" descr="C:\Users\User\Documents\Downloads\b93576ee2377699edfffb5e786f626a1.jpeg">
            <a:extLst>
              <a:ext uri="{FF2B5EF4-FFF2-40B4-BE49-F238E27FC236}">
                <a16:creationId xmlns="" xmlns:a16="http://schemas.microsoft.com/office/drawing/2014/main" id="{66B7B9A5-127F-4502-A499-2334E4C3EB32}"/>
              </a:ext>
            </a:extLst>
          </p:cNvPr>
          <p:cNvPicPr>
            <a:picLocks noChangeAspect="1" noChangeArrowheads="1"/>
          </p:cNvPicPr>
          <p:nvPr/>
        </p:nvPicPr>
        <p:blipFill rotWithShape="1">
          <a:blip r:embed="rId4" cstate="print"/>
          <a:srcRect l="9053"/>
          <a:stretch/>
        </p:blipFill>
        <p:spPr bwMode="auto">
          <a:xfrm>
            <a:off x="6600056" y="800708"/>
            <a:ext cx="4803206" cy="5256584"/>
          </a:xfrm>
          <a:prstGeom prst="rect">
            <a:avLst/>
          </a:prstGeom>
          <a:noFill/>
        </p:spPr>
      </p:pic>
    </p:spTree>
    <p:extLst>
      <p:ext uri="{BB962C8B-B14F-4D97-AF65-F5344CB8AC3E}">
        <p14:creationId xmlns="" xmlns:p14="http://schemas.microsoft.com/office/powerpoint/2010/main" val="40981428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 xmlns:a16="http://schemas.microsoft.com/office/drawing/2014/main" id="{BFEDB2BE-F5B7-4391-8827-85A55B0F2322}"/>
              </a:ext>
            </a:extLst>
          </p:cNvPr>
          <p:cNvSpPr/>
          <p:nvPr/>
        </p:nvSpPr>
        <p:spPr>
          <a:xfrm>
            <a:off x="720830" y="620688"/>
            <a:ext cx="5160856" cy="5847755"/>
          </a:xfrm>
          <a:prstGeom prst="rect">
            <a:avLst/>
          </a:prstGeom>
        </p:spPr>
        <p:txBody>
          <a:bodyPr wrap="square">
            <a:spAutoFit/>
          </a:bodyPr>
          <a:lstStyle/>
          <a:p>
            <a:pPr algn="just"/>
            <a:r>
              <a:rPr lang="ru-RU" sz="2200" dirty="0"/>
              <a:t>Недаром это </a:t>
            </a:r>
            <a:r>
              <a:rPr lang="ru-RU" sz="2200" dirty="0" smtClean="0"/>
              <a:t>дерево считается</a:t>
            </a:r>
            <a:r>
              <a:rPr lang="ru-RU" sz="2200" dirty="0"/>
              <a:t> </a:t>
            </a:r>
            <a:r>
              <a:rPr lang="ru-RU" sz="2200" b="1" i="1" dirty="0"/>
              <a:t>деревом-чемпионом.</a:t>
            </a:r>
            <a:r>
              <a:rPr lang="ru-RU" sz="2200" dirty="0"/>
              <a:t>  </a:t>
            </a:r>
          </a:p>
          <a:p>
            <a:pPr algn="just"/>
            <a:r>
              <a:rPr lang="ru-RU" sz="2200" dirty="0"/>
              <a:t>На территории России сосредоточено 95 процентов мировых запасов этого дерева. Это самая морозостойкая порода, с ней по выносливости ни кто не может сравниться: она образует леса даже за Полярным кругом.</a:t>
            </a:r>
          </a:p>
          <a:p>
            <a:pPr algn="just"/>
            <a:r>
              <a:rPr lang="ru-RU" sz="2200" dirty="0"/>
              <a:t> Древесина этого дерева необычайно крепкая и тяжёлая,  она даёт человеку мачты для кораблей, древесину, не гниющую в воде, брёвна, не уступающие по крепости металлу. </a:t>
            </a:r>
          </a:p>
          <a:p>
            <a:pPr algn="just"/>
            <a:r>
              <a:rPr lang="ru-RU" sz="2200" dirty="0"/>
              <a:t>И, наконец, это самое долговечное дерево России, живущее до 900 лет!</a:t>
            </a:r>
          </a:p>
          <a:p>
            <a:endParaRPr lang="ru-RU" sz="2200" b="1" dirty="0"/>
          </a:p>
          <a:p>
            <a:r>
              <a:rPr lang="ru-RU" sz="2200" b="1" dirty="0"/>
              <a:t>Назови дерево!</a:t>
            </a:r>
            <a:endParaRPr lang="ru-RU" sz="2200" dirty="0"/>
          </a:p>
        </p:txBody>
      </p:sp>
      <p:pic>
        <p:nvPicPr>
          <p:cNvPr id="8" name="Picture 2" descr="C:\Users\User\Documents\Downloads\b93576ee2377699edfffb5e786f626a1.jpeg">
            <a:extLst>
              <a:ext uri="{FF2B5EF4-FFF2-40B4-BE49-F238E27FC236}">
                <a16:creationId xmlns="" xmlns:a16="http://schemas.microsoft.com/office/drawing/2014/main" id="{66B7B9A5-127F-4502-A499-2334E4C3EB32}"/>
              </a:ext>
            </a:extLst>
          </p:cNvPr>
          <p:cNvPicPr>
            <a:picLocks noChangeAspect="1" noChangeArrowheads="1"/>
          </p:cNvPicPr>
          <p:nvPr/>
        </p:nvPicPr>
        <p:blipFill rotWithShape="1">
          <a:blip r:embed="rId4" cstate="print"/>
          <a:srcRect l="9053"/>
          <a:stretch/>
        </p:blipFill>
        <p:spPr bwMode="auto">
          <a:xfrm>
            <a:off x="6600056" y="800708"/>
            <a:ext cx="4803206" cy="5256584"/>
          </a:xfrm>
          <a:prstGeom prst="rect">
            <a:avLst/>
          </a:prstGeom>
          <a:noFill/>
        </p:spPr>
      </p:pic>
      <p:sp>
        <p:nvSpPr>
          <p:cNvPr id="9" name="Прямоугольник 8">
            <a:extLst>
              <a:ext uri="{FF2B5EF4-FFF2-40B4-BE49-F238E27FC236}">
                <a16:creationId xmlns="" xmlns:a16="http://schemas.microsoft.com/office/drawing/2014/main" id="{38CA5BCA-780B-41CD-80A4-589BD3880C60}"/>
              </a:ext>
            </a:extLst>
          </p:cNvPr>
          <p:cNvSpPr/>
          <p:nvPr/>
        </p:nvSpPr>
        <p:spPr>
          <a:xfrm>
            <a:off x="6600056" y="4761148"/>
            <a:ext cx="4803205" cy="11521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Лиственница</a:t>
            </a:r>
          </a:p>
        </p:txBody>
      </p:sp>
    </p:spTree>
    <p:extLst>
      <p:ext uri="{BB962C8B-B14F-4D97-AF65-F5344CB8AC3E}">
        <p14:creationId xmlns="" xmlns:p14="http://schemas.microsoft.com/office/powerpoint/2010/main" val="15219535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5BEA07A4-9CE3-4C93-85FB-9155F46DD7CC}"/>
              </a:ext>
            </a:extLst>
          </p:cNvPr>
          <p:cNvSpPr/>
          <p:nvPr/>
        </p:nvSpPr>
        <p:spPr>
          <a:xfrm>
            <a:off x="695400" y="620688"/>
            <a:ext cx="5040560" cy="4832092"/>
          </a:xfrm>
          <a:prstGeom prst="rect">
            <a:avLst/>
          </a:prstGeom>
        </p:spPr>
        <p:txBody>
          <a:bodyPr wrap="square">
            <a:spAutoFit/>
          </a:bodyPr>
          <a:lstStyle/>
          <a:p>
            <a:pPr algn="just"/>
            <a:r>
              <a:rPr lang="ru-RU" sz="2200" dirty="0"/>
              <a:t> В 1934 году на территории Республики Коми в поселке,  расположенном в 20 километрах от города Ухты в появилась единственная в настоящее время в России </a:t>
            </a:r>
            <a:r>
              <a:rPr lang="ru-RU" sz="2200" b="1" dirty="0"/>
              <a:t>шахта</a:t>
            </a:r>
            <a:r>
              <a:rPr lang="ru-RU" sz="2200" dirty="0"/>
              <a:t> по добыче тяжелой нефти.    Такой способ предполагает добычу нефти из нефтяного пласта с помощью подземных горных выработок или подземных скважин, сооруженных в нефтяной шахте.</a:t>
            </a:r>
          </a:p>
          <a:p>
            <a:pPr algn="just"/>
            <a:endParaRPr lang="ru-RU" sz="2200" dirty="0"/>
          </a:p>
          <a:p>
            <a:pPr algn="just"/>
            <a:r>
              <a:rPr lang="ru-RU" sz="2200" b="1" dirty="0"/>
              <a:t>  В каком современном населенном пункте она располагается? </a:t>
            </a:r>
          </a:p>
        </p:txBody>
      </p:sp>
      <p:pic>
        <p:nvPicPr>
          <p:cNvPr id="7" name="Picture 1" descr="C:\Users\User\Documents\Downloads\72_full.jpg">
            <a:extLst>
              <a:ext uri="{FF2B5EF4-FFF2-40B4-BE49-F238E27FC236}">
                <a16:creationId xmlns="" xmlns:a16="http://schemas.microsoft.com/office/drawing/2014/main" id="{6C4F077B-81D6-4384-91EC-7C4F8561A103}"/>
              </a:ext>
            </a:extLst>
          </p:cNvPr>
          <p:cNvPicPr>
            <a:picLocks noChangeAspect="1" noChangeArrowheads="1"/>
          </p:cNvPicPr>
          <p:nvPr/>
        </p:nvPicPr>
        <p:blipFill>
          <a:blip r:embed="rId4" cstate="print"/>
          <a:srcRect/>
          <a:stretch>
            <a:fillRect/>
          </a:stretch>
        </p:blipFill>
        <p:spPr bwMode="auto">
          <a:xfrm>
            <a:off x="6434976" y="836712"/>
            <a:ext cx="5076563" cy="3960440"/>
          </a:xfrm>
          <a:prstGeom prst="rect">
            <a:avLst/>
          </a:prstGeom>
          <a:noFill/>
        </p:spPr>
      </p:pic>
    </p:spTree>
    <p:extLst>
      <p:ext uri="{BB962C8B-B14F-4D97-AF65-F5344CB8AC3E}">
        <p14:creationId xmlns="" xmlns:p14="http://schemas.microsoft.com/office/powerpoint/2010/main" val="9826209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cuments\Downloads\Фон Вопрос (9).jpg">
            <a:extLst>
              <a:ext uri="{FF2B5EF4-FFF2-40B4-BE49-F238E27FC236}">
                <a16:creationId xmlns="" xmlns:a16="http://schemas.microsoft.com/office/drawing/2014/main" id="{CC4D65BC-AE17-42AF-9389-3492B08D45E4}"/>
              </a:ext>
            </a:extLst>
          </p:cNvPr>
          <p:cNvPicPr>
            <a:picLocks noChangeAspect="1" noChangeArrowheads="1"/>
          </p:cNvPicPr>
          <p:nvPr/>
        </p:nvPicPr>
        <p:blipFill rotWithShape="1">
          <a:blip r:embed="rId3" cstate="print"/>
          <a:srcRect l="26" t="3127" r="-26" b="9178"/>
          <a:stretch/>
        </p:blipFill>
        <p:spPr bwMode="auto">
          <a:xfrm>
            <a:off x="0" y="0"/>
            <a:ext cx="12167018" cy="6858000"/>
          </a:xfrm>
          <a:prstGeom prst="rect">
            <a:avLst/>
          </a:prstGeom>
          <a:noFill/>
        </p:spPr>
      </p:pic>
      <p:sp>
        <p:nvSpPr>
          <p:cNvPr id="5" name="Прямоугольник 4">
            <a:extLst>
              <a:ext uri="{FF2B5EF4-FFF2-40B4-BE49-F238E27FC236}">
                <a16:creationId xmlns="" xmlns:a16="http://schemas.microsoft.com/office/drawing/2014/main" id="{EFC4FF45-B6DF-483D-8AF1-9B4F9522496D}"/>
              </a:ext>
            </a:extLst>
          </p:cNvPr>
          <p:cNvSpPr/>
          <p:nvPr/>
        </p:nvSpPr>
        <p:spPr>
          <a:xfrm>
            <a:off x="371364" y="440668"/>
            <a:ext cx="11449272" cy="5976664"/>
          </a:xfrm>
          <a:prstGeom prst="rect">
            <a:avLst/>
          </a:prstGeom>
          <a:solidFill>
            <a:srgbClr val="FFFFFF">
              <a:alpha val="8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5BEA07A4-9CE3-4C93-85FB-9155F46DD7CC}"/>
              </a:ext>
            </a:extLst>
          </p:cNvPr>
          <p:cNvSpPr/>
          <p:nvPr/>
        </p:nvSpPr>
        <p:spPr>
          <a:xfrm>
            <a:off x="695400" y="620688"/>
            <a:ext cx="5040560" cy="4832092"/>
          </a:xfrm>
          <a:prstGeom prst="rect">
            <a:avLst/>
          </a:prstGeom>
        </p:spPr>
        <p:txBody>
          <a:bodyPr wrap="square">
            <a:spAutoFit/>
          </a:bodyPr>
          <a:lstStyle/>
          <a:p>
            <a:pPr algn="just"/>
            <a:r>
              <a:rPr lang="ru-RU" sz="2200" dirty="0"/>
              <a:t> В 1934 году на территории Республики Коми в поселке,  расположенном в 20 километрах от города Ухты в появилась единственная в настоящее время в России </a:t>
            </a:r>
            <a:r>
              <a:rPr lang="ru-RU" sz="2200" b="1" dirty="0"/>
              <a:t>шахта</a:t>
            </a:r>
            <a:r>
              <a:rPr lang="ru-RU" sz="2200" dirty="0"/>
              <a:t> по добыче тяжелой нефти.    Такой способ предполагает добычу нефти из нефтяного пласта с помощью подземных горных выработок или подземных скважин, сооруженных в нефтяной шахте.</a:t>
            </a:r>
          </a:p>
          <a:p>
            <a:pPr algn="just"/>
            <a:endParaRPr lang="ru-RU" sz="2200" dirty="0"/>
          </a:p>
          <a:p>
            <a:pPr algn="just"/>
            <a:r>
              <a:rPr lang="ru-RU" sz="2200" b="1" dirty="0"/>
              <a:t>  В каком современном населенном пункте она располагается? </a:t>
            </a:r>
          </a:p>
        </p:txBody>
      </p:sp>
      <p:pic>
        <p:nvPicPr>
          <p:cNvPr id="7" name="Picture 1" descr="C:\Users\User\Documents\Downloads\72_full.jpg">
            <a:extLst>
              <a:ext uri="{FF2B5EF4-FFF2-40B4-BE49-F238E27FC236}">
                <a16:creationId xmlns="" xmlns:a16="http://schemas.microsoft.com/office/drawing/2014/main" id="{6C4F077B-81D6-4384-91EC-7C4F8561A103}"/>
              </a:ext>
            </a:extLst>
          </p:cNvPr>
          <p:cNvPicPr>
            <a:picLocks noChangeAspect="1" noChangeArrowheads="1"/>
          </p:cNvPicPr>
          <p:nvPr/>
        </p:nvPicPr>
        <p:blipFill>
          <a:blip r:embed="rId4" cstate="print"/>
          <a:srcRect/>
          <a:stretch>
            <a:fillRect/>
          </a:stretch>
        </p:blipFill>
        <p:spPr bwMode="auto">
          <a:xfrm>
            <a:off x="6434976" y="836712"/>
            <a:ext cx="5076563" cy="3960440"/>
          </a:xfrm>
          <a:prstGeom prst="rect">
            <a:avLst/>
          </a:prstGeom>
          <a:noFill/>
        </p:spPr>
      </p:pic>
      <p:sp>
        <p:nvSpPr>
          <p:cNvPr id="9" name="Прямоугольник 8">
            <a:extLst>
              <a:ext uri="{FF2B5EF4-FFF2-40B4-BE49-F238E27FC236}">
                <a16:creationId xmlns="" xmlns:a16="http://schemas.microsoft.com/office/drawing/2014/main" id="{4662A211-FA2B-496B-83EB-586A02CCDD4A}"/>
              </a:ext>
            </a:extLst>
          </p:cNvPr>
          <p:cNvSpPr/>
          <p:nvPr/>
        </p:nvSpPr>
        <p:spPr>
          <a:xfrm>
            <a:off x="6463632" y="4914782"/>
            <a:ext cx="5032968" cy="11521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Ярега</a:t>
            </a:r>
          </a:p>
        </p:txBody>
      </p:sp>
    </p:spTree>
    <p:extLst>
      <p:ext uri="{BB962C8B-B14F-4D97-AF65-F5344CB8AC3E}">
        <p14:creationId xmlns="" xmlns:p14="http://schemas.microsoft.com/office/powerpoint/2010/main" val="20115664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87/45/fb/8745fb5fe2c94ca85f67a5773df6f7b9.jpg">
            <a:extLst>
              <a:ext uri="{FF2B5EF4-FFF2-40B4-BE49-F238E27FC236}">
                <a16:creationId xmlns="" xmlns:a16="http://schemas.microsoft.com/office/drawing/2014/main" id="{40687541-0F33-4462-A13B-B72C19C110E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578" t="12796" r="5469" b="12798"/>
          <a:stretch/>
        </p:blipFill>
        <p:spPr bwMode="auto">
          <a:xfrm>
            <a:off x="-96688" y="-1"/>
            <a:ext cx="12288688"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a:extLst>
              <a:ext uri="{FF2B5EF4-FFF2-40B4-BE49-F238E27FC236}">
                <a16:creationId xmlns="" xmlns:a16="http://schemas.microsoft.com/office/drawing/2014/main" id="{1DD335CC-2BC4-4801-8D18-F596D3A0900A}"/>
              </a:ext>
            </a:extLst>
          </p:cNvPr>
          <p:cNvSpPr/>
          <p:nvPr/>
        </p:nvSpPr>
        <p:spPr>
          <a:xfrm>
            <a:off x="335360" y="476672"/>
            <a:ext cx="11449272" cy="5976664"/>
          </a:xfrm>
          <a:prstGeom prst="rect">
            <a:avLst/>
          </a:prstGeom>
          <a:solidFill>
            <a:srgbClr val="FFFFFF">
              <a:alpha val="7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 xmlns:a16="http://schemas.microsoft.com/office/drawing/2014/main" id="{5270E8C5-5F5E-4007-853C-FEEC5D732988}"/>
              </a:ext>
            </a:extLst>
          </p:cNvPr>
          <p:cNvSpPr txBox="1"/>
          <p:nvPr/>
        </p:nvSpPr>
        <p:spPr>
          <a:xfrm>
            <a:off x="3935760" y="548681"/>
            <a:ext cx="4320480" cy="584775"/>
          </a:xfrm>
          <a:prstGeom prst="rect">
            <a:avLst/>
          </a:prstGeom>
          <a:noFill/>
        </p:spPr>
        <p:txBody>
          <a:bodyPr wrap="square" rtlCol="0">
            <a:spAutoFit/>
          </a:bodyPr>
          <a:lstStyle/>
          <a:p>
            <a:pPr algn="ctr"/>
            <a:r>
              <a:rPr lang="ru-RU" sz="3200" b="1" dirty="0">
                <a:solidFill>
                  <a:srgbClr val="58431B"/>
                </a:solidFill>
              </a:rPr>
              <a:t>Домашнее задание:</a:t>
            </a:r>
          </a:p>
        </p:txBody>
      </p:sp>
      <p:sp>
        <p:nvSpPr>
          <p:cNvPr id="11" name="Прямоугольник 10">
            <a:extLst>
              <a:ext uri="{FF2B5EF4-FFF2-40B4-BE49-F238E27FC236}">
                <a16:creationId xmlns="" xmlns:a16="http://schemas.microsoft.com/office/drawing/2014/main" id="{20AD36C6-D758-414C-889B-E14B404AAF99}"/>
              </a:ext>
            </a:extLst>
          </p:cNvPr>
          <p:cNvSpPr/>
          <p:nvPr/>
        </p:nvSpPr>
        <p:spPr>
          <a:xfrm>
            <a:off x="623392" y="1206910"/>
            <a:ext cx="6912768" cy="369332"/>
          </a:xfrm>
          <a:prstGeom prst="rect">
            <a:avLst/>
          </a:prstGeom>
        </p:spPr>
        <p:txBody>
          <a:bodyPr wrap="square">
            <a:spAutoFit/>
          </a:bodyPr>
          <a:lstStyle/>
          <a:p>
            <a:pPr lvl="0" fontAlgn="base">
              <a:spcBef>
                <a:spcPct val="0"/>
              </a:spcBef>
              <a:spcAft>
                <a:spcPct val="0"/>
              </a:spcAft>
            </a:pPr>
            <a:r>
              <a:rPr lang="ru-RU" b="1" dirty="0">
                <a:ea typeface="Calibri" pitchFamily="34" charset="0"/>
                <a:cs typeface="Times New Roman" pitchFamily="18" charset="0"/>
              </a:rPr>
              <a:t>Для ВСЕХ: параграф 30 заполнить таблицу в рабочей тетради: </a:t>
            </a:r>
          </a:p>
        </p:txBody>
      </p:sp>
      <p:graphicFrame>
        <p:nvGraphicFramePr>
          <p:cNvPr id="12" name="Таблица 11">
            <a:extLst>
              <a:ext uri="{FF2B5EF4-FFF2-40B4-BE49-F238E27FC236}">
                <a16:creationId xmlns="" xmlns:a16="http://schemas.microsoft.com/office/drawing/2014/main" id="{27764E73-F2CE-4E56-A43C-525366940A82}"/>
              </a:ext>
            </a:extLst>
          </p:cNvPr>
          <p:cNvGraphicFramePr>
            <a:graphicFrameLocks noGrp="1"/>
          </p:cNvGraphicFramePr>
          <p:nvPr>
            <p:extLst>
              <p:ext uri="{D42A27DB-BD31-4B8C-83A1-F6EECF244321}">
                <p14:modId xmlns="" xmlns:p14="http://schemas.microsoft.com/office/powerpoint/2010/main" val="739491564"/>
              </p:ext>
            </p:extLst>
          </p:nvPr>
        </p:nvGraphicFramePr>
        <p:xfrm>
          <a:off x="623393" y="1700809"/>
          <a:ext cx="10873206" cy="2278348"/>
        </p:xfrm>
        <a:graphic>
          <a:graphicData uri="http://schemas.openxmlformats.org/drawingml/2006/table">
            <a:tbl>
              <a:tblPr firstRow="1" bandRow="1">
                <a:tableStyleId>{2A488322-F2BA-4B5B-9748-0D474271808F}</a:tableStyleId>
              </a:tblPr>
              <a:tblGrid>
                <a:gridCol w="3624402">
                  <a:extLst>
                    <a:ext uri="{9D8B030D-6E8A-4147-A177-3AD203B41FA5}">
                      <a16:colId xmlns="" xmlns:a16="http://schemas.microsoft.com/office/drawing/2014/main" val="20000"/>
                    </a:ext>
                  </a:extLst>
                </a:gridCol>
                <a:gridCol w="3624402">
                  <a:extLst>
                    <a:ext uri="{9D8B030D-6E8A-4147-A177-3AD203B41FA5}">
                      <a16:colId xmlns="" xmlns:a16="http://schemas.microsoft.com/office/drawing/2014/main" val="20001"/>
                    </a:ext>
                  </a:extLst>
                </a:gridCol>
                <a:gridCol w="3624402">
                  <a:extLst>
                    <a:ext uri="{9D8B030D-6E8A-4147-A177-3AD203B41FA5}">
                      <a16:colId xmlns="" xmlns:a16="http://schemas.microsoft.com/office/drawing/2014/main" val="20002"/>
                    </a:ext>
                  </a:extLst>
                </a:gridCol>
              </a:tblGrid>
              <a:tr h="438399">
                <a:tc gridSpan="3">
                  <a:txBody>
                    <a:bodyPr/>
                    <a:lstStyle/>
                    <a:p>
                      <a:pPr algn="ctr"/>
                      <a:r>
                        <a:rPr kumimoji="0" lang="ru-RU" sz="2400" u="none" strike="noStrike" cap="none" normalizeH="0" baseline="0" dirty="0">
                          <a:ln>
                            <a:noFill/>
                          </a:ln>
                          <a:effectLst/>
                        </a:rPr>
                        <a:t>Хозяйственная деятельность человека в тайге </a:t>
                      </a:r>
                      <a:endParaRPr lang="ru-RU" sz="2400" dirty="0"/>
                    </a:p>
                  </a:txBody>
                  <a:tcPr>
                    <a:lnB w="76200" cap="flat" cmpd="sng" algn="ctr">
                      <a:solidFill>
                        <a:schemeClr val="bg1"/>
                      </a:solidFill>
                      <a:prstDash val="solid"/>
                      <a:round/>
                      <a:headEnd type="none" w="med" len="med"/>
                      <a:tailEnd type="none" w="med" len="med"/>
                    </a:lnB>
                  </a:tcPr>
                </a:tc>
                <a:tc hMerge="1">
                  <a:txBody>
                    <a:bodyPr/>
                    <a:lstStyle/>
                    <a:p>
                      <a:endParaRPr lang="ru-RU" dirty="0"/>
                    </a:p>
                  </a:txBody>
                  <a:tcPr/>
                </a:tc>
                <a:tc hMerge="1">
                  <a:txBody>
                    <a:bodyPr/>
                    <a:lstStyle/>
                    <a:p>
                      <a:endParaRPr lang="ru-RU" dirty="0"/>
                    </a:p>
                  </a:txBody>
                  <a:tcPr/>
                </a:tc>
                <a:extLst>
                  <a:ext uri="{0D108BD9-81ED-4DB2-BD59-A6C34878D82A}">
                    <a16:rowId xmlns="" xmlns:a16="http://schemas.microsoft.com/office/drawing/2014/main" val="10000"/>
                  </a:ext>
                </a:extLst>
              </a:tr>
              <a:tr h="723653">
                <a:tc>
                  <a:txBody>
                    <a:bodyPr/>
                    <a:lstStyle/>
                    <a:p>
                      <a:pPr algn="ctr"/>
                      <a:r>
                        <a:rPr lang="ru-RU" sz="2400" dirty="0"/>
                        <a:t>Виды хозяйственной деятельности человека</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ru-RU" sz="2400" dirty="0"/>
                        <a:t>Экологические проблемы</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ru-RU" sz="2400" dirty="0"/>
                        <a:t>Пути решения</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998188">
                <a:tc>
                  <a:txBody>
                    <a:bodyPr/>
                    <a:lstStyle/>
                    <a:p>
                      <a:pPr algn="ctr"/>
                      <a:endParaRPr lang="ru-RU"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ru-RU"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ru-RU"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2" name="Прямоугольник 1">
            <a:extLst>
              <a:ext uri="{FF2B5EF4-FFF2-40B4-BE49-F238E27FC236}">
                <a16:creationId xmlns="" xmlns:a16="http://schemas.microsoft.com/office/drawing/2014/main" id="{51513A91-97AD-4142-BA1E-48C541353992}"/>
              </a:ext>
            </a:extLst>
          </p:cNvPr>
          <p:cNvSpPr/>
          <p:nvPr/>
        </p:nvSpPr>
        <p:spPr>
          <a:xfrm>
            <a:off x="619754" y="4071391"/>
            <a:ext cx="10585174" cy="1631216"/>
          </a:xfrm>
          <a:prstGeom prst="rect">
            <a:avLst/>
          </a:prstGeom>
        </p:spPr>
        <p:txBody>
          <a:bodyPr wrap="square">
            <a:spAutoFit/>
          </a:bodyPr>
          <a:lstStyle/>
          <a:p>
            <a:pPr lvl="0" eaLnBrk="0" fontAlgn="base" hangingPunct="0">
              <a:spcBef>
                <a:spcPct val="0"/>
              </a:spcBef>
              <a:spcAft>
                <a:spcPct val="0"/>
              </a:spcAft>
            </a:pPr>
            <a:r>
              <a:rPr lang="ru-RU" sz="2000" b="1" dirty="0" smtClean="0">
                <a:ea typeface="Calibri" pitchFamily="34" charset="0"/>
                <a:cs typeface="Times New Roman" pitchFamily="18" charset="0"/>
              </a:rPr>
              <a:t>Дополнительно (по желанию):</a:t>
            </a:r>
            <a:endParaRPr lang="ru-RU" sz="2000" b="1" dirty="0">
              <a:ea typeface="Calibri" pitchFamily="34" charset="0"/>
              <a:cs typeface="Times New Roman" pitchFamily="18" charset="0"/>
            </a:endParaRPr>
          </a:p>
          <a:p>
            <a:pPr marL="95250" algn="just" eaLnBrk="0" fontAlgn="base" hangingPunct="0">
              <a:spcBef>
                <a:spcPct val="0"/>
              </a:spcBef>
              <a:spcAft>
                <a:spcPct val="0"/>
              </a:spcAft>
            </a:pPr>
            <a:r>
              <a:rPr lang="ru-RU" sz="2000" b="1" dirty="0" smtClean="0">
                <a:ea typeface="Calibri" pitchFamily="34" charset="0"/>
                <a:cs typeface="Times New Roman" pitchFamily="18" charset="0"/>
              </a:rPr>
              <a:t> </a:t>
            </a:r>
            <a:r>
              <a:rPr lang="ru-RU" sz="2000" b="1" dirty="0">
                <a:ea typeface="Calibri" pitchFamily="34" charset="0"/>
                <a:cs typeface="Times New Roman" pitchFamily="18" charset="0"/>
              </a:rPr>
              <a:t>Подготовить сообщение об одном из представителей растительного или животного мира тайги, занесенного в </a:t>
            </a:r>
            <a:r>
              <a:rPr lang="ru-RU" sz="2000" b="1" dirty="0" smtClean="0">
                <a:ea typeface="Calibri" pitchFamily="34" charset="0"/>
                <a:cs typeface="Times New Roman" pitchFamily="18" charset="0"/>
              </a:rPr>
              <a:t>Красную </a:t>
            </a:r>
            <a:r>
              <a:rPr lang="ru-RU" sz="2000" b="1" dirty="0">
                <a:ea typeface="Calibri" pitchFamily="34" charset="0"/>
                <a:cs typeface="Times New Roman" pitchFamily="18" charset="0"/>
              </a:rPr>
              <a:t>книгу Республики Коми.  Каким образом ХДЧ повлияла на сокращение его численности? Как исчезновение данного представителя может отразиться на остальных компонентах природы?</a:t>
            </a:r>
            <a:r>
              <a:rPr lang="ru-RU" sz="900" b="1" dirty="0">
                <a:cs typeface="Arial" pitchFamily="34" charset="0"/>
              </a:rPr>
              <a:t> </a:t>
            </a:r>
            <a:endParaRPr lang="ru-RU" sz="3200" b="1" dirty="0">
              <a:cs typeface="Arial" pitchFamily="34" charset="0"/>
            </a:endParaRPr>
          </a:p>
        </p:txBody>
      </p:sp>
    </p:spTree>
    <p:extLst>
      <p:ext uri="{BB962C8B-B14F-4D97-AF65-F5344CB8AC3E}">
        <p14:creationId xmlns="" xmlns:p14="http://schemas.microsoft.com/office/powerpoint/2010/main" val="11057593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87/45/fb/8745fb5fe2c94ca85f67a5773df6f7b9.jpg">
            <a:extLst>
              <a:ext uri="{FF2B5EF4-FFF2-40B4-BE49-F238E27FC236}">
                <a16:creationId xmlns="" xmlns:a16="http://schemas.microsoft.com/office/drawing/2014/main" id="{40687541-0F33-4462-A13B-B72C19C110E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578" t="12796" r="5469" b="12798"/>
          <a:stretch/>
        </p:blipFill>
        <p:spPr bwMode="auto">
          <a:xfrm>
            <a:off x="-96688" y="-1"/>
            <a:ext cx="12288688"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a:extLst>
              <a:ext uri="{FF2B5EF4-FFF2-40B4-BE49-F238E27FC236}">
                <a16:creationId xmlns="" xmlns:a16="http://schemas.microsoft.com/office/drawing/2014/main" id="{1DD335CC-2BC4-4801-8D18-F596D3A0900A}"/>
              </a:ext>
            </a:extLst>
          </p:cNvPr>
          <p:cNvSpPr/>
          <p:nvPr/>
        </p:nvSpPr>
        <p:spPr>
          <a:xfrm>
            <a:off x="-96688" y="2780928"/>
            <a:ext cx="12288688" cy="1512168"/>
          </a:xfrm>
          <a:prstGeom prst="rect">
            <a:avLst/>
          </a:prstGeom>
          <a:solidFill>
            <a:srgbClr val="FFFFFF">
              <a:alpha val="7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 xmlns:a16="http://schemas.microsoft.com/office/drawing/2014/main" id="{5270E8C5-5F5E-4007-853C-FEEC5D732988}"/>
              </a:ext>
            </a:extLst>
          </p:cNvPr>
          <p:cNvSpPr txBox="1"/>
          <p:nvPr/>
        </p:nvSpPr>
        <p:spPr>
          <a:xfrm>
            <a:off x="1703512" y="2996952"/>
            <a:ext cx="8784976" cy="923330"/>
          </a:xfrm>
          <a:prstGeom prst="rect">
            <a:avLst/>
          </a:prstGeom>
          <a:noFill/>
        </p:spPr>
        <p:txBody>
          <a:bodyPr wrap="square" rtlCol="0">
            <a:spAutoFit/>
          </a:bodyPr>
          <a:lstStyle/>
          <a:p>
            <a:pPr algn="ctr"/>
            <a:r>
              <a:rPr lang="ru-RU" sz="5400" b="1" dirty="0">
                <a:solidFill>
                  <a:srgbClr val="58431B"/>
                </a:solidFill>
              </a:rPr>
              <a:t>Спасибо за внимание!</a:t>
            </a:r>
          </a:p>
        </p:txBody>
      </p:sp>
    </p:spTree>
    <p:extLst>
      <p:ext uri="{BB962C8B-B14F-4D97-AF65-F5344CB8AC3E}">
        <p14:creationId xmlns="" xmlns:p14="http://schemas.microsoft.com/office/powerpoint/2010/main" val="21251040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52338B7-D4E9-47F8-8DD0-AC6249FDDC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192" y="0"/>
            <a:ext cx="9137614" cy="6853211"/>
          </a:xfrm>
          <a:prstGeom prst="rect">
            <a:avLst/>
          </a:prstGeom>
        </p:spPr>
      </p:pic>
    </p:spTree>
    <p:extLst>
      <p:ext uri="{BB962C8B-B14F-4D97-AF65-F5344CB8AC3E}">
        <p14:creationId xmlns="" xmlns:p14="http://schemas.microsoft.com/office/powerpoint/2010/main" val="14546809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52338B7-D4E9-47F8-8DD0-AC6249FDDC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192" y="0"/>
            <a:ext cx="9137614" cy="6853211"/>
          </a:xfrm>
          <a:prstGeom prst="rect">
            <a:avLst/>
          </a:prstGeom>
        </p:spPr>
      </p:pic>
    </p:spTree>
    <p:extLst>
      <p:ext uri="{BB962C8B-B14F-4D97-AF65-F5344CB8AC3E}">
        <p14:creationId xmlns="" xmlns:p14="http://schemas.microsoft.com/office/powerpoint/2010/main" val="19350160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f2.ppt-online.org/files2/slide/p/P98QaSLyvUTVY7ANn1Fwr6hl0ZqmbB2Ed3xokI/slide-53.jpg">
            <a:extLst>
              <a:ext uri="{FF2B5EF4-FFF2-40B4-BE49-F238E27FC236}">
                <a16:creationId xmlns="" xmlns:a16="http://schemas.microsoft.com/office/drawing/2014/main" id="{33C6A91E-EF8E-41F0-B269-85C4492050FF}"/>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t="6189" r="5969" b="23474"/>
          <a:stretch/>
        </p:blipFill>
        <p:spPr bwMode="auto">
          <a:xfrm>
            <a:off x="-53785" y="0"/>
            <a:ext cx="1224136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52338B7-D4E9-47F8-8DD0-AC6249FDDC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192" y="0"/>
            <a:ext cx="9137614" cy="6853211"/>
          </a:xfrm>
          <a:prstGeom prst="rect">
            <a:avLst/>
          </a:prstGeom>
        </p:spPr>
      </p:pic>
    </p:spTree>
    <p:extLst>
      <p:ext uri="{BB962C8B-B14F-4D97-AF65-F5344CB8AC3E}">
        <p14:creationId xmlns="" xmlns:p14="http://schemas.microsoft.com/office/powerpoint/2010/main" val="7942508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4638"/>
            <a:ext cx="10972800" cy="1143000"/>
          </a:xfrm>
        </p:spPr>
        <p:txBody>
          <a:bodyPr>
            <a:normAutofit/>
          </a:bodyPr>
          <a:lstStyle/>
          <a:p>
            <a:r>
              <a:rPr lang="ru-RU" dirty="0"/>
              <a:t>Тема урока: «Тайга»</a:t>
            </a:r>
          </a:p>
        </p:txBody>
      </p:sp>
      <p:pic>
        <p:nvPicPr>
          <p:cNvPr id="4" name="тайга.wmv">
            <a:hlinkClick r:id="" action="ppaction://media"/>
          </p:cNvPr>
          <p:cNvPicPr>
            <a:picLocks noRot="1" noChangeAspect="1"/>
          </p:cNvPicPr>
          <p:nvPr>
            <a:videoFile r:link="rId1"/>
          </p:nvPr>
        </p:nvPicPr>
        <p:blipFill>
          <a:blip r:embed="rId3" cstate="print"/>
          <a:stretch>
            <a:fillRect/>
          </a:stretch>
        </p:blipFill>
        <p:spPr>
          <a:xfrm>
            <a:off x="0" y="0"/>
            <a:ext cx="12192000" cy="707233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A2EF421F-7DEE-466A-A94D-924D1442263A}"/>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colorTemperature colorTemp="8800"/>
                    </a14:imgEffect>
                  </a14:imgLayer>
                </a14:imgProps>
              </a:ext>
            </a:extLst>
          </a:blip>
          <a:stretch>
            <a:fillRect/>
          </a:stretch>
        </p:blipFill>
        <p:spPr>
          <a:xfrm>
            <a:off x="-1" y="0"/>
            <a:ext cx="12192001" cy="6858000"/>
          </a:xfrm>
          <a:prstGeom prst="rect">
            <a:avLst/>
          </a:prstGeom>
        </p:spPr>
      </p:pic>
      <p:pic>
        <p:nvPicPr>
          <p:cNvPr id="4" name="Содержимое 3" descr="C:\Users\User\Desktop\Я- учитель года 2024\f4b5c635a65c127cf1cd1c0db528b59e.jpeg">
            <a:extLst>
              <a:ext uri="{FF2B5EF4-FFF2-40B4-BE49-F238E27FC236}">
                <a16:creationId xmlns="" xmlns:a16="http://schemas.microsoft.com/office/drawing/2014/main" id="{594EB00B-3A46-46D1-8CE7-41D304494514}"/>
              </a:ext>
            </a:extLst>
          </p:cNvPr>
          <p:cNvPicPr>
            <a:picLocks/>
          </p:cNvPicPr>
          <p:nvPr/>
        </p:nvPicPr>
        <p:blipFill>
          <a:blip r:embed="rId5" cstate="print"/>
          <a:srcRect t="1250" r="826"/>
          <a:stretch>
            <a:fillRect/>
          </a:stretch>
        </p:blipFill>
        <p:spPr bwMode="auto">
          <a:xfrm>
            <a:off x="887760" y="188640"/>
            <a:ext cx="10248800" cy="6692311"/>
          </a:xfrm>
          <a:prstGeom prst="rect">
            <a:avLst/>
          </a:prstGeom>
          <a:ln>
            <a:noFill/>
          </a:ln>
          <a:effectLst>
            <a:softEdge rad="112500"/>
          </a:effectLst>
        </p:spPr>
      </p:pic>
    </p:spTree>
    <p:extLst>
      <p:ext uri="{BB962C8B-B14F-4D97-AF65-F5344CB8AC3E}">
        <p14:creationId xmlns="" xmlns:p14="http://schemas.microsoft.com/office/powerpoint/2010/main" val="28509871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1884</Words>
  <Application>Microsoft Office PowerPoint</Application>
  <PresentationFormat>Произвольный</PresentationFormat>
  <Paragraphs>401</Paragraphs>
  <Slides>47</Slides>
  <Notes>11</Notes>
  <HiddenSlides>0</HiddenSlides>
  <MMClips>2</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Слайд 1</vt:lpstr>
      <vt:lpstr>Слайд 2</vt:lpstr>
      <vt:lpstr>Слайд 3</vt:lpstr>
      <vt:lpstr>Слайд 4</vt:lpstr>
      <vt:lpstr>Слайд 5</vt:lpstr>
      <vt:lpstr>Слайд 6</vt:lpstr>
      <vt:lpstr>Слайд 7</vt:lpstr>
      <vt:lpstr>Тема урока: «Тайга»</vt:lpstr>
      <vt:lpstr>Слайд 9</vt:lpstr>
      <vt:lpstr>Предположение</vt:lpstr>
      <vt:lpstr>Слайд 11</vt:lpstr>
      <vt:lpstr>Крупнейшие природные районы России</vt:lpstr>
      <vt:lpstr>Слайд 13</vt:lpstr>
      <vt:lpstr>Слайд 14</vt:lpstr>
      <vt:lpstr>Проверь себя!</vt:lpstr>
      <vt:lpstr>Проверь себя!</vt:lpstr>
      <vt:lpstr>Проверь себя!</vt:lpstr>
      <vt:lpstr>Проверь себя!</vt:lpstr>
      <vt:lpstr>Проверь себя!</vt:lpstr>
      <vt:lpstr>Проверь себя!</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Викторина</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76</cp:revision>
  <dcterms:created xsi:type="dcterms:W3CDTF">2024-02-14T20:30:55Z</dcterms:created>
  <dcterms:modified xsi:type="dcterms:W3CDTF">2024-02-20T20:24:07Z</dcterms:modified>
</cp:coreProperties>
</file>