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2" r:id="rId12"/>
    <p:sldId id="266" r:id="rId13"/>
    <p:sldId id="306" r:id="rId14"/>
    <p:sldId id="301" r:id="rId15"/>
    <p:sldId id="302" r:id="rId16"/>
    <p:sldId id="268" r:id="rId17"/>
    <p:sldId id="269" r:id="rId18"/>
    <p:sldId id="283" r:id="rId19"/>
    <p:sldId id="284" r:id="rId20"/>
    <p:sldId id="285" r:id="rId21"/>
    <p:sldId id="270" r:id="rId22"/>
    <p:sldId id="273" r:id="rId23"/>
    <p:sldId id="294" r:id="rId24"/>
    <p:sldId id="274" r:id="rId25"/>
    <p:sldId id="288" r:id="rId26"/>
    <p:sldId id="295" r:id="rId27"/>
    <p:sldId id="305" r:id="rId28"/>
    <p:sldId id="289" r:id="rId29"/>
    <p:sldId id="275" r:id="rId30"/>
    <p:sldId id="276" r:id="rId31"/>
    <p:sldId id="287" r:id="rId32"/>
    <p:sldId id="303" r:id="rId33"/>
    <p:sldId id="304" r:id="rId34"/>
    <p:sldId id="280" r:id="rId35"/>
    <p:sldId id="281" r:id="rId36"/>
    <p:sldId id="286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Черемных" initials="ТЧ" lastIdx="0" clrIdx="0">
    <p:extLst>
      <p:ext uri="{19B8F6BF-5375-455C-9EA6-DF929625EA0E}">
        <p15:presenceInfo xmlns:p15="http://schemas.microsoft.com/office/powerpoint/2012/main" userId="f48f0d98af1885d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706" autoAdjust="0"/>
  </p:normalViewPr>
  <p:slideViewPr>
    <p:cSldViewPr snapToGrid="0">
      <p:cViewPr>
        <p:scale>
          <a:sx n="62" d="100"/>
          <a:sy n="62" d="100"/>
        </p:scale>
        <p:origin x="150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006279632452711E-2"/>
          <c:y val="6.3636243582759697E-2"/>
          <c:w val="0.65872020075282312"/>
          <c:h val="0.787878787878787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2"/>
                <c:pt idx="0">
                  <c:v>1 вопрос</c:v>
                </c:pt>
                <c:pt idx="1">
                  <c:v>2 вопрос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52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E8-43FA-A667-BBF1EAC6307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2"/>
                <c:pt idx="0">
                  <c:v>1 вопрос</c:v>
                </c:pt>
                <c:pt idx="1">
                  <c:v>2 вопрос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48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E8-43FA-A667-BBF1EAC630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8215128"/>
        <c:axId val="1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ln w="31750" cap="rnd">
              <a:solidFill>
                <a:schemeClr val="accent3">
                  <a:alpha val="8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2"/>
                <c:pt idx="0">
                  <c:v>1 вопрос</c:v>
                </c:pt>
                <c:pt idx="1">
                  <c:v>2 вопрос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E8-43FA-A667-BBF1EAC63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215128"/>
        <c:axId val="1"/>
      </c:lineChart>
      <c:catAx>
        <c:axId val="208215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215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761201475037633"/>
          <c:y val="0.5812364020535169"/>
          <c:w val="0.20130627543670718"/>
          <c:h val="7.0755212202248313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  <a:scene3d>
      <a:camera prst="orthographicFront"/>
      <a:lightRig rig="threePt" dir="t"/>
    </a:scene3d>
    <a:sp3d prstMaterial="metal">
      <a:bevelT w="88900" h="88900"/>
    </a:sp3d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Строительные материалы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7A6-4973-8B57-91A22306C6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7A6-4973-8B57-91A22306C6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7A6-4973-8B57-91A22306C6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7A6-4973-8B57-91A22306C6D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7A6-4973-8B57-91A22306C6D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7A6-4973-8B57-91A22306C6D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7A6-4973-8B57-91A22306C6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4"/>
                <c:pt idx="0">
                  <c:v>Дерево</c:v>
                </c:pt>
                <c:pt idx="1">
                  <c:v>Кирпич</c:v>
                </c:pt>
                <c:pt idx="2">
                  <c:v>Бетон</c:v>
                </c:pt>
                <c:pt idx="3">
                  <c:v>Камень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89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7A6-4973-8B57-91A22306C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096485982844226"/>
          <c:y val="0.90525736357586284"/>
          <c:w val="0.44196000643679378"/>
          <c:h val="6.6964754405699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D698E-F436-42D3-BED4-F26BF2E47138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7CB71-6418-4DB1-B4A1-93537780E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8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7CB71-6418-4DB1-B4A1-93537780E5AF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64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483C6A1-00C2-4043-854D-0E4B19784B4A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8C710A8-3E52-40D9-89AC-EDB9E81F9533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0407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C6A1-00C2-4043-854D-0E4B19784B4A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10A8-3E52-40D9-89AC-EDB9E81F95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7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C6A1-00C2-4043-854D-0E4B19784B4A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10A8-3E52-40D9-89AC-EDB9E81F95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64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C6A1-00C2-4043-854D-0E4B19784B4A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10A8-3E52-40D9-89AC-EDB9E81F95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32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83C6A1-00C2-4043-854D-0E4B19784B4A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C710A8-3E52-40D9-89AC-EDB9E81F953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0465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C6A1-00C2-4043-854D-0E4B19784B4A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10A8-3E52-40D9-89AC-EDB9E81F95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95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C6A1-00C2-4043-854D-0E4B19784B4A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10A8-3E52-40D9-89AC-EDB9E81F95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36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C6A1-00C2-4043-854D-0E4B19784B4A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10A8-3E52-40D9-89AC-EDB9E81F95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84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C6A1-00C2-4043-854D-0E4B19784B4A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10A8-3E52-40D9-89AC-EDB9E81F95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29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83C6A1-00C2-4043-854D-0E4B19784B4A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C710A8-3E52-40D9-89AC-EDB9E81F953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723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83C6A1-00C2-4043-854D-0E4B19784B4A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C710A8-3E52-40D9-89AC-EDB9E81F953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017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15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483C6A1-00C2-4043-854D-0E4B19784B4A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8C710A8-3E52-40D9-89AC-EDB9E81F953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513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1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0523" y="430924"/>
            <a:ext cx="10026869" cy="633773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25000" lnSpcReduction="20000"/>
          </a:bodyPr>
          <a:lstStyle/>
          <a:p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общеобразовательное учреждение города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Москвы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2000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  <a:endParaRPr lang="en-US" dirty="0" smtClean="0"/>
          </a:p>
          <a:p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</a:t>
            </a:r>
            <a:r>
              <a:rPr lang="ru-RU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8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«Влияние географических условий на жилища народов мира»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ru-RU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Гуцев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Клим Сергеевич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Тимофеев Макар Дмитриевич, 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6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работы: 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Аксенова Ирина Анатольевна,                          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географии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42540">
              <a:srgbClr val="FFF8E2"/>
            </a:gs>
            <a:gs pos="49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948690"/>
            <a:ext cx="9601200" cy="14859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работы: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7630" y="2286000"/>
            <a:ext cx="7075170" cy="35814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10000"/>
          </a:bodyPr>
          <a:lstStyle/>
          <a:p>
            <a:pPr marL="0" indent="0" fontAlgn="base" hangingPunc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pPr marL="0" indent="0" fontAlgn="base" hangingPunc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 теоретическая и практическая часть</a:t>
            </a:r>
          </a:p>
          <a:p>
            <a:pPr marL="0" indent="0" fontAlgn="base" hangingPunc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 marL="0" indent="0" fontAlgn="base" hangingPunc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</a:p>
          <a:p>
            <a:pPr marL="0" indent="0" fontAlgn="base" hangingPunc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</a:p>
          <a:p>
            <a:pPr marL="0" indent="0" fontAlgn="base" hangingPunc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                   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218" name="Picture 2" descr="3d rendering of human character royalty free illustratio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4" y="2286000"/>
            <a:ext cx="3296285" cy="304800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828" y="1292772"/>
            <a:ext cx="10689020" cy="457462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62500" lnSpcReduction="20000"/>
          </a:bodyPr>
          <a:lstStyle/>
          <a:p>
            <a:pPr marL="1143000" indent="-1143000" algn="ctr">
              <a:buAutoNum type="arabicPeriod"/>
            </a:pPr>
            <a:r>
              <a:rPr lang="ru-R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часть: </a:t>
            </a:r>
          </a:p>
          <a:p>
            <a:pPr marL="0" indent="0" algn="ctr">
              <a:buNone/>
            </a:pPr>
            <a:endParaRPr lang="ru-RU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 Особенности климатических поясов</a:t>
            </a:r>
          </a:p>
          <a:p>
            <a:pPr marL="0" indent="0"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Конструктивные особенности жилищ, зависящие от климата</a:t>
            </a:r>
          </a:p>
          <a:p>
            <a:pPr marL="0" indent="0"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 Влияние рельефа местности на строительство жилищ </a:t>
            </a:r>
          </a:p>
          <a:p>
            <a:pPr marL="0" indent="0"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 Влияние водных </a:t>
            </a:r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строительство жилищ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8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54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5987" y="456537"/>
            <a:ext cx="11020096" cy="466977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Особенности климатических поясов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1310" y="3499093"/>
            <a:ext cx="61106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Колесников Борис Павлович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59" y="1375704"/>
            <a:ext cx="2438400" cy="304800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57400" y="4533901"/>
            <a:ext cx="2595517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Алисов Борис Павлович</a:t>
            </a:r>
          </a:p>
          <a:p>
            <a:pPr algn="ctr"/>
            <a:r>
              <a:rPr lang="ru-RU" b="1" dirty="0" smtClean="0"/>
              <a:t>(1891 – 1972)</a:t>
            </a:r>
            <a:endParaRPr lang="ru-RU" b="1" dirty="0"/>
          </a:p>
        </p:txBody>
      </p:sp>
      <p:pic>
        <p:nvPicPr>
          <p:cNvPr id="1028" name="Picture 4" descr="Климатические пояса Известный ученый климатолог Б.П.Алисов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37" y="1564041"/>
            <a:ext cx="5044533" cy="43933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sp>
        <p:nvSpPr>
          <p:cNvPr id="12" name="Стрелка вправо 11"/>
          <p:cNvSpPr/>
          <p:nvPr/>
        </p:nvSpPr>
        <p:spPr>
          <a:xfrm>
            <a:off x="3541986" y="2899704"/>
            <a:ext cx="2539324" cy="730194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9713" y="2312276"/>
            <a:ext cx="1429407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1956 год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594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48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удио. стоковые фото. книга усаживания и чтения человека 3d с шариком иде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2" y="718750"/>
            <a:ext cx="3633849" cy="382385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4557797" y="403760"/>
            <a:ext cx="6700011" cy="4667004"/>
          </a:xfrm>
          <a:prstGeom prst="cloudCallout">
            <a:avLst>
              <a:gd name="adj1" fmla="val -80657"/>
              <a:gd name="adj2" fmla="val -15303"/>
            </a:avLst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48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ринято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выделять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основные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климатические пояса: </a:t>
            </a:r>
          </a:p>
          <a:p>
            <a:pPr marL="457200" indent="-457200">
              <a:buFontTx/>
              <a:buChar char="-"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экваториальный</a:t>
            </a:r>
          </a:p>
          <a:p>
            <a:pPr marL="457200" indent="-457200">
              <a:buFontTx/>
              <a:buChar char="-"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тропический</a:t>
            </a:r>
          </a:p>
          <a:p>
            <a:pPr marL="457200" indent="-457200">
              <a:buFontTx/>
              <a:buChar char="-"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умеренный</a:t>
            </a:r>
          </a:p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арктический и антарктический (полярный)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01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8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ieducations.ru/wp-content/uploads/3/1/c/31cb9febe56094751ca7ecee957afed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54" y="119921"/>
            <a:ext cx="10281425" cy="6358759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0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2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434" y="278781"/>
            <a:ext cx="11307337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Конструктивные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особенности жилищ, зависящие от климата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79" y="1104559"/>
            <a:ext cx="5715000" cy="487651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" name="Вертикальный свиток 1"/>
          <p:cNvSpPr/>
          <p:nvPr/>
        </p:nvSpPr>
        <p:spPr>
          <a:xfrm>
            <a:off x="5434940" y="1104559"/>
            <a:ext cx="6495802" cy="5486245"/>
          </a:xfrm>
          <a:prstGeom prst="verticalScroll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91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319651" y="1868107"/>
            <a:ext cx="4726379" cy="4524315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6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от температуры наружного воздуха.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Самый главный фактор, влияющий на выбор строительного материала для стен дома - это температура наружного воздуха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от влажности.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Помимо температур наружного воздуха необходимо учитывать и влажность воздуха в районе строительства. Влага оказывает огромное влияние, очень часто негативное, на теплотехнические качества ограждений.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от ветра.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Рассматривая влияние климатических факторов на теплозащиту дома, нельзя не упомянуть о ветре, который в холодное время года приносит много неприятностей. </a:t>
            </a:r>
          </a:p>
        </p:txBody>
      </p:sp>
    </p:spTree>
    <p:extLst>
      <p:ext uri="{BB962C8B-B14F-4D97-AF65-F5344CB8AC3E}">
        <p14:creationId xmlns:p14="http://schemas.microsoft.com/office/powerpoint/2010/main" val="39679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7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1074" y="21418"/>
            <a:ext cx="10760926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 Влияние рельефа местности на строительство жилищ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93217"/>
              </p:ext>
            </p:extLst>
          </p:nvPr>
        </p:nvGraphicFramePr>
        <p:xfrm>
          <a:off x="5509353" y="1229422"/>
          <a:ext cx="6682647" cy="562857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670484">
                  <a:extLst>
                    <a:ext uri="{9D8B030D-6E8A-4147-A177-3AD203B41FA5}">
                      <a16:colId xmlns:a16="http://schemas.microsoft.com/office/drawing/2014/main" val="1585939168"/>
                    </a:ext>
                  </a:extLst>
                </a:gridCol>
                <a:gridCol w="2178206">
                  <a:extLst>
                    <a:ext uri="{9D8B030D-6E8A-4147-A177-3AD203B41FA5}">
                      <a16:colId xmlns:a16="http://schemas.microsoft.com/office/drawing/2014/main" val="4194110783"/>
                    </a:ext>
                  </a:extLst>
                </a:gridCol>
                <a:gridCol w="1162759">
                  <a:extLst>
                    <a:ext uri="{9D8B030D-6E8A-4147-A177-3AD203B41FA5}">
                      <a16:colId xmlns:a16="http://schemas.microsoft.com/office/drawing/2014/main" val="930426487"/>
                    </a:ext>
                  </a:extLst>
                </a:gridCol>
                <a:gridCol w="1671198">
                  <a:extLst>
                    <a:ext uri="{9D8B030D-6E8A-4147-A177-3AD203B41FA5}">
                      <a16:colId xmlns:a16="http://schemas.microsoft.com/office/drawing/2014/main" val="3367922826"/>
                    </a:ext>
                  </a:extLst>
                </a:gridCol>
              </a:tblGrid>
              <a:tr h="511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Категория местности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Характеристика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Примеры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Степень пригодности для строительства жилищ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1228454"/>
                  </a:ext>
                </a:extLst>
              </a:tr>
              <a:tr h="1535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 </a:t>
                      </a:r>
                      <a:r>
                        <a:rPr lang="ru-RU" sz="1200" dirty="0">
                          <a:effectLst/>
                        </a:rPr>
                        <a:t>Плоскоравнинная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Уклоны 2-6 %, крутизна рельефа незначительная (от 20 м на 5 км до 10 м на 100 м). Выделяются мелкие возвышенности высотой 2-5 м и небольшие падины глубиной 1-2 м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Полесье, Барабинские и Кулунские степи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Пригодна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2424753"/>
                  </a:ext>
                </a:extLst>
              </a:tr>
              <a:tr h="1023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Пересеченная равнинная и всхолмленная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Преобладают уклоны скатов 20-30 % и доходят до 60%. Крутизна рельефа от 175 м на 5 км до 40 м на 100 м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Большинство районов Европейской части РФ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Пригодна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6325325"/>
                  </a:ext>
                </a:extLst>
              </a:tr>
              <a:tr h="767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 Предгорная и горная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Большая крутизна рельефа: от 500-900 м на 6 км до 300-500 м на 1 км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Значительная часть восточной Сибири, Крым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Ограниченно пригодна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1830198"/>
                  </a:ext>
                </a:extLst>
              </a:tr>
              <a:tr h="1790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 Высокогорная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Большая крутизна рельефа: от 3000 м на 5 км до 1000 м на 1 км, средние разности высот между двумя водоразделами и тальвегами достигают 90-300 м при расстояниях между ними 200-900 м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Район главного Кавказского хребта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Непригодна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7252359"/>
                  </a:ext>
                </a:extLst>
              </a:tr>
            </a:tbl>
          </a:graphicData>
        </a:graphic>
      </p:graphicFrame>
      <p:sp>
        <p:nvSpPr>
          <p:cNvPr id="5" name="Вертикальный свиток 4"/>
          <p:cNvSpPr/>
          <p:nvPr/>
        </p:nvSpPr>
        <p:spPr>
          <a:xfrm>
            <a:off x="177360" y="502362"/>
            <a:ext cx="6011598" cy="6017629"/>
          </a:xfrm>
          <a:prstGeom prst="verticalScroll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6" name="TextBox 5"/>
          <p:cNvSpPr txBox="1"/>
          <p:nvPr/>
        </p:nvSpPr>
        <p:spPr>
          <a:xfrm>
            <a:off x="1069456" y="1229422"/>
            <a:ext cx="4227405" cy="526297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Существует классификация местности по условиям </a:t>
            </a:r>
            <a:r>
              <a:rPr lang="ru-RU" sz="2400" b="1" dirty="0" smtClean="0"/>
              <a:t>рельефа.  </a:t>
            </a:r>
            <a:r>
              <a:rPr lang="ru-RU" sz="2400" dirty="0"/>
              <a:t>Наиболее пригодны для строительства лишь две первые категории местности; размещение населенных пунктов в предгорных и горных районах возможно лишь при наличии локальных участков с рельефом, близким по характеристикам к двум первым категориям. </a:t>
            </a:r>
            <a:endParaRPr lang="ru-RU" sz="2400" dirty="0" smtClean="0"/>
          </a:p>
          <a:p>
            <a:pPr algn="ctr"/>
            <a:r>
              <a:rPr lang="ru-RU" sz="2400" dirty="0" smtClean="0"/>
              <a:t>В </a:t>
            </a:r>
            <a:r>
              <a:rPr lang="ru-RU" sz="2400" dirty="0"/>
              <a:t>районах четвертой категории жилища не строят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636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49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0740" y="135146"/>
            <a:ext cx="1014761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 Влияние водных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строительство жилищ</a:t>
            </a:r>
          </a:p>
        </p:txBody>
      </p:sp>
      <p:pic>
        <p:nvPicPr>
          <p:cNvPr id="5126" name="Picture 6" descr="Музей свайных построек в Унтерульдинген (Германия)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3" y="2331641"/>
            <a:ext cx="3088887" cy="263232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40723" y="5249688"/>
            <a:ext cx="4627756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Сооружения на лодках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Традиция проживания на плавучих домах имеет длинную историю в Китае, Индии, Таиланде,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Камбодже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Вьетнаме. </a:t>
            </a:r>
          </a:p>
        </p:txBody>
      </p:sp>
      <p:pic>
        <p:nvPicPr>
          <p:cNvPr id="5128" name="Picture 8" descr="Залив, Плавающий, Водный путь, Моторная лодка, Корпус, Семейный, Катание н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650" y="4318821"/>
            <a:ext cx="2955073" cy="216094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36852" y="3514057"/>
            <a:ext cx="4170556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Сооружения на плотах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Самые старые плавучие сооружения были построены на плотах и развивались значительно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позже (Китай, Индия).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30" name="Picture 10" descr="https://s.mediasole.ru/cache/content/data/images/895/895183/ostrova_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671" y="1040875"/>
            <a:ext cx="3110918" cy="227484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34958" y="2390281"/>
            <a:ext cx="5832088" cy="280076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fontAlgn="base" hangingPunct="0"/>
            <a:r>
              <a:rPr lang="ru-RU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ru-RU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Сооружения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сваях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Это одни из самых древних сооружений. В Неолитический период, приблизительно 7000 лет назад, уже существовали поселения на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воде (Германия, Швейцария).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base" hangingPunct="0"/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base" hangingPunct="0"/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base" hangingPunct="0"/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base" hangingPunct="0"/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190725" y="652457"/>
            <a:ext cx="7518094" cy="1815003"/>
          </a:xfrm>
          <a:prstGeom prst="horizontalScroll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49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64214" y="815839"/>
            <a:ext cx="7084689" cy="2800767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fontAlgn="base" hangingPunct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base" hangingPunct="0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Проживание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вблизи водоемов всегда вызывало определенные трудности при строительстве жилья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что влияло на поиск людьми безопасных решений для жизни на воде. 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base" hangingPunct="0"/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base" hangingPunct="0"/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base" hangingPunct="0"/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base" hangingPunct="0"/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ibconline.com.sb/wp-content/uploads/2015/04/Education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21" y="922266"/>
            <a:ext cx="2048698" cy="220381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9420" y="-16443"/>
            <a:ext cx="2641813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</a:t>
            </a:r>
            <a:endParaRPr lang="ru-RU" sz="2800" b="1" u="sng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8854" y="4638570"/>
            <a:ext cx="2596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s://airlife.ru/uploads/images/page/GKESfYUPCCWkaPBYZLx6DfN29iYab6N2PnmxdEs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81" y="4087824"/>
            <a:ext cx="3033133" cy="209643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Формы рельеф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318" y="218140"/>
            <a:ext cx="3245546" cy="1992786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img3.akspic.ru/attachments/crops/4/7/9/0/5/150974/150974-volna-sinij-gidroresursy-voda-lazurnyj-1920x1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87" y="4418572"/>
            <a:ext cx="3412272" cy="213188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 rot="19618838">
            <a:off x="4281953" y="4265339"/>
            <a:ext cx="1878886" cy="39029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9466264">
            <a:off x="8137729" y="2737906"/>
            <a:ext cx="2095715" cy="39029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3619472">
            <a:off x="6312308" y="4681653"/>
            <a:ext cx="2078737" cy="39029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66284" y="2697387"/>
            <a:ext cx="2735806" cy="112627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жилище</a:t>
            </a:r>
            <a:endParaRPr lang="ru-RU" sz="4800" b="1" dirty="0"/>
          </a:p>
        </p:txBody>
      </p:sp>
      <p:pic>
        <p:nvPicPr>
          <p:cNvPr id="2052" name="Picture 4" descr="Из чего построить дом: пеноблоки или газобетон?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87" y="0"/>
            <a:ext cx="3048000" cy="272355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3334215" y="1505415"/>
            <a:ext cx="1471961" cy="43489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19574632">
            <a:off x="4025561" y="4022946"/>
            <a:ext cx="1725366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климат</a:t>
            </a:r>
          </a:p>
        </p:txBody>
      </p:sp>
      <p:sp>
        <p:nvSpPr>
          <p:cNvPr id="6" name="TextBox 5"/>
          <p:cNvSpPr txBox="1"/>
          <p:nvPr/>
        </p:nvSpPr>
        <p:spPr>
          <a:xfrm rot="2889673">
            <a:off x="6816618" y="4541759"/>
            <a:ext cx="18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одные объекты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20382870">
            <a:off x="8197672" y="2411302"/>
            <a:ext cx="205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ельеф местности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6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59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4662" y="851268"/>
            <a:ext cx="11601574" cy="33547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Практическая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часть:</a:t>
            </a:r>
          </a:p>
          <a:p>
            <a:endParaRPr lang="ru-RU" sz="4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Типы жилищ в различных климатических 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поясах</a:t>
            </a:r>
            <a:endParaRPr lang="ru-RU" sz="3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2.2</a:t>
            </a:r>
            <a:r>
              <a:rPr 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данных</a:t>
            </a:r>
          </a:p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2.3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Анкетирование</a:t>
            </a: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1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59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2497" y="603281"/>
            <a:ext cx="9601200" cy="1485900"/>
          </a:xfr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исследования: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7680" y="1587062"/>
            <a:ext cx="7148086" cy="443536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время сильно возрос интерес к вопросам учета климата в деле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жилых домов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создать что-то новое, необходимо изучить ранее накопленный опыт народностей в деле строительства традиционных домов.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Актуальность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12" y="2089181"/>
            <a:ext cx="2546517" cy="304800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2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617" y="561052"/>
            <a:ext cx="11514383" cy="357153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ru-RU" sz="4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Типы жилищ в различных климатических поясах</a:t>
            </a:r>
            <a:endParaRPr lang="ru-RU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i.pinimg.com/originals/13/83/51/138351833cbd89343273284cecccdce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08" y="2062404"/>
            <a:ext cx="3180705" cy="3055168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64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sp>
        <p:nvSpPr>
          <p:cNvPr id="6" name="Овальная выноска 5"/>
          <p:cNvSpPr/>
          <p:nvPr/>
        </p:nvSpPr>
        <p:spPr>
          <a:xfrm>
            <a:off x="6695359" y="1293541"/>
            <a:ext cx="5156215" cy="4181707"/>
          </a:xfrm>
          <a:prstGeom prst="wedgeEllipseCallout">
            <a:avLst>
              <a:gd name="adj1" fmla="val -125174"/>
              <a:gd name="adj2" fmla="val -245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подтверждения или опровержения гипотезы были изучены типы жилищ в разных климатических поясах нашей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планеты. 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6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42925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00358"/>
            <a:ext cx="11028555" cy="89505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defTabSz="914400">
              <a:lnSpc>
                <a:spcPct val="74000"/>
              </a:lnSpc>
              <a:spcBef>
                <a:spcPts val="1000"/>
              </a:spcBef>
              <a:spcAft>
                <a:spcPts val="200"/>
              </a:spcAft>
            </a:pPr>
            <a:r>
              <a:rPr lang="ru-RU" sz="35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Традиционные жилища народов, живущих в экваториальном климатическом поясе</a:t>
            </a:r>
          </a:p>
        </p:txBody>
      </p:sp>
      <p:pic>
        <p:nvPicPr>
          <p:cNvPr id="7172" name="Picture 4" descr="t1605712936a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499" y="1262040"/>
            <a:ext cx="3746810" cy="269912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Горизонтальный свиток 7"/>
          <p:cNvSpPr/>
          <p:nvPr/>
        </p:nvSpPr>
        <p:spPr>
          <a:xfrm>
            <a:off x="255755" y="898284"/>
            <a:ext cx="8006576" cy="4627757"/>
          </a:xfrm>
          <a:prstGeom prst="horizontalScroll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66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Знойный и влажный экваториальный климат предполагает в жилищах защиту от солнца, дождя и ядовитых насекомых. </a:t>
            </a:r>
            <a:endParaRPr lang="ru-RU" dirty="0" smtClean="0"/>
          </a:p>
          <a:p>
            <a:pPr algn="ctr"/>
            <a:r>
              <a:rPr lang="ru-RU" dirty="0" smtClean="0"/>
              <a:t>Дома </a:t>
            </a:r>
            <a:r>
              <a:rPr lang="ru-RU" dirty="0"/>
              <a:t>здесь возводятся в виде шалашей, шатров и навесов, они обязательно </a:t>
            </a:r>
            <a:r>
              <a:rPr lang="ru-RU" b="1" dirty="0"/>
              <a:t>приподняты над землей</a:t>
            </a:r>
            <a:r>
              <a:rPr lang="ru-RU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Строительным </a:t>
            </a:r>
            <a:r>
              <a:rPr lang="ru-RU" dirty="0"/>
              <a:t>материалом служат </a:t>
            </a:r>
            <a:r>
              <a:rPr lang="ru-RU" b="1" dirty="0"/>
              <a:t>ветки низких кустарников, бамбук, пальмы, глина. </a:t>
            </a:r>
            <a:r>
              <a:rPr lang="ru-RU" dirty="0"/>
              <a:t>В зависимости от климатической зоны жилища покрывают листьями фикуса, банана и других трав. </a:t>
            </a:r>
          </a:p>
        </p:txBody>
      </p:sp>
      <p:pic>
        <p:nvPicPr>
          <p:cNvPr id="7174" name="Picture 6" descr="Время укладки кучи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4" y="4461099"/>
            <a:ext cx="2375210" cy="212988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ьная выноска 8"/>
          <p:cNvSpPr/>
          <p:nvPr/>
        </p:nvSpPr>
        <p:spPr>
          <a:xfrm>
            <a:off x="4270918" y="4360127"/>
            <a:ext cx="6584796" cy="2119957"/>
          </a:xfrm>
          <a:prstGeom prst="wedgeEllipseCallout">
            <a:avLst>
              <a:gd name="adj1" fmla="val -76574"/>
              <a:gd name="adj2" fmla="val -23020"/>
            </a:avLst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66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Соединительным </a:t>
            </a:r>
            <a:r>
              <a:rPr lang="ru-RU" dirty="0"/>
              <a:t>материалом всегда выступает </a:t>
            </a:r>
            <a:r>
              <a:rPr lang="ru-RU" b="1" dirty="0"/>
              <a:t>глина, песок и верблюжий навоз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51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952" y="177070"/>
            <a:ext cx="11407697" cy="10772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Традиционные жилища народов, живущих </a:t>
            </a:r>
            <a:endParaRPr lang="ru-RU" sz="3200" b="1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субэкваториальном климатическом поясе</a:t>
            </a:r>
          </a:p>
        </p:txBody>
      </p:sp>
      <p:pic>
        <p:nvPicPr>
          <p:cNvPr id="8196" name="Picture 4" descr="t1605712936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403" y="3702314"/>
            <a:ext cx="2669246" cy="242606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Мужчины племени Корова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277" y="1272045"/>
            <a:ext cx="3011372" cy="168383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Горизонтальный свиток 7"/>
          <p:cNvSpPr/>
          <p:nvPr/>
        </p:nvSpPr>
        <p:spPr>
          <a:xfrm>
            <a:off x="-14818" y="1430464"/>
            <a:ext cx="9059513" cy="4844527"/>
          </a:xfrm>
          <a:prstGeom prst="horizontalScroll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На территории Новой Гвинеи племя папуасов </a:t>
            </a:r>
            <a:r>
              <a:rPr lang="ru-RU" sz="2400" dirty="0" smtClean="0"/>
              <a:t>«</a:t>
            </a:r>
            <a:r>
              <a:rPr lang="ru-RU" sz="2400" dirty="0" err="1" smtClean="0"/>
              <a:t>короваи</a:t>
            </a:r>
            <a:r>
              <a:rPr lang="ru-RU" sz="2400" dirty="0" smtClean="0"/>
              <a:t>» </a:t>
            </a:r>
            <a:r>
              <a:rPr lang="ru-RU" sz="2400" dirty="0"/>
              <a:t>живут в домах на деревьях, некоторые из которых достигают 40 метров в </a:t>
            </a:r>
            <a:r>
              <a:rPr lang="ru-RU" sz="2400" dirty="0" smtClean="0"/>
              <a:t>высоту. </a:t>
            </a:r>
            <a:r>
              <a:rPr lang="ru-RU" sz="2400" dirty="0"/>
              <a:t>Т</a:t>
            </a:r>
            <a:r>
              <a:rPr lang="ru-RU" sz="2400" dirty="0" smtClean="0"/>
              <a:t>аким </a:t>
            </a:r>
            <a:r>
              <a:rPr lang="ru-RU" sz="2400" dirty="0"/>
              <a:t>образом они избегают нападения крупных хищников, разнообразных мелких вредителей. </a:t>
            </a:r>
            <a:endParaRPr lang="ru-RU" sz="2400" dirty="0" smtClean="0"/>
          </a:p>
          <a:p>
            <a:pPr algn="ctr"/>
            <a:r>
              <a:rPr lang="ru-RU" sz="2400" b="1" dirty="0" smtClean="0"/>
              <a:t>Дом </a:t>
            </a:r>
            <a:r>
              <a:rPr lang="ru-RU" sz="2400" b="1" dirty="0"/>
              <a:t>лёгкий, из соломы и веток</a:t>
            </a:r>
            <a:r>
              <a:rPr lang="ru-RU" sz="2400" dirty="0"/>
              <a:t>, ведь защиты от холода не требуется, так как круглый год жарко.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33518" y="3005931"/>
            <a:ext cx="2675131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Попуасы</a:t>
            </a:r>
            <a:r>
              <a:rPr lang="ru-RU" b="1" dirty="0" smtClean="0"/>
              <a:t> «</a:t>
            </a:r>
            <a:r>
              <a:rPr lang="ru-RU" b="1" dirty="0" err="1" smtClean="0"/>
              <a:t>короваи</a:t>
            </a:r>
            <a:r>
              <a:rPr lang="ru-RU" b="1" dirty="0" smtClean="0"/>
              <a:t>», </a:t>
            </a:r>
          </a:p>
          <a:p>
            <a:pPr algn="ctr"/>
            <a:r>
              <a:rPr lang="ru-RU" b="1" dirty="0" smtClean="0"/>
              <a:t>Новая Гвинея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401639" y="6128382"/>
            <a:ext cx="2675131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Дом на дереве, </a:t>
            </a:r>
          </a:p>
          <a:p>
            <a:pPr algn="ctr"/>
            <a:r>
              <a:rPr lang="ru-RU" b="1" dirty="0" smtClean="0"/>
              <a:t>«технический шедевр»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885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158" y="36778"/>
            <a:ext cx="11608419" cy="10772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Традиционные жилища народов, живущих </a:t>
            </a:r>
            <a:endParaRPr lang="ru-RU" sz="3200" b="1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тропическом климатическом поясе</a:t>
            </a:r>
          </a:p>
        </p:txBody>
      </p:sp>
      <p:pic>
        <p:nvPicPr>
          <p:cNvPr id="9218" name="Picture 2" descr="t1605712936a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5" y="1582910"/>
            <a:ext cx="3211551" cy="2286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1605712936aj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86" y="4157207"/>
            <a:ext cx="3434577" cy="2286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2975928" y="1019238"/>
            <a:ext cx="9069658" cy="3088887"/>
          </a:xfrm>
          <a:prstGeom prst="horizontalScroll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66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Мексика, пустыня Сахара и южная часть Африки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Аравийский полуостров, Австралия</a:t>
            </a:r>
            <a:endParaRPr lang="ru-RU" b="1" u="sng" dirty="0" smtClean="0"/>
          </a:p>
          <a:p>
            <a:pPr algn="ctr"/>
            <a:r>
              <a:rPr lang="ru-RU" b="1" u="sng" dirty="0" err="1" smtClean="0"/>
              <a:t>Анасази</a:t>
            </a:r>
            <a:r>
              <a:rPr lang="ru-RU" dirty="0" smtClean="0"/>
              <a:t> </a:t>
            </a:r>
            <a:r>
              <a:rPr lang="ru-RU" dirty="0"/>
              <a:t>(доисторическая индейская культура</a:t>
            </a:r>
            <a:r>
              <a:rPr lang="ru-RU" dirty="0" smtClean="0"/>
              <a:t>), существовавшая на территории современных США. </a:t>
            </a:r>
            <a:r>
              <a:rPr lang="ru-RU" dirty="0"/>
              <a:t>С</a:t>
            </a:r>
            <a:r>
              <a:rPr lang="ru-RU" dirty="0" smtClean="0"/>
              <a:t>обственный </a:t>
            </a:r>
            <a:r>
              <a:rPr lang="ru-RU" dirty="0"/>
              <a:t>стиль сооружения жилищ: </a:t>
            </a:r>
            <a:endParaRPr lang="ru-RU" dirty="0" smtClean="0"/>
          </a:p>
          <a:p>
            <a:pPr algn="ctr"/>
            <a:r>
              <a:rPr lang="ru-RU" b="1" dirty="0" smtClean="0"/>
              <a:t>дома </a:t>
            </a:r>
            <a:r>
              <a:rPr lang="ru-RU" b="1" dirty="0"/>
              <a:t>строились из глины или</a:t>
            </a:r>
            <a:r>
              <a:rPr lang="ru-RU" dirty="0"/>
              <a:t> </a:t>
            </a:r>
            <a:r>
              <a:rPr lang="ru-RU" b="1" dirty="0"/>
              <a:t>вырубались прямо в скале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r>
              <a:rPr lang="ru-RU" dirty="0" smtClean="0"/>
              <a:t>Толстые </a:t>
            </a:r>
            <a:r>
              <a:rPr lang="ru-RU" dirty="0"/>
              <a:t>стены защищали от зноя.</a:t>
            </a:r>
            <a:r>
              <a:rPr lang="ru-RU" b="1" dirty="0"/>
              <a:t> </a:t>
            </a:r>
            <a:r>
              <a:rPr lang="ru-RU" dirty="0"/>
              <a:t>Многоэтажные жилища с толстыми стенами из камня и маленькими ок­нами типичны для сухого жаркого климата.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-11875" y="3700007"/>
            <a:ext cx="8634759" cy="3200400"/>
          </a:xfrm>
          <a:prstGeom prst="horizontalScroll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69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Традиционным </a:t>
            </a:r>
            <a:r>
              <a:rPr lang="ru-RU" sz="1600" dirty="0"/>
              <a:t>жилищем для бедуинов служили </a:t>
            </a:r>
            <a:r>
              <a:rPr lang="ru-RU" sz="1600" b="1" dirty="0"/>
              <a:t>шатры из валяной верблюжьей или козьей шерсти, выкрашенные в черный цвет</a:t>
            </a:r>
            <a:r>
              <a:rPr lang="ru-RU" sz="1600" dirty="0"/>
              <a:t>.</a:t>
            </a:r>
            <a:r>
              <a:rPr lang="ru-RU" sz="1600" b="1" u="sng" dirty="0"/>
              <a:t> </a:t>
            </a:r>
            <a:endParaRPr lang="ru-RU" sz="1600" b="1" u="sng" dirty="0" smtClean="0"/>
          </a:p>
          <a:p>
            <a:pPr algn="ctr"/>
            <a:r>
              <a:rPr lang="ru-RU" sz="1600" b="1" u="sng" dirty="0" err="1" smtClean="0"/>
              <a:t>Фелидж</a:t>
            </a:r>
            <a:r>
              <a:rPr lang="ru-RU" sz="1600" b="1" u="sng" dirty="0" smtClean="0"/>
              <a:t> </a:t>
            </a:r>
            <a:r>
              <a:rPr lang="ru-RU" sz="1600" dirty="0"/>
              <a:t>– так называется этот шатёр. Каркас из длинных переплетённых друг с другом жердей накрывают тканью, сотканной из верблюжьей, козьей или овечьей шерсти. </a:t>
            </a:r>
            <a:endParaRPr lang="ru-RU" sz="1600" dirty="0" smtClean="0"/>
          </a:p>
          <a:p>
            <a:pPr algn="ctr"/>
            <a:r>
              <a:rPr lang="ru-RU" sz="1600" dirty="0" smtClean="0"/>
              <a:t>Эта </a:t>
            </a:r>
            <a:r>
              <a:rPr lang="ru-RU" sz="1600" dirty="0"/>
              <a:t>ткань настолько плотная, что не пропускает дождь</a:t>
            </a:r>
            <a:r>
              <a:rPr lang="ru-RU" sz="1600" dirty="0" smtClean="0"/>
              <a:t>.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 err="1"/>
              <a:t>Фелидж</a:t>
            </a:r>
            <a:r>
              <a:rPr lang="ru-RU" sz="1600" dirty="0"/>
              <a:t> поделён на мужскую и женскую половины занавеской из узорчатой ткани. В каждой половине – свой очаг. Пол застилают циновками. </a:t>
            </a:r>
            <a:endParaRPr lang="ru-RU" sz="1600" dirty="0" smtClean="0"/>
          </a:p>
          <a:p>
            <a:pPr algn="ctr"/>
            <a:r>
              <a:rPr lang="ru-RU" sz="1600" dirty="0" smtClean="0"/>
              <a:t>Такое </a:t>
            </a:r>
            <a:r>
              <a:rPr lang="ru-RU" sz="1600" dirty="0"/>
              <a:t>жилище успешно противостоит воздействию иссушающих ветров и песка. </a:t>
            </a:r>
          </a:p>
        </p:txBody>
      </p:sp>
    </p:spTree>
    <p:extLst>
      <p:ext uri="{BB962C8B-B14F-4D97-AF65-F5344CB8AC3E}">
        <p14:creationId xmlns:p14="http://schemas.microsoft.com/office/powerpoint/2010/main" val="15119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5980" y="289932"/>
            <a:ext cx="11251581" cy="10772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Традиционные жилища народов, живущих </a:t>
            </a:r>
            <a:endParaRPr lang="ru-RU" sz="3200" b="1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субтропическом климатическом поясе</a:t>
            </a:r>
          </a:p>
        </p:txBody>
      </p:sp>
      <p:pic>
        <p:nvPicPr>
          <p:cNvPr id="10242" name="Picture 2" descr="t1605712936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0373"/>
            <a:ext cx="3389972" cy="28860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Горизонтальный свиток 10"/>
          <p:cNvSpPr/>
          <p:nvPr/>
        </p:nvSpPr>
        <p:spPr>
          <a:xfrm>
            <a:off x="3389971" y="1126273"/>
            <a:ext cx="8802029" cy="5731727"/>
          </a:xfrm>
          <a:prstGeom prst="horizontalScroll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69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dirty="0"/>
              <a:t>Центральная Америка, Средиземноморье, Центральная Азия, Япония; юг Африки, Южной Америки и Австралии.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2000" b="1" dirty="0" smtClean="0"/>
              <a:t>Минка</a:t>
            </a:r>
            <a:r>
              <a:rPr lang="ru-RU" b="1" dirty="0" smtClean="0"/>
              <a:t> (</a:t>
            </a:r>
            <a:r>
              <a:rPr lang="ru-RU" dirty="0" err="1" smtClean="0"/>
              <a:t>minka</a:t>
            </a:r>
            <a:r>
              <a:rPr lang="ru-RU" dirty="0" smtClean="0"/>
              <a:t>; дословно «дом людей») – это традиционный японский дом. «Скелет» дома и крыши, стены и опоры </a:t>
            </a:r>
            <a:r>
              <a:rPr lang="ru-RU" b="1" dirty="0" smtClean="0"/>
              <a:t>сделаны из дерева.</a:t>
            </a:r>
            <a:br>
              <a:rPr lang="ru-RU" b="1" dirty="0" smtClean="0"/>
            </a:br>
            <a:r>
              <a:rPr lang="ru-RU" dirty="0" smtClean="0"/>
              <a:t>При изготовлении внешних стен </a:t>
            </a:r>
            <a:r>
              <a:rPr lang="ru-RU" b="1" dirty="0" smtClean="0"/>
              <a:t>часто использовались бамбук и глина, </a:t>
            </a:r>
            <a:r>
              <a:rPr lang="ru-RU" dirty="0" smtClean="0"/>
              <a:t>а внутренние стены не возводились, а вместо них использовались скользящие перегородки.</a:t>
            </a:r>
            <a:br>
              <a:rPr lang="ru-RU" dirty="0" smtClean="0"/>
            </a:br>
            <a:r>
              <a:rPr lang="ru-RU" dirty="0" smtClean="0"/>
              <a:t>Благодаря конструкции крыши снег или дождь сразу скатывались вниз, не задерживаясь, поэтому крыша была «непромокаемой», а солома, покрывающая её, почти не гнила.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3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7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3945" y="11868"/>
            <a:ext cx="9891132" cy="95410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Традиционные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жилища народов,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живущих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умеренном климатическом поясе</a:t>
            </a:r>
          </a:p>
        </p:txBody>
      </p:sp>
      <p:pic>
        <p:nvPicPr>
          <p:cNvPr id="11266" name="Picture 2" descr="t1605712936a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4869"/>
            <a:ext cx="2085278" cy="194159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2125757" y="757359"/>
            <a:ext cx="9835375" cy="2324087"/>
          </a:xfrm>
          <a:prstGeom prst="horizontalScroll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7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Север </a:t>
            </a:r>
            <a:r>
              <a:rPr lang="ru-RU" dirty="0"/>
              <a:t>США, юг Канады, Европа, Азия, юг Южной </a:t>
            </a:r>
            <a:r>
              <a:rPr lang="ru-RU" dirty="0" smtClean="0"/>
              <a:t>Америки.</a:t>
            </a:r>
          </a:p>
          <a:p>
            <a:pPr algn="ctr"/>
            <a:r>
              <a:rPr lang="ru-RU" dirty="0" smtClean="0"/>
              <a:t>На </a:t>
            </a:r>
            <a:r>
              <a:rPr lang="ru-RU" dirty="0"/>
              <a:t>Руси люди испокон веков жили в рубленых деревянных домах – </a:t>
            </a:r>
            <a:r>
              <a:rPr lang="ru-RU" b="1" u="sng" dirty="0"/>
              <a:t>избах,</a:t>
            </a:r>
            <a:r>
              <a:rPr lang="ru-RU" dirty="0"/>
              <a:t> зимой в таком доме держится тепло, а летом сохраняется прохлада .Мастера–плотники рубили избу из еловых или сосновых брёвен и покрывали крышей, сделанной из тесовых досок. </a:t>
            </a:r>
            <a:r>
              <a:rPr lang="ru-RU" dirty="0" smtClean="0"/>
              <a:t>Углы </a:t>
            </a:r>
            <a:r>
              <a:rPr lang="ru-RU" dirty="0"/>
              <a:t>дома плотно и надежно соединены в замке и не промерзают. </a:t>
            </a:r>
          </a:p>
        </p:txBody>
      </p:sp>
      <p:pic>
        <p:nvPicPr>
          <p:cNvPr id="11268" name="Picture 4" descr="t1605712936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2" y="2906460"/>
            <a:ext cx="2085278" cy="1404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Горизонтальный свиток 15"/>
          <p:cNvSpPr/>
          <p:nvPr/>
        </p:nvSpPr>
        <p:spPr>
          <a:xfrm>
            <a:off x="2085278" y="2583372"/>
            <a:ext cx="9835375" cy="1770255"/>
          </a:xfrm>
          <a:prstGeom prst="horizontalScroll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7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 Германии традиционным жилищем был одноэтажный или двухэтажный </a:t>
            </a:r>
            <a:r>
              <a:rPr lang="ru-RU" b="1" u="sng" dirty="0"/>
              <a:t>каркасный дом. </a:t>
            </a:r>
            <a:r>
              <a:rPr lang="ru-RU" dirty="0"/>
              <a:t>Каркас из деревянных столбов связан поверху перекладинами, оштукатурен и побелен. Такое здание вмещает под одной крышей жилые комнаты, коровник и сарай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70" name="Picture 6" descr="t1605712936a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83" y="4278006"/>
            <a:ext cx="2051824" cy="12382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Горизонтальный свиток 17"/>
          <p:cNvSpPr/>
          <p:nvPr/>
        </p:nvSpPr>
        <p:spPr>
          <a:xfrm>
            <a:off x="2075573" y="3926153"/>
            <a:ext cx="9835375" cy="1770255"/>
          </a:xfrm>
          <a:prstGeom prst="horizontalScroll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7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Североамериканским индейцам </a:t>
            </a:r>
            <a:r>
              <a:rPr lang="ru-RU" dirty="0" smtClean="0"/>
              <a:t>требовалось</a:t>
            </a:r>
            <a:r>
              <a:rPr lang="ru-RU" dirty="0"/>
              <a:t>, чтобы их дом можно было легко перенести с места на место. Поэтому они придумали специальную конструкцию из </a:t>
            </a:r>
            <a:r>
              <a:rPr lang="ru-RU" dirty="0" smtClean="0"/>
              <a:t>жердей, крытую березовой корой, с </a:t>
            </a:r>
            <a:r>
              <a:rPr lang="ru-RU" dirty="0"/>
              <a:t>наброшенными </a:t>
            </a:r>
            <a:r>
              <a:rPr lang="ru-RU" dirty="0" smtClean="0"/>
              <a:t>шкурами</a:t>
            </a:r>
            <a:r>
              <a:rPr lang="ru-RU" dirty="0"/>
              <a:t>. Такая </a:t>
            </a:r>
            <a:r>
              <a:rPr lang="ru-RU" dirty="0" smtClean="0"/>
              <a:t>постройка </a:t>
            </a:r>
            <a:r>
              <a:rPr lang="ru-RU" dirty="0"/>
              <a:t>называется </a:t>
            </a:r>
            <a:r>
              <a:rPr lang="ru-RU" b="1" u="sng" dirty="0" err="1" smtClean="0"/>
              <a:t>типи</a:t>
            </a:r>
            <a:r>
              <a:rPr lang="ru-RU" b="1" u="sng" dirty="0" smtClean="0"/>
              <a:t>. </a:t>
            </a:r>
            <a:endParaRPr lang="ru-RU" b="1" u="sng" dirty="0"/>
          </a:p>
        </p:txBody>
      </p:sp>
      <p:pic>
        <p:nvPicPr>
          <p:cNvPr id="11272" name="Picture 8" descr="t1605712936a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34" y="5516256"/>
            <a:ext cx="2079702" cy="134174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Горизонтальный свиток 19"/>
          <p:cNvSpPr/>
          <p:nvPr/>
        </p:nvSpPr>
        <p:spPr>
          <a:xfrm>
            <a:off x="2018368" y="5198334"/>
            <a:ext cx="9896709" cy="1770255"/>
          </a:xfrm>
          <a:prstGeom prst="horizontalScroll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7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/>
              <a:t>Юрта </a:t>
            </a:r>
            <a:r>
              <a:rPr lang="ru-RU" sz="1600" dirty="0"/>
              <a:t>- это </a:t>
            </a:r>
            <a:r>
              <a:rPr lang="ru-RU" sz="1600" dirty="0" smtClean="0"/>
              <a:t>традиционное жилище из войлока древних монголов, казахов, киргизов, якутов</a:t>
            </a:r>
            <a:r>
              <a:rPr lang="ru-RU" sz="1600" dirty="0"/>
              <a:t>.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600" dirty="0" smtClean="0"/>
              <a:t>Юрта </a:t>
            </a:r>
            <a:r>
              <a:rPr lang="ru-RU" sz="1600" dirty="0"/>
              <a:t>защищает от степного климата — сильных ветров и перепадов температур. </a:t>
            </a:r>
            <a:endParaRPr lang="ru-RU" sz="1600" dirty="0" smtClean="0"/>
          </a:p>
          <a:p>
            <a:pPr algn="ctr"/>
            <a:r>
              <a:rPr lang="ru-RU" sz="1600" dirty="0" smtClean="0"/>
              <a:t>Войлочные </a:t>
            </a:r>
            <a:r>
              <a:rPr lang="ru-RU" sz="1600" dirty="0"/>
              <a:t>покрытия дают прохладу летом и сохраняют тепло очага зимой. Тонкие жерди — </a:t>
            </a:r>
            <a:r>
              <a:rPr lang="ru-RU" sz="1600" b="1" dirty="0" err="1"/>
              <a:t>уни</a:t>
            </a:r>
            <a:r>
              <a:rPr lang="ru-RU" sz="1600" dirty="0"/>
              <a:t> — соединяют стены с дымовым отверстием, образуя конусообразную крышу</a:t>
            </a:r>
            <a:r>
              <a:rPr lang="ru-RU" sz="1600" dirty="0" smtClean="0"/>
              <a:t>.</a:t>
            </a:r>
            <a:r>
              <a:rPr lang="ru-RU" sz="1600" dirty="0"/>
              <a:t> Сквозь дымовое отверстие — </a:t>
            </a:r>
            <a:r>
              <a:rPr lang="ru-RU" sz="1600" b="1" dirty="0" err="1"/>
              <a:t>тооно</a:t>
            </a:r>
            <a:r>
              <a:rPr lang="ru-RU" sz="1600" dirty="0"/>
              <a:t> — проникает и солнечный свет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6919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8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1605712936a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2" y="1272487"/>
            <a:ext cx="2840193" cy="192916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2819" y="-7378"/>
            <a:ext cx="10838985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Традиционные жилища народов, живущих </a:t>
            </a:r>
            <a:endPara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субарктическом и арктическом климатических поясах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877285" y="1272487"/>
            <a:ext cx="9164898" cy="2163337"/>
          </a:xfrm>
          <a:prstGeom prst="horizontalScroll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68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Яранга</a:t>
            </a:r>
            <a:r>
              <a:rPr lang="ru-RU" sz="1600" dirty="0"/>
              <a:t> - жилище чукчей. </a:t>
            </a:r>
            <a:r>
              <a:rPr lang="ru-RU" sz="1600" dirty="0" smtClean="0"/>
              <a:t>Вместо </a:t>
            </a:r>
            <a:r>
              <a:rPr lang="ru-RU" sz="1600" dirty="0"/>
              <a:t>стенок у этого домика - шесты, покрытые оленьими шкурами. Вначале по кругу устанавливают треноги из жердей и фиксируют их камнями. К треногам привязывают наклонные шесты боковой стенки. Сверху крепится каркас купола. Всю конструкцию покрывают оленьими или моржовыми шкурами. Две-три жерди ставят посередине для того, чтобы подпереть потолок. Яранга делится пологами на несколько помещений.</a:t>
            </a:r>
          </a:p>
        </p:txBody>
      </p:sp>
      <p:pic>
        <p:nvPicPr>
          <p:cNvPr id="12292" name="Picture 4" descr="t1605712936a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3" y="3129889"/>
            <a:ext cx="2297268" cy="202882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Горизонтальный свиток 15"/>
          <p:cNvSpPr/>
          <p:nvPr/>
        </p:nvSpPr>
        <p:spPr>
          <a:xfrm>
            <a:off x="2403087" y="2968874"/>
            <a:ext cx="9082668" cy="2390563"/>
          </a:xfrm>
          <a:prstGeom prst="horizontalScroll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68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Чум</a:t>
            </a:r>
            <a:r>
              <a:rPr lang="ru-RU" sz="1600" dirty="0"/>
              <a:t> - переносное жилище у ненцев Европейской части и народов Сибири. Это переносная конусообразная палатка, форма которой является наиболее приспособленной для тундры. </a:t>
            </a:r>
            <a:r>
              <a:rPr lang="ru-RU" sz="1600" dirty="0" smtClean="0"/>
              <a:t>В </a:t>
            </a:r>
            <a:r>
              <a:rPr lang="ru-RU" sz="1600" dirty="0"/>
              <a:t>чуме всегда чистый и прозрачный воздух. Дым висит только у самого отверстия в верхней части чума - </a:t>
            </a:r>
            <a:r>
              <a:rPr lang="ru-RU" sz="1600" b="1" dirty="0" err="1"/>
              <a:t>макодаси</a:t>
            </a:r>
            <a:r>
              <a:rPr lang="ru-RU" sz="1600" dirty="0"/>
              <a:t>. После разжигания очага дым заполняет все пространство чума, а через несколько минут по стенкам поднимается вверх. Также поднимается и тепло.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3902" y="850925"/>
            <a:ext cx="10225669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Север Канады, Якутия, Карелия, Магаданская, Камчатская и Мурманская области, </a:t>
            </a:r>
            <a:endParaRPr lang="ru-RU" sz="1600" dirty="0" smtClean="0"/>
          </a:p>
          <a:p>
            <a:pPr algn="ctr"/>
            <a:r>
              <a:rPr lang="ru-RU" sz="1600" dirty="0" smtClean="0"/>
              <a:t>а </a:t>
            </a:r>
            <a:r>
              <a:rPr lang="ru-RU" sz="1600" dirty="0"/>
              <a:t>также острова Северного Ледовитого океана и его морей</a:t>
            </a:r>
          </a:p>
        </p:txBody>
      </p:sp>
      <p:pic>
        <p:nvPicPr>
          <p:cNvPr id="12294" name="Picture 6" descr="t1605712936a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15" y="5086956"/>
            <a:ext cx="2209878" cy="159822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Горизонтальный свиток 18"/>
          <p:cNvSpPr/>
          <p:nvPr/>
        </p:nvSpPr>
        <p:spPr>
          <a:xfrm>
            <a:off x="2361270" y="4527395"/>
            <a:ext cx="9570533" cy="2606946"/>
          </a:xfrm>
          <a:prstGeom prst="horizontalScroll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68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Иглу -</a:t>
            </a:r>
            <a:r>
              <a:rPr lang="ru-RU" dirty="0" smtClean="0"/>
              <a:t> «зимнее </a:t>
            </a:r>
            <a:r>
              <a:rPr lang="ru-RU" dirty="0"/>
              <a:t>жилище эскимосов». Представляет собой куполообразную постройку диаметром 3-4 метра и высотой примерно в человеческий рост. Строят ее из того, что под рукой, а в зимней тундре из строительных материалов под рукой только снег... С</a:t>
            </a:r>
            <a:r>
              <a:rPr lang="ru-RU" dirty="0" smtClean="0"/>
              <a:t>нежные </a:t>
            </a:r>
            <a:r>
              <a:rPr lang="ru-RU" dirty="0"/>
              <a:t>стены способны впитывать лишнюю влагу, поэтому в иглу всегда сухо.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329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7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166458" y="147699"/>
            <a:ext cx="9601200" cy="14859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 Анализ данных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727504"/>
              </p:ext>
            </p:extLst>
          </p:nvPr>
        </p:nvGraphicFramePr>
        <p:xfrm>
          <a:off x="2994661" y="1097280"/>
          <a:ext cx="9189720" cy="576072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3063240">
                  <a:extLst>
                    <a:ext uri="{9D8B030D-6E8A-4147-A177-3AD203B41FA5}">
                      <a16:colId xmlns:a16="http://schemas.microsoft.com/office/drawing/2014/main" val="793582228"/>
                    </a:ext>
                  </a:extLst>
                </a:gridCol>
                <a:gridCol w="3063240">
                  <a:extLst>
                    <a:ext uri="{9D8B030D-6E8A-4147-A177-3AD203B41FA5}">
                      <a16:colId xmlns:a16="http://schemas.microsoft.com/office/drawing/2014/main" val="3727431635"/>
                    </a:ext>
                  </a:extLst>
                </a:gridCol>
                <a:gridCol w="3063240">
                  <a:extLst>
                    <a:ext uri="{9D8B030D-6E8A-4147-A177-3AD203B41FA5}">
                      <a16:colId xmlns:a16="http://schemas.microsoft.com/office/drawing/2014/main" val="3948032857"/>
                    </a:ext>
                  </a:extLst>
                </a:gridCol>
              </a:tblGrid>
              <a:tr h="248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Типы климатических поясов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Строительные материалы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Примеры жилищ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93951"/>
                  </a:ext>
                </a:extLst>
              </a:tr>
              <a:tr h="19855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 Жаркий пояс (экваториальный, субэкваториальный, тропический климатические пояса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глина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камни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песок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верблюжий навоз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- кирпичи 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- ветки </a:t>
                      </a:r>
                      <a:r>
                        <a:rPr lang="ru-RU" sz="1800" dirty="0">
                          <a:effectLst/>
                        </a:rPr>
                        <a:t>низких кустарников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- бамбук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пальмы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шалаши, приподнятые над землей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дома на дереве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дома из глины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дома, вырубленные в скале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шатер «</a:t>
                      </a:r>
                      <a:r>
                        <a:rPr lang="ru-RU" sz="1800" dirty="0" err="1">
                          <a:effectLst/>
                        </a:rPr>
                        <a:t>фелидж</a:t>
                      </a:r>
                      <a:r>
                        <a:rPr lang="ru-RU" sz="1800" dirty="0">
                          <a:effectLst/>
                        </a:rPr>
                        <a:t>»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214052"/>
                  </a:ext>
                </a:extLst>
              </a:tr>
              <a:tr h="992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 Умеренно жаркие пояса (субтропический климатический пояс)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- древесина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глина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солома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бамбук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минка - традиционный японский дом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042782"/>
                  </a:ext>
                </a:extLst>
              </a:tr>
              <a:tr h="1240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 Умеренные пояса (умеренный климатический пояс)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древесина (сосна, ель, лиственница, кедр)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камни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шкуры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войлок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 изба (деревянный сруб)</a:t>
                      </a:r>
                      <a:endParaRPr lang="ru-RU" sz="2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 каркасный дом</a:t>
                      </a:r>
                      <a:endParaRPr lang="ru-RU" sz="2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 типи </a:t>
                      </a:r>
                      <a:endParaRPr lang="ru-RU" sz="2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 юрта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851779"/>
                  </a:ext>
                </a:extLst>
              </a:tr>
              <a:tr h="7445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4. Холодные пояса (арктический и субарктический пояса)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китовые ребра, челюсти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снег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шкуры животных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яранга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иглу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</a:rPr>
                        <a:t>- чум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739516"/>
                  </a:ext>
                </a:extLst>
              </a:tr>
            </a:tbl>
          </a:graphicData>
        </a:graphic>
      </p:graphicFrame>
      <p:pic>
        <p:nvPicPr>
          <p:cNvPr id="1026" name="Picture 2" descr="Белый человечек для презентаций прозрачный фон (82 фото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50034"/>
            <a:ext cx="3177540" cy="290143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7204" y="749382"/>
            <a:ext cx="173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Таким образом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936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3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0005" y="2171700"/>
            <a:ext cx="11292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32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0330" y="3507261"/>
            <a:ext cx="11090089" cy="224676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древних времен жизнь заставила человека строить жилища, чтобы обеспечить безопасные и комфортные условия проживания. </a:t>
            </a: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Огромное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разнообразие видов жилищ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(от простого шалаша до добротного дома)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большей степени обусловлено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влиянием географических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условий местности, в которой проживает человек.</a:t>
            </a:r>
          </a:p>
        </p:txBody>
      </p:sp>
      <p:pic>
        <p:nvPicPr>
          <p:cNvPr id="13314" name="Picture 2" descr="Самое главное в аттестации - это не решения и выводы относительно сотрудник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30" y="209597"/>
            <a:ext cx="3410960" cy="304800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5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7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649" y="0"/>
            <a:ext cx="9601200" cy="14859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Анкетирование: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4110" y="3420356"/>
            <a:ext cx="10424377" cy="475416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опрошены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класса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6-П 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предложены вопросы: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есть ли необходимость изучать тему «Климат»?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влияют ли географические условия на строительство жилищ?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 вы, какие строительные материалы можно использовать для строительства жилья в разных уголках нашей планеты?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4" descr="https://i.pinimg.com/originals/13/83/51/138351833cbd89343273284cecccdce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391" y="265147"/>
            <a:ext cx="2561239" cy="215267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2638449" y="803479"/>
            <a:ext cx="4577600" cy="1564395"/>
          </a:xfrm>
          <a:prstGeom prst="wedgeEllipseCallout">
            <a:avLst>
              <a:gd name="adj1" fmla="val -69591"/>
              <a:gd name="adj2" fmla="val -44269"/>
            </a:avLst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2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подтверждения или опровержения гипотезы было проведено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560" y="0"/>
            <a:ext cx="3873190" cy="4148254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2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91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1880" y="982980"/>
            <a:ext cx="9601200" cy="14859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4830" y="2171700"/>
            <a:ext cx="7837170" cy="35814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роследить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географических условий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жилища народов мира.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одкастами называются короткие аудиовыпуски, направленные на изучение языка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" y="1680210"/>
            <a:ext cx="4229100" cy="311277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4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6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593" y="-43762"/>
            <a:ext cx="9601200" cy="14859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анкетирования: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764221" y="17236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2" name="Диаграмма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565917"/>
              </p:ext>
            </p:extLst>
          </p:nvPr>
        </p:nvGraphicFramePr>
        <p:xfrm>
          <a:off x="197663" y="2300023"/>
          <a:ext cx="6231550" cy="416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683193" y="2360574"/>
            <a:ext cx="5464098" cy="35394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гистограммы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следует, что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чуть более половины респондентов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ответили на вопрос № 1 «да»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(52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%), </a:t>
            </a:r>
            <a:endParaRPr lang="ru-RU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 № 2 ответили «да» менее половины опрошенных (42 %)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018198" y="-859370"/>
            <a:ext cx="870630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есть ли необходимость изучать тему «Климат»?</a:t>
            </a:r>
          </a:p>
          <a:p>
            <a:pPr marL="342900" indent="-342900">
              <a:buAutoNum type="arabicPeriod"/>
            </a:pP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влияют ли географические условия на строительство жилищ?</a:t>
            </a:r>
          </a:p>
          <a:p>
            <a:pPr marL="342900" indent="-342900">
              <a:buAutoNum type="arabicPeriod"/>
            </a:pPr>
            <a:endParaRPr lang="ru-RU" sz="11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66427" y="1015810"/>
            <a:ext cx="1152557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есть ли необходимость изучать тему «Климат»?</a:t>
            </a:r>
          </a:p>
          <a:p>
            <a:pPr marL="342900" indent="-342900">
              <a:buAutoNum type="arabicPeriod"/>
            </a:pP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влияют ли географические условия на строительство жилищ?</a:t>
            </a:r>
          </a:p>
          <a:p>
            <a:pPr marL="342900" indent="-342900">
              <a:buAutoNum type="arabicPeriod"/>
            </a:pP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26366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58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ая выноска 5"/>
          <p:cNvSpPr/>
          <p:nvPr/>
        </p:nvSpPr>
        <p:spPr>
          <a:xfrm>
            <a:off x="5594889" y="129816"/>
            <a:ext cx="6504908" cy="2605487"/>
          </a:xfrm>
          <a:prstGeom prst="wedgeRectCallout">
            <a:avLst>
              <a:gd name="adj1" fmla="val -86455"/>
              <a:gd name="adj2" fmla="val -26223"/>
            </a:avLst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58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анкетирования показали, что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далеко не все учащиеся знакомы с темой «Климат», а также с процессом влияния географических условий на строительство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жилищ. </a:t>
            </a:r>
            <a:endParaRPr lang="ru-RU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6619550" y="3177817"/>
            <a:ext cx="5279368" cy="2312338"/>
          </a:xfrm>
          <a:prstGeom prst="wedgeRectCallout">
            <a:avLst>
              <a:gd name="adj1" fmla="val -109930"/>
              <a:gd name="adj2" fmla="val 4268"/>
            </a:avLst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58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важность данных вопросов в современных реалиях,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предложено обратить внимание на ознакомление с ними. </a:t>
            </a:r>
          </a:p>
        </p:txBody>
      </p:sp>
      <p:pic>
        <p:nvPicPr>
          <p:cNvPr id="14338" name="Picture 2" descr="Как написать выводы к главам дипломной работы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8" y="129816"/>
            <a:ext cx="2754422" cy="304800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книга усаживания и чтения человека 3d с шариком идеи над белизной бесплатна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10" y="3432717"/>
            <a:ext cx="3145460" cy="304800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16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43399252"/>
              </p:ext>
            </p:extLst>
          </p:nvPr>
        </p:nvGraphicFramePr>
        <p:xfrm>
          <a:off x="137161" y="1840138"/>
          <a:ext cx="7326629" cy="3954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37910" y="1840138"/>
            <a:ext cx="5886450" cy="452431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следует,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</a:p>
          <a:p>
            <a:pPr algn="ctr"/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респондентам известны такие строительные материалы, как дерево и кирпич (по 100 %); большинство опрошенных знакомы с такими материалами, как бетон и камень                                           (по 89 и 78 % соответственно). </a:t>
            </a:r>
          </a:p>
          <a:p>
            <a:pPr algn="ctr"/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524" y="292835"/>
            <a:ext cx="111728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Знаете ли вы, какие строительные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использовать для строительства жилья в разных уголках нашей планеты?</a:t>
            </a:r>
            <a:endParaRPr lang="ru-RU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17055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7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Идея на белом фоне (104 фото)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0" y="313476"/>
            <a:ext cx="2286000" cy="304800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79121" y="465118"/>
            <a:ext cx="8277100" cy="6092041"/>
          </a:xfrm>
          <a:prstGeom prst="cloudCallout">
            <a:avLst>
              <a:gd name="adj1" fmla="val 71115"/>
              <a:gd name="adj2" fmla="val -46443"/>
            </a:avLst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67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1194461" y="1199409"/>
            <a:ext cx="6246420" cy="4324136"/>
          </a:xfrm>
          <a:prstGeom prst="flowChartPunchedTape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67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то, что учащимися не были названы, к примеру, глина, </a:t>
            </a: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лёд</a:t>
            </a: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снег, шкура животных,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применения тех или иных строительных материалов в разных уголках нашей планеты является не до конца изученными и требует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51919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46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6678" y="362955"/>
            <a:ext cx="9601200" cy="14859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исследования: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960" y="3106945"/>
            <a:ext cx="11149069" cy="418503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Поставленная цель достигнута.</a:t>
            </a:r>
          </a:p>
          <a:p>
            <a:pPr marL="457200" indent="-457200" algn="just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решены.</a:t>
            </a:r>
          </a:p>
          <a:p>
            <a:pPr marL="457200" indent="-457200" algn="just">
              <a:buFont typeface="Franklin Gothic Book" panose="020B0503020102020204" pitchFamily="34" charset="0"/>
              <a:buAutoNum type="arabicPeriod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подтвердилась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жилища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в разных странах отличаются друг от друга из-за того, что на Земле разная местность, разные природные условия. </a:t>
            </a:r>
          </a:p>
          <a:p>
            <a:pPr marL="457200" indent="-457200" algn="just">
              <a:buFont typeface="Franklin Gothic Book" panose="020B0503020102020204" pitchFamily="34" charset="0"/>
              <a:buAutoNum type="arabicPeriod"/>
            </a:pPr>
            <a:endParaRPr lang="ru-RU" dirty="0"/>
          </a:p>
        </p:txBody>
      </p:sp>
      <p:pic>
        <p:nvPicPr>
          <p:cNvPr id="2050" name="Picture 2" descr="Подведение итого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0" y="160348"/>
            <a:ext cx="2600696" cy="278433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778826" y="585603"/>
            <a:ext cx="1448790" cy="427511"/>
          </a:xfrm>
          <a:prstGeom prst="rightArrow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46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гнутая вверх стрелка 5"/>
          <p:cNvSpPr/>
          <p:nvPr/>
        </p:nvSpPr>
        <p:spPr>
          <a:xfrm rot="5840528">
            <a:off x="9239311" y="1045404"/>
            <a:ext cx="2109323" cy="2662354"/>
          </a:xfrm>
          <a:prstGeom prst="curvedDownArrow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46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6374" y="685801"/>
            <a:ext cx="3123210" cy="14859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                                      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405" y="2870222"/>
            <a:ext cx="11450595" cy="399123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Подобная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вызывает интерес среди учащихся, о чем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свидетельствуют ответы большинства опрошенных.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Географические условия оказывают непосредственное влияние на жилища людей в разных частях планеты.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Проведенное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показывает, насколько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тема.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Ее изучение будет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продолжено и дополнено новыми данными.  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к написать выводы к главам дипломной работы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638" y="182678"/>
            <a:ext cx="1943842" cy="2687543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Штриховая стрелка вправо 4"/>
          <p:cNvSpPr/>
          <p:nvPr/>
        </p:nvSpPr>
        <p:spPr>
          <a:xfrm rot="10800000">
            <a:off x="7790807" y="1004302"/>
            <a:ext cx="1864426" cy="383721"/>
          </a:xfrm>
          <a:prstGeom prst="stripedRightArrow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59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гнутая влево стрелка 3"/>
          <p:cNvSpPr/>
          <p:nvPr/>
        </p:nvSpPr>
        <p:spPr>
          <a:xfrm rot="1077999">
            <a:off x="1986937" y="736833"/>
            <a:ext cx="1934058" cy="1391116"/>
          </a:xfrm>
          <a:prstGeom prst="curvedRightArrow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59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8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6910" y="2575034"/>
            <a:ext cx="9601200" cy="399393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/>
              <a:t>Благодарим за внимание!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2750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7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589029"/>
            <a:ext cx="9601200" cy="14859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6150" y="2074929"/>
            <a:ext cx="8346960" cy="444062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историю возникновения человеческого жилища;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узнать, как влияют климат, рельеф, водные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архитектуру и выбор материалов для постройки жилья;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сделать выводы по результатам исследования. </a:t>
            </a:r>
          </a:p>
          <a:p>
            <a:pPr marL="0" indent="0" fontAlgn="base" hangingPunc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heck mark guy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" y="2161222"/>
            <a:ext cx="2697480" cy="304800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3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3139" y="863162"/>
            <a:ext cx="9601200" cy="14859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0" y="2349062"/>
            <a:ext cx="8808982" cy="35814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Правила выполнения исследовани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3223260"/>
            <a:ext cx="4572000" cy="28575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8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7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8940" y="1143000"/>
            <a:ext cx="9601200" cy="14859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4720" y="2746532"/>
            <a:ext cx="8855196" cy="35814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географических условий и строительства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Картинки на белом фоне для презентации (226 фото)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2161222"/>
            <a:ext cx="3943350" cy="304800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9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8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0582" y="800100"/>
            <a:ext cx="9601200" cy="14859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исследования: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9040" y="2286000"/>
            <a:ext cx="8264284" cy="35814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0" indent="0" algn="ctr" fontAlgn="base" hangingPunc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предполагается, что жилища людей в разных странах отличаются друг от друга из-за того, что на Земле разная местность, разные природные условия. </a:t>
            </a:r>
          </a:p>
          <a:p>
            <a:pPr marL="0" indent="0" fontAlgn="base" hangingPunc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иллюстрации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4" y="1864042"/>
            <a:ext cx="3296285" cy="304800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6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5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8036" y="720090"/>
            <a:ext cx="9601200" cy="14859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7620" y="1943986"/>
            <a:ext cx="8258766" cy="35814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marL="0" indent="0" fontAlgn="base" hangingPunc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статистический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диагностика полученных данных (вычисления,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гистограммы, диаграммы);</a:t>
            </a:r>
          </a:p>
          <a:p>
            <a:pPr marL="0" indent="0" fontAlgn="base" hangingPunc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описательный метод;</a:t>
            </a:r>
          </a:p>
          <a:p>
            <a:pPr marL="0" indent="0" fontAlgn="base" hangingPunc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сравнительный метод;</a:t>
            </a:r>
          </a:p>
          <a:p>
            <a:pPr marL="0" indent="0" fontAlgn="base" hangingPunc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литературы;</a:t>
            </a:r>
          </a:p>
          <a:p>
            <a:pPr marL="0" indent="0" fontAlgn="base" hangingPunc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анкетирование.</a:t>
            </a:r>
          </a:p>
          <a:p>
            <a:pPr marL="0" indent="0" fontAlgn="base" hangingPunc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@usebiz: Всероссийский центр изучения общественного мнения (ВЦИОМ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2477385"/>
            <a:ext cx="3048000" cy="304800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7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8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4659" y="740191"/>
            <a:ext cx="9601200" cy="14859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4730" y="1098330"/>
            <a:ext cx="8174816" cy="35814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проведенного исследования могут быть использованы в дальнейшем на уроках географии, а также при подготовке аналогичных проектов по схожей тематике.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Практикум по организации научных исследований в проектной деятельности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" y="1726882"/>
            <a:ext cx="3510915" cy="304800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7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3271</TotalTime>
  <Words>2304</Words>
  <Application>Microsoft Office PowerPoint</Application>
  <PresentationFormat>Широкоэкранный</PresentationFormat>
  <Paragraphs>265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Calibri</vt:lpstr>
      <vt:lpstr>Franklin Gothic Book</vt:lpstr>
      <vt:lpstr>Times New Roman</vt:lpstr>
      <vt:lpstr>Crop</vt:lpstr>
      <vt:lpstr>Презентация PowerPoint</vt:lpstr>
      <vt:lpstr>Актуальность исследования:</vt:lpstr>
      <vt:lpstr>Цель исследования:</vt:lpstr>
      <vt:lpstr>Задачи исследования:</vt:lpstr>
      <vt:lpstr>Объект исследования: </vt:lpstr>
      <vt:lpstr>Предмет исследования:</vt:lpstr>
      <vt:lpstr>Гипотеза исследования: </vt:lpstr>
      <vt:lpstr>Методы исследования:</vt:lpstr>
      <vt:lpstr>Практическая значимость:</vt:lpstr>
      <vt:lpstr>Структура работы: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2.2 Анализ данных</vt:lpstr>
      <vt:lpstr>ВЫВОД:</vt:lpstr>
      <vt:lpstr>2.3 Анкетирование:</vt:lpstr>
      <vt:lpstr>Результаты анкетирования: </vt:lpstr>
      <vt:lpstr>Презентация PowerPoint</vt:lpstr>
      <vt:lpstr>Презентация PowerPoint</vt:lpstr>
      <vt:lpstr>Презентация PowerPoint</vt:lpstr>
      <vt:lpstr>Итоги исследования: </vt:lpstr>
      <vt:lpstr>Выводы:                                       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Черемных</dc:creator>
  <cp:lastModifiedBy>Татьяна Черемных</cp:lastModifiedBy>
  <cp:revision>205</cp:revision>
  <dcterms:created xsi:type="dcterms:W3CDTF">2021-03-13T14:50:39Z</dcterms:created>
  <dcterms:modified xsi:type="dcterms:W3CDTF">2022-12-12T22:23:12Z</dcterms:modified>
</cp:coreProperties>
</file>