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8" r:id="rId2"/>
    <p:sldId id="276" r:id="rId3"/>
    <p:sldId id="282" r:id="rId4"/>
    <p:sldId id="315" r:id="rId5"/>
    <p:sldId id="285" r:id="rId6"/>
    <p:sldId id="326" r:id="rId7"/>
    <p:sldId id="329" r:id="rId8"/>
    <p:sldId id="331" r:id="rId9"/>
    <p:sldId id="333" r:id="rId10"/>
    <p:sldId id="302" r:id="rId11"/>
    <p:sldId id="303" r:id="rId12"/>
    <p:sldId id="313" r:id="rId13"/>
    <p:sldId id="338" r:id="rId14"/>
    <p:sldId id="304" r:id="rId15"/>
    <p:sldId id="307" r:id="rId16"/>
    <p:sldId id="323" r:id="rId17"/>
    <p:sldId id="339" r:id="rId18"/>
    <p:sldId id="308" r:id="rId19"/>
    <p:sldId id="310" r:id="rId20"/>
    <p:sldId id="311" r:id="rId21"/>
    <p:sldId id="319" r:id="rId22"/>
    <p:sldId id="337" r:id="rId23"/>
    <p:sldId id="292" r:id="rId24"/>
    <p:sldId id="293" r:id="rId25"/>
    <p:sldId id="321" r:id="rId26"/>
    <p:sldId id="29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62A72"/>
    <a:srgbClr val="660033"/>
    <a:srgbClr val="800000"/>
    <a:srgbClr val="008000"/>
    <a:srgbClr val="EC7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979" autoAdjust="0"/>
  </p:normalViewPr>
  <p:slideViewPr>
    <p:cSldViewPr>
      <p:cViewPr varScale="1">
        <p:scale>
          <a:sx n="57" d="100"/>
          <a:sy n="57" d="100"/>
        </p:scale>
        <p:origin x="72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DE342-22AF-47FC-9FD9-2717A974455F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2F966-5C7F-4139-9533-EAC8030AA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747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2F966-5C7F-4139-9533-EAC8030AA29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293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22F966-5C7F-4139-9533-EAC8030AA2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980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22F966-5C7F-4139-9533-EAC8030AA2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424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6D0B3-F0EC-4829-B5BB-0F578598213E}" type="datetimeFigureOut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C3E53-3705-4C0C-939F-E55651356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B84E7-6BD9-4A88-A7E1-1FE2879F237E}" type="datetimeFigureOut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96A2A-F4DF-4640-A0D9-24FC1EEA1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EDD45-4E66-4131-BC47-D766FFC4B939}" type="datetimeFigureOut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B75F0-816D-4F2B-9B00-A5A5703DD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BA36E-E49A-4437-8AAC-0ED540B9B100}" type="datetimeFigureOut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E69DB-8B7A-40EF-A81D-2E4139291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CFD27-A5C5-4992-A18B-49A623EDF98E}" type="datetimeFigureOut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7B4EC-390C-4751-9274-FEE7EAA2C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297F-E97C-44FF-B9BA-1DBDC8894034}" type="datetimeFigureOut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A1708-1E1A-441B-B93C-18D1EA42B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DDA5E-369B-409C-AAA4-3CCA6709466C}" type="datetimeFigureOut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74E4F-6B6E-42BD-AD0B-84A6B98F1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B40D0-B217-4FB6-BFB2-E4E72E643D0B}" type="datetimeFigureOut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7ADA8-D10E-4FC8-B515-FC2BF53C7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FB1B-CF04-4371-8287-58AF6EBAACE2}" type="datetimeFigureOut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1AB64-0DEC-4D3A-8C29-772440C96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80F2C-5844-44BB-B371-862870B85707}" type="datetimeFigureOut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70037-7D6B-44A5-9F22-C51596E94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20A4E-AA5F-48A5-8914-D2C5E1484ED5}" type="datetimeFigureOut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2A54D-35DE-4556-9B1E-C8A3D1C9B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C762EF-A371-449F-945B-FB9565B61875}" type="datetimeFigureOut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743310-FD6E-4227-89DC-1B641EC1F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10.gif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7775" y="2492375"/>
            <a:ext cx="6500813" cy="1470025"/>
          </a:xfrm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Courier New" pitchFamily="49" charset="0"/>
              </a:rPr>
              <a:t>Родительское собрание в 1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Courier New" pitchFamily="49" charset="0"/>
              </a:rPr>
              <a:t>классе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Courier New" pitchFamily="49" charset="0"/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Courier New" pitchFamily="49" charset="0"/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Courier New" pitchFamily="49" charset="0"/>
              </a:rPr>
              <a:t>«Первый раз в первый класс»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75" y="4857750"/>
            <a:ext cx="4643438" cy="781050"/>
          </a:xfrm>
        </p:spPr>
        <p:txBody>
          <a:bodyPr/>
          <a:lstStyle/>
          <a:p>
            <a:pPr algn="r">
              <a:defRPr/>
            </a:pP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29 августа 2023  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8643" y="116632"/>
            <a:ext cx="67267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6600" dirty="0"/>
              <a:t>«Школа России»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799" y="1700808"/>
            <a:ext cx="7772400" cy="45370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4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Цель программы – </a:t>
            </a:r>
          </a:p>
          <a:p>
            <a:pPr eaLnBrk="1" hangingPunct="1">
              <a:defRPr/>
            </a:pPr>
            <a:r>
              <a:rPr lang="ru-RU" altLang="ru-RU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духовно-нравственное развитие на основе использования традиций отечественной школы.</a:t>
            </a:r>
          </a:p>
        </p:txBody>
      </p:sp>
    </p:spTree>
    <p:extLst>
      <p:ext uri="{BB962C8B-B14F-4D97-AF65-F5344CB8AC3E}">
        <p14:creationId xmlns:p14="http://schemas.microsoft.com/office/powerpoint/2010/main" val="389607287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260350"/>
            <a:ext cx="8229600" cy="58658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ru-RU" altLang="ru-RU" sz="2800" b="1" dirty="0"/>
              <a:t>           Главная идея программы:</a:t>
            </a:r>
            <a:r>
              <a:rPr lang="ru-RU" altLang="ru-RU" sz="2800" dirty="0"/>
              <a:t> “Школа России” создается в России и для России.</a:t>
            </a:r>
            <a:br>
              <a:rPr lang="ru-RU" altLang="ru-RU" sz="2800" dirty="0"/>
            </a:br>
            <a:r>
              <a:rPr lang="ru-RU" altLang="ru-RU" sz="2800" dirty="0"/>
              <a:t>          Программа “Школа России” имеет огромный, годами проверенный, педагогический опыт. Авторами программы взято все лучшее, что было накоплено и апробировано в практике отечественной школы.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ru-RU" altLang="ru-RU" sz="2800" dirty="0"/>
              <a:t>           Она доступна для учащихся младшего школьного возраста, гарантирует достижение положительных результатов в обучении и реальные возможности личностного развития, т.к. построена на таких принципах обучения, как учитывание возрастных особенностей детей, постепенное наращивание трудностей. </a:t>
            </a:r>
          </a:p>
        </p:txBody>
      </p:sp>
    </p:spTree>
    <p:extLst>
      <p:ext uri="{BB962C8B-B14F-4D97-AF65-F5344CB8AC3E}">
        <p14:creationId xmlns:p14="http://schemas.microsoft.com/office/powerpoint/2010/main" val="166409014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090403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- Пятидневная система обучения </a:t>
            </a:r>
          </a:p>
          <a:p>
            <a:pPr marL="285750" indent="-285750">
              <a:buFontTx/>
              <a:buChar char="-"/>
            </a:pPr>
            <a:r>
              <a:rPr lang="ru-RU" dirty="0"/>
              <a:t>Недельная нагрузка </a:t>
            </a:r>
            <a:r>
              <a:rPr lang="ru-RU" dirty="0" smtClean="0"/>
              <a:t>21 час:</a:t>
            </a:r>
            <a:endParaRPr lang="ru-RU" dirty="0"/>
          </a:p>
          <a:p>
            <a:pPr marL="742950" lvl="1" indent="-285750">
              <a:buFontTx/>
              <a:buChar char="-"/>
            </a:pPr>
            <a:r>
              <a:rPr lang="ru-RU" dirty="0"/>
              <a:t>(Обучение грамоте) Русский язык – 5 часов</a:t>
            </a:r>
          </a:p>
          <a:p>
            <a:pPr marL="742950" lvl="1" indent="-285750">
              <a:buFontTx/>
              <a:buChar char="-"/>
            </a:pPr>
            <a:r>
              <a:rPr lang="ru-RU" dirty="0"/>
              <a:t>(Азбука) Литературное чтение – 4 часа</a:t>
            </a:r>
          </a:p>
          <a:p>
            <a:pPr marL="742950" lvl="1" indent="-285750">
              <a:buFontTx/>
              <a:buChar char="-"/>
            </a:pPr>
            <a:r>
              <a:rPr lang="ru-RU" dirty="0"/>
              <a:t>Математика – 4 часа</a:t>
            </a:r>
          </a:p>
          <a:p>
            <a:pPr marL="742950" lvl="1" indent="-285750">
              <a:buFontTx/>
              <a:buChar char="-"/>
            </a:pPr>
            <a:r>
              <a:rPr lang="ru-RU" dirty="0"/>
              <a:t>Окружающий мир – 2 часа</a:t>
            </a:r>
          </a:p>
          <a:p>
            <a:pPr marL="742950" lvl="1" indent="-285750">
              <a:buFontTx/>
              <a:buChar char="-"/>
            </a:pPr>
            <a:r>
              <a:rPr lang="ru-RU" dirty="0"/>
              <a:t>ИЗО – </a:t>
            </a:r>
            <a:r>
              <a:rPr lang="ru-RU" dirty="0" smtClean="0"/>
              <a:t>0.5 </a:t>
            </a:r>
            <a:r>
              <a:rPr lang="ru-RU" dirty="0"/>
              <a:t>час  </a:t>
            </a:r>
          </a:p>
          <a:p>
            <a:pPr marL="742950" lvl="1" indent="-285750">
              <a:buFontTx/>
              <a:buChar char="-"/>
            </a:pPr>
            <a:r>
              <a:rPr lang="ru-RU" dirty="0"/>
              <a:t>Технология – </a:t>
            </a:r>
            <a:r>
              <a:rPr lang="ru-RU" dirty="0" smtClean="0"/>
              <a:t>0.5 </a:t>
            </a:r>
            <a:r>
              <a:rPr lang="ru-RU" dirty="0"/>
              <a:t>час</a:t>
            </a:r>
          </a:p>
          <a:p>
            <a:pPr marL="742950" lvl="1" indent="-285750">
              <a:buFontTx/>
              <a:buChar char="-"/>
            </a:pPr>
            <a:r>
              <a:rPr lang="ru-RU" dirty="0"/>
              <a:t>Музыка – 1 час</a:t>
            </a:r>
          </a:p>
          <a:p>
            <a:pPr marL="742950" lvl="1" indent="-285750">
              <a:buFontTx/>
              <a:buChar char="-"/>
            </a:pPr>
            <a:r>
              <a:rPr lang="ru-RU" dirty="0"/>
              <a:t>Физкультура – </a:t>
            </a:r>
            <a:r>
              <a:rPr lang="ru-RU" dirty="0" smtClean="0"/>
              <a:t>2 часа</a:t>
            </a:r>
          </a:p>
          <a:p>
            <a:pPr marL="742950" lvl="1" indent="-285750">
              <a:buFontTx/>
              <a:buChar char="-"/>
            </a:pPr>
            <a:r>
              <a:rPr lang="ru-RU" dirty="0" smtClean="0"/>
              <a:t>Английский язык- 1 час</a:t>
            </a:r>
            <a:endParaRPr lang="ru-RU" dirty="0"/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2</a:t>
            </a:r>
            <a:r>
              <a:rPr lang="ru-RU" dirty="0" smtClean="0"/>
              <a:t> часа </a:t>
            </a:r>
            <a:r>
              <a:rPr lang="ru-RU" dirty="0"/>
              <a:t>внеурочной деятельности </a:t>
            </a:r>
          </a:p>
          <a:p>
            <a:r>
              <a:rPr lang="ru-RU" dirty="0"/>
              <a:t>(кружки, секции, проектная деятельность и </a:t>
            </a:r>
            <a:r>
              <a:rPr lang="ru-RU" dirty="0" smtClean="0"/>
              <a:t>т</a:t>
            </a:r>
            <a:r>
              <a:rPr lang="en-US" dirty="0" smtClean="0"/>
              <a:t>.</a:t>
            </a:r>
            <a:r>
              <a:rPr lang="ru-RU" dirty="0" smtClean="0"/>
              <a:t>д</a:t>
            </a:r>
            <a:r>
              <a:rPr lang="ru-RU" dirty="0"/>
              <a:t>)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В первом классе </a:t>
            </a:r>
            <a:r>
              <a:rPr lang="ru-RU" dirty="0" smtClean="0"/>
              <a:t>безотметочная </a:t>
            </a:r>
            <a:r>
              <a:rPr lang="ru-RU" dirty="0"/>
              <a:t>система обучения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В первом классе </a:t>
            </a:r>
            <a:r>
              <a:rPr lang="ru-RU" dirty="0" smtClean="0"/>
              <a:t>есть рекомендованные домашние задания</a:t>
            </a:r>
            <a:r>
              <a:rPr lang="ru-RU" dirty="0"/>
              <a:t>,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( по СанПин на их выполнение отводится не более 1 часа)</a:t>
            </a:r>
            <a:endParaRPr lang="ru-RU" dirty="0"/>
          </a:p>
          <a:p>
            <a:r>
              <a:rPr lang="ru-RU" dirty="0"/>
              <a:t>- Многочисленные физкультминутки на уроке 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492826"/>
      </p:ext>
    </p:extLst>
  </p:cSld>
  <p:clrMapOvr>
    <a:masterClrMapping/>
  </p:clrMapOvr>
  <p:transition spd="slow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8229176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800" baseline="0" dirty="0" smtClean="0">
                <a:solidFill>
                  <a:prstClr val="black"/>
                </a:solidFill>
              </a:rPr>
              <a:t>Продолжительность </a:t>
            </a:r>
            <a:r>
              <a:rPr lang="ru-RU" sz="2800" baseline="0" dirty="0" smtClean="0">
                <a:solidFill>
                  <a:prstClr val="black"/>
                </a:solidFill>
              </a:rPr>
              <a:t>учебного года- 33 учебные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800" dirty="0">
                <a:solidFill>
                  <a:prstClr val="black"/>
                </a:solidFill>
              </a:rPr>
              <a:t>н</a:t>
            </a:r>
            <a:r>
              <a:rPr lang="ru-RU" sz="2800" baseline="0" dirty="0" smtClean="0">
                <a:solidFill>
                  <a:prstClr val="black"/>
                </a:solidFill>
              </a:rPr>
              <a:t>едели.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36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sz="3600" dirty="0">
              <a:solidFill>
                <a:srgbClr val="FF0000"/>
              </a:solidFill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Сроки 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каникул</a:t>
            </a:r>
            <a:endParaRPr kumimoji="0" lang="ru-RU" sz="36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765801"/>
      </p:ext>
    </p:extLst>
  </p:cSld>
  <p:clrMapOvr>
    <a:masterClrMapping/>
  </p:clrMapOvr>
  <p:transition spd="slow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7632700" cy="11525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 panose="020B0604020202020204" pitchFamily="34" charset="0"/>
              </a:rPr>
              <a:t>обучение грамоте – 5 часов</a:t>
            </a:r>
          </a:p>
        </p:txBody>
      </p:sp>
      <p:pic>
        <p:nvPicPr>
          <p:cNvPr id="3" name="Picture 11" descr="C:\Users\Люда\Desktop\учебники\bi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584450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C:\Users\Люда\Desktop\учебники\big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06" y="2204864"/>
            <a:ext cx="2592387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060848"/>
            <a:ext cx="2448272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8145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1116013" y="260350"/>
            <a:ext cx="6624637" cy="11525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 panose="020B0604020202020204" pitchFamily="34" charset="0"/>
              </a:rPr>
              <a:t>Чтение – 4 часа</a:t>
            </a:r>
          </a:p>
        </p:txBody>
      </p:sp>
      <p:pic>
        <p:nvPicPr>
          <p:cNvPr id="3" name="Picture 7" descr="C:\Users\Люда\Desktop\учебники\bi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66976"/>
            <a:ext cx="252095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C:\Users\Люда\Desktop\учебники\big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66976"/>
            <a:ext cx="2487613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231103"/>
      </p:ext>
    </p:extLst>
  </p:cSld>
  <p:clrMapOvr>
    <a:masterClrMapping/>
  </p:clrMapOvr>
  <p:transition spd="slow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6623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Слоговая таблица</a:t>
            </a:r>
            <a:endParaRPr kumimoji="0" lang="ru-RU" sz="5400" b="1" i="0" u="none" strike="noStrike" kern="1200" cap="none" spc="0" normalizeH="0" baseline="0" noProof="0" dirty="0">
              <a:ln w="10160">
                <a:solidFill>
                  <a:srgbClr val="4BACC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98291"/>
            <a:ext cx="5544616" cy="60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19157"/>
      </p:ext>
    </p:extLst>
  </p:cSld>
  <p:clrMapOvr>
    <a:masterClrMapping/>
  </p:clrMapOvr>
  <p:transition spd="slow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66234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Логопед в школе (справка ЦПМПК)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 smtClean="0">
              <a:ln w="10160">
                <a:solidFill>
                  <a:srgbClr val="4BACC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 w="10160">
                <a:solidFill>
                  <a:srgbClr val="4BACC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65534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900113" y="260350"/>
            <a:ext cx="7775575" cy="11525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 panose="020B0604020202020204" pitchFamily="34" charset="0"/>
              </a:rPr>
              <a:t>окружающий мир – 2 часа</a:t>
            </a:r>
          </a:p>
        </p:txBody>
      </p:sp>
      <p:pic>
        <p:nvPicPr>
          <p:cNvPr id="4" name="Picture 8" descr="C:\Users\Люда\Desktop\учебники\bi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875"/>
            <a:ext cx="2095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:\Users\Люда\Desktop\учебники\small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766" y="3356992"/>
            <a:ext cx="21177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C:\Users\Люда\Desktop\учебники\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2095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C:\Users\Люда\Desktop\учебники\big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700" y="3501008"/>
            <a:ext cx="2095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159067"/>
      </p:ext>
    </p:extLst>
  </p:cSld>
  <p:clrMapOvr>
    <a:masterClrMapping/>
  </p:clrMapOvr>
  <p:transition spd="slow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1116013" y="404813"/>
            <a:ext cx="6840537" cy="9366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 panose="020B0604020202020204" pitchFamily="34" charset="0"/>
              </a:rPr>
              <a:t>Математика – 4 часа</a:t>
            </a:r>
          </a:p>
        </p:txBody>
      </p:sp>
      <p:pic>
        <p:nvPicPr>
          <p:cNvPr id="3" name="Picture 10" descr="C:\Users\Люда\Desktop\учебники\bi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1478">
            <a:off x="1524445" y="1678693"/>
            <a:ext cx="2095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C:\Users\Люда\Desktop\учебники\big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8436">
            <a:off x="5124860" y="2288291"/>
            <a:ext cx="2095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987127"/>
      </p:ext>
    </p:extLst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свиток 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42875"/>
            <a:ext cx="84296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Все начинается со школьного звонка…</a:t>
            </a:r>
          </a:p>
        </p:txBody>
      </p:sp>
      <p:pic>
        <p:nvPicPr>
          <p:cNvPr id="16388" name="Picture 6" descr="D:\Natalia\ЖОНКИНА ПИСАНИНА\картинки\школьное\31155421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00113" y="1844675"/>
            <a:ext cx="3971925" cy="5578475"/>
          </a:xfrm>
          <a:noFill/>
        </p:spPr>
      </p:pic>
      <p:pic>
        <p:nvPicPr>
          <p:cNvPr id="16389" name="Picture 9" descr="D:\Natalia\ЖОНКИНА ПИСАНИНА\1251811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99787">
            <a:off x="5162550" y="1514475"/>
            <a:ext cx="3392488" cy="461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86800" y="6453188"/>
            <a:ext cx="404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Люда\Desktop\учебники\bi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72816"/>
            <a:ext cx="2952750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427984" y="1772816"/>
            <a:ext cx="4176464" cy="29851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500" dirty="0"/>
              <a:t>      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116013" y="404813"/>
            <a:ext cx="6840537" cy="9366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 panose="020B0604020202020204" pitchFamily="34" charset="0"/>
              </a:rPr>
              <a:t>Русский язык  – 5 часов</a:t>
            </a:r>
          </a:p>
        </p:txBody>
      </p:sp>
    </p:spTree>
    <p:extLst>
      <p:ext uri="{BB962C8B-B14F-4D97-AF65-F5344CB8AC3E}">
        <p14:creationId xmlns:p14="http://schemas.microsoft.com/office/powerpoint/2010/main" val="785897888"/>
      </p:ext>
    </p:extLst>
  </p:cSld>
  <p:clrMapOvr>
    <a:masterClrMapping/>
  </p:clrMapOvr>
  <p:transition spd="slow"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безотметочное</a:t>
            </a:r>
            <a:r>
              <a:rPr lang="ru-RU" dirty="0" smtClean="0"/>
              <a:t> </a:t>
            </a:r>
            <a:r>
              <a:rPr lang="ru-RU" dirty="0"/>
              <a:t>обучение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2897631" cy="21184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75856" y="1582685"/>
            <a:ext cx="2304256" cy="645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тобой горжусь!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www.zsmosbb.eu/blog/395/39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261" y="1905337"/>
            <a:ext cx="1655445" cy="193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1.bp.blogspot.com/-sP8nQmw6UP0/V3Hp48vg65I/AAAAAAAAX2k/UxboOEn1PtkO1MgzLy1TZ0NW_H1Un4PiACKgB/s1600/%25D1%2583%25D0%25BC%25D0%25BD%25D0%25B8%25D1%2586%25D0%25B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517" y="1905337"/>
            <a:ext cx="2581366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ic-eu.insales.ru/files/1/1044/2114580/original/tetrad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84347"/>
            <a:ext cx="49530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882002"/>
      </p:ext>
    </p:extLst>
  </p:cSld>
  <p:clrMapOvr>
    <a:masterClrMapping/>
  </p:clrMapOvr>
  <p:transition spd="slow"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Маркерные доски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72816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1923629342"/>
      </p:ext>
    </p:extLst>
  </p:cSld>
  <p:clrMapOvr>
    <a:masterClrMapping/>
  </p:clrMapOvr>
  <p:transition spd="slow"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825" y="22225"/>
            <a:ext cx="835342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911225" y="263525"/>
            <a:ext cx="738346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Простые советы психолога: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20700" y="1412875"/>
            <a:ext cx="7489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Старайтесь выслушать рассказы ребенка до конца. Поделиться своими переживаниями – естественная потребность детей.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7525" y="2592388"/>
            <a:ext cx="7650163" cy="23098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5"/>
              </a:buBlip>
              <a:defRPr/>
            </a:pPr>
            <a:r>
              <a:rPr lang="ru-RU" sz="2400" b="1" dirty="0">
                <a:solidFill>
                  <a:srgbClr val="660033"/>
                </a:solidFill>
                <a:latin typeface="Garamond" pitchFamily="18" charset="0"/>
              </a:rPr>
              <a:t>С поступлением в школу в жизни вашего ребенка появился человек более авторитетный, чем вы. Это учитель. Уважайте мнение первоклассника о своем педагоге.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660033"/>
                </a:solidFill>
                <a:latin typeface="Garamond" pitchFamily="18" charset="0"/>
              </a:rPr>
              <a:t>Не критикуйте учителя  в присутствии ребенка.</a:t>
            </a:r>
            <a:endParaRPr lang="ru-RU" sz="2400" dirty="0">
              <a:solidFill>
                <a:srgbClr val="660033"/>
              </a:solidFill>
              <a:latin typeface="Garamond" pitchFamily="18" charset="0"/>
            </a:endParaRPr>
          </a:p>
          <a:p>
            <a:pPr>
              <a:defRPr/>
            </a:pPr>
            <a:endParaRPr lang="ru-RU" sz="2400" b="1" dirty="0">
              <a:solidFill>
                <a:srgbClr val="660033"/>
              </a:solidFill>
              <a:latin typeface="Garamond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20700" y="4581525"/>
            <a:ext cx="68595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Помогите ребенку установить отношения со сверстниками и чувствовать себя уверенно</a:t>
            </a:r>
            <a:r>
              <a:rPr lang="ru-RU" sz="2400">
                <a:solidFill>
                  <a:srgbClr val="660033"/>
                </a:solidFill>
                <a:latin typeface="Garamond" pitchFamily="18" charset="0"/>
              </a:rPr>
              <a:t>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31813" y="5589588"/>
            <a:ext cx="78676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Помогите ребенку привыкнуть к новому школьному режиму.</a:t>
            </a:r>
          </a:p>
        </p:txBody>
      </p:sp>
      <p:pic>
        <p:nvPicPr>
          <p:cNvPr id="9" name="Рисунок 8" descr="D:\Natalia\ЖОНКИНА ПИСАНИНА\картинки\школьное\cd81ca5c77d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8850" y="1119188"/>
            <a:ext cx="1814513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D:\Natalia\ЖОНКИНА ПИСАНИНА\картинки\дети\ba84ec8f2498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2638" y="4114800"/>
            <a:ext cx="1755775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24075" y="263525"/>
            <a:ext cx="68468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3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Ежедневно интересуйтесь учебными успехами ребенка (спрашивайте: «Что ты сегодня узнал нового?» вместо традиционного «Какую сегодня получил оценку?»). Радуйтесь успехам, не раздражайтесь из-за каждой неудачи, постигшей ребенка.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5288" y="3062288"/>
            <a:ext cx="721360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3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Старайтесь не выработать у ребенка страх перед ошибкой. Чувство страха - плохой советчик. Оно подавляет инициативу, желание учиться, да и просто радость жизни и радость познания. Помните: для ребенка что-то не уметь и что-то не знать - это нормальное положение вещей. </a:t>
            </a:r>
          </a:p>
        </p:txBody>
      </p:sp>
      <p:pic>
        <p:nvPicPr>
          <p:cNvPr id="27650" name="Picture 2" descr="D:\Natalia\ЖОНКИНА ПИСАНИНА\картинки\школьное\risunok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404813"/>
            <a:ext cx="2087563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D:\Natalia\ЖОНКИНА ПИСАНИНА\картинки\школьное\2789778-e6ad0b9eed1ef359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0713" y="4005263"/>
            <a:ext cx="2173287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825" y="22225"/>
            <a:ext cx="835342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051720" y="263526"/>
            <a:ext cx="5133039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Городские проекты</a:t>
            </a:r>
          </a:p>
          <a:p>
            <a:pPr algn="ctr">
              <a:defRPr/>
            </a:pPr>
            <a:endParaRPr lang="ru-RU" b="1" kern="10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Garamond" pitchFamily="18" charset="0"/>
            </a:endParaRPr>
          </a:p>
          <a:p>
            <a:pPr algn="ctr">
              <a:defRPr/>
            </a:pPr>
            <a:r>
              <a:rPr lang="ru-RU" sz="4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Garamond" pitchFamily="18" charset="0"/>
              </a:rPr>
              <a:t>Олимпиада</a:t>
            </a:r>
            <a:endParaRPr lang="ru-RU" sz="44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Garamond" pitchFamily="18" charset="0"/>
            </a:endParaRPr>
          </a:p>
          <a:p>
            <a:pPr algn="ctr">
              <a:defRPr/>
            </a:pPr>
            <a:r>
              <a:rPr lang="ru-RU" sz="4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Garamond" pitchFamily="18" charset="0"/>
              </a:rPr>
              <a:t>«Музеи. Парки. Усадьбы»</a:t>
            </a:r>
          </a:p>
        </p:txBody>
      </p:sp>
      <p:pic>
        <p:nvPicPr>
          <p:cNvPr id="9" name="Рисунок 8" descr="D:\Natalia\ЖОНКИНА ПИСАНИНА\картинки\школьное\cd81ca5c77d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1119188"/>
            <a:ext cx="1814513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D:\Natalia\ЖОНКИНА ПИСАНИНА\картинки\дети\ba84ec8f249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2638" y="4114800"/>
            <a:ext cx="1755775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10800000" flipV="1">
            <a:off x="755576" y="4054237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Олимпиада проводится Департаментом образования совместно с Департаментом культуры города Москвы</a:t>
            </a:r>
          </a:p>
        </p:txBody>
      </p:sp>
    </p:spTree>
    <p:extLst>
      <p:ext uri="{BB962C8B-B14F-4D97-AF65-F5344CB8AC3E}">
        <p14:creationId xmlns:p14="http://schemas.microsoft.com/office/powerpoint/2010/main" val="2846881606"/>
      </p:ext>
    </p:extLst>
  </p:cSld>
  <p:clrMapOvr>
    <a:masterClrMapping/>
  </p:clrMapOvr>
  <p:transition spd="slow">
    <p:strips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438" y="2676525"/>
            <a:ext cx="7772400" cy="1054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692275" y="473075"/>
            <a:ext cx="561657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Понятие адаптации</a:t>
            </a:r>
          </a:p>
        </p:txBody>
      </p:sp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1912938" y="1916113"/>
            <a:ext cx="5318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непосредственно связано с понятием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8788" y="5848350"/>
            <a:ext cx="8081962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Garamond" pitchFamily="18" charset="0"/>
              </a:rPr>
              <a:t>"готовность ребенка к школе" </a:t>
            </a:r>
          </a:p>
        </p:txBody>
      </p:sp>
      <p:pic>
        <p:nvPicPr>
          <p:cNvPr id="21506" name="Picture 2" descr="D:\Natalia\ЖОНКИНА ПИСАНИНА\88ac5ec28bf7723e9e354f2255292aa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7250" y="2371725"/>
            <a:ext cx="4541838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438" y="188640"/>
            <a:ext cx="8863132" cy="701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Цель адаптации </a:t>
            </a:r>
            <a:r>
              <a:rPr lang="ru-RU" dirty="0"/>
              <a:t>– помочь ребятам познакомиться друг с другом, </a:t>
            </a:r>
          </a:p>
          <a:p>
            <a:r>
              <a:rPr lang="ru-RU" dirty="0"/>
              <a:t>с учителями, с новой учебной ситуацией, со школьной и школьными правилами.</a:t>
            </a:r>
          </a:p>
          <a:p>
            <a:r>
              <a:rPr lang="ru-RU" b="1" dirty="0"/>
              <a:t>Задачи адаптационного периода: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Помочь ребенку вжиться в позицию школьника;</a:t>
            </a:r>
          </a:p>
          <a:p>
            <a:pPr marL="285750" indent="-285750">
              <a:buFontTx/>
              <a:buChar char="-"/>
            </a:pPr>
            <a:r>
              <a:rPr lang="ru-RU" dirty="0"/>
              <a:t>Ввести понятие оценки, самооценки и различные ее критерии;</a:t>
            </a:r>
          </a:p>
          <a:p>
            <a:pPr marL="285750" indent="-285750">
              <a:buFontTx/>
              <a:buChar char="-"/>
            </a:pPr>
            <a:r>
              <a:rPr lang="ru-RU" dirty="0"/>
              <a:t>Научить ребенка задавать вопросы;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Подготовить родителей к новой роли – родителя школьника. 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ru-RU" dirty="0" smtClean="0"/>
              <a:t>Первые месяцы у </a:t>
            </a:r>
            <a:r>
              <a:rPr lang="ru-RU" dirty="0"/>
              <a:t>ребят будет адаптационный период. (уроки по 30-35 мин) </a:t>
            </a:r>
          </a:p>
          <a:p>
            <a:r>
              <a:rPr lang="ru-RU" dirty="0"/>
              <a:t>Начало в </a:t>
            </a:r>
            <a:r>
              <a:rPr lang="en-US" dirty="0" smtClean="0"/>
              <a:t>8</a:t>
            </a:r>
            <a:r>
              <a:rPr lang="ru-RU" dirty="0" smtClean="0"/>
              <a:t>.</a:t>
            </a:r>
            <a:r>
              <a:rPr lang="en-US" dirty="0" smtClean="0"/>
              <a:t>3</a:t>
            </a:r>
            <a:r>
              <a:rPr lang="ru-RU" dirty="0" smtClean="0"/>
              <a:t>0</a:t>
            </a:r>
            <a:r>
              <a:rPr lang="ru-RU" dirty="0"/>
              <a:t>. </a:t>
            </a:r>
            <a:endParaRPr lang="en-US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Важно</a:t>
            </a:r>
            <a:r>
              <a:rPr lang="ru-RU" dirty="0">
                <a:solidFill>
                  <a:srgbClr val="FF0000"/>
                </a:solidFill>
              </a:rPr>
              <a:t>! </a:t>
            </a:r>
          </a:p>
          <a:p>
            <a:r>
              <a:rPr lang="ru-RU" dirty="0"/>
              <a:t>После школы погулять, дома отдохнуть: полежать, почитать, порисовать) </a:t>
            </a:r>
          </a:p>
          <a:p>
            <a:endParaRPr lang="ru-RU" dirty="0"/>
          </a:p>
          <a:p>
            <a:r>
              <a:rPr lang="ru-RU" dirty="0"/>
              <a:t>Режим работы:</a:t>
            </a:r>
          </a:p>
          <a:p>
            <a:r>
              <a:rPr lang="ru-RU" dirty="0"/>
              <a:t>В школу приводить в </a:t>
            </a:r>
            <a:r>
              <a:rPr lang="ru-RU" dirty="0" smtClean="0"/>
              <a:t>8.</a:t>
            </a:r>
            <a:r>
              <a:rPr lang="en-US" dirty="0" smtClean="0"/>
              <a:t>1</a:t>
            </a:r>
            <a:r>
              <a:rPr lang="ru-RU" dirty="0" smtClean="0"/>
              <a:t>0-8.</a:t>
            </a:r>
            <a:r>
              <a:rPr lang="en-US" dirty="0" smtClean="0"/>
              <a:t>15</a:t>
            </a:r>
            <a:endParaRPr lang="ru-RU" dirty="0"/>
          </a:p>
          <a:p>
            <a:endParaRPr lang="ru-RU" dirty="0"/>
          </a:p>
          <a:p>
            <a:r>
              <a:rPr lang="ru-RU" dirty="0"/>
              <a:t>Пересаживание и рассаживание детей за парты по медицинским показаниям </a:t>
            </a:r>
          </a:p>
          <a:p>
            <a:r>
              <a:rPr lang="ru-RU" dirty="0"/>
              <a:t>						(раз в </a:t>
            </a:r>
            <a:r>
              <a:rPr lang="ru-RU" dirty="0" smtClean="0"/>
              <a:t>триместр </a:t>
            </a:r>
            <a:r>
              <a:rPr lang="ru-RU" dirty="0"/>
              <a:t>меняем)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013176"/>
            <a:ext cx="2107782" cy="176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67351"/>
      </p:ext>
    </p:extLst>
  </p:cSld>
  <p:clrMapOvr>
    <a:masterClrMapping/>
  </p:clrMapOvr>
  <p:transition spd="slow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549275" y="142875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Переломный момент в жизни ребенка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39850" y="1974850"/>
            <a:ext cx="7416800" cy="1089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Clr>
                <a:srgbClr val="800000"/>
              </a:buClr>
              <a:buFontTx/>
              <a:buBlip>
                <a:blip r:embed="rId4"/>
              </a:buBlip>
              <a:defRPr/>
            </a:pPr>
            <a:r>
              <a:rPr lang="ru-RU" sz="2400" b="1" dirty="0">
                <a:solidFill>
                  <a:srgbClr val="800000"/>
                </a:solidFill>
                <a:latin typeface="Garamond" pitchFamily="18" charset="0"/>
              </a:rPr>
              <a:t>напряженный умственный труд, активизации внимания;</a:t>
            </a:r>
          </a:p>
          <a:p>
            <a:pPr>
              <a:lnSpc>
                <a:spcPct val="90000"/>
              </a:lnSpc>
              <a:buClr>
                <a:srgbClr val="800000"/>
              </a:buClr>
              <a:defRPr/>
            </a:pPr>
            <a:r>
              <a:rPr lang="ru-RU" sz="2400" b="1" dirty="0">
                <a:solidFill>
                  <a:srgbClr val="800000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38263" y="2692400"/>
            <a:ext cx="56880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800000"/>
              </a:buClr>
              <a:buFontTx/>
              <a:buBlip>
                <a:blip r:embed="rId5"/>
              </a:buBlip>
            </a:pPr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меняется весь уклад его жизни. На смену беззаботным играм приходят ежедневные учебные занятия. 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90663" y="5046663"/>
            <a:ext cx="63007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800000"/>
              </a:buClr>
              <a:buFontTx/>
              <a:buBlip>
                <a:blip r:embed="rId5"/>
              </a:buBlip>
            </a:pPr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меняется его место в системе общественных отношений; 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90663" y="5878513"/>
            <a:ext cx="64595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Clr>
                <a:srgbClr val="800000"/>
              </a:buClr>
              <a:buFontTx/>
              <a:buBlip>
                <a:blip r:embed="rId5"/>
              </a:buBlip>
            </a:pPr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возрастает психоэмоциональная нагрузка; </a:t>
            </a:r>
          </a:p>
        </p:txBody>
      </p:sp>
      <p:pic>
        <p:nvPicPr>
          <p:cNvPr id="19458" name="Picture 2" descr="D:\Natalia\ЖОНКИНА ПИСАНИНА\картинки\школьное\Рисунок1ф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2060575"/>
            <a:ext cx="1457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D:\Natalia\ЖОНКИНА ПИСАНИНА\картинки\дети\69490760_06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2413" y="4452938"/>
            <a:ext cx="1095375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6" descr="D:\Natalia\ЖОНКИНА ПИСАНИНА\картинки\школьное\755ad610193c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21563" y="5222875"/>
            <a:ext cx="1611312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D:\Natalia\ЖОНКИНА ПИСАНИНА\ucheniki_w450_h468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4188" y="2430463"/>
            <a:ext cx="2309812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95413" y="4071938"/>
            <a:ext cx="5637212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Clr>
                <a:srgbClr val="800000"/>
              </a:buClr>
              <a:buFontTx/>
              <a:buBlip>
                <a:blip r:embed="rId5"/>
              </a:buBlip>
            </a:pPr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соблюдение  требований школьной дисциплины;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5810" y="473075"/>
            <a:ext cx="87190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0" cap="none" spc="0" normalizeH="0" baseline="0" noProof="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Видеопоздравление от родителей!</a:t>
            </a:r>
            <a:endParaRPr kumimoji="0" lang="ru-RU" sz="4400" b="1" i="0" u="none" strike="noStrike" kern="10" cap="none" spc="0" normalizeH="0" baseline="0" noProof="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7632848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0411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63688" y="548680"/>
            <a:ext cx="48965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/>
              <a:t>Обучающиеся  1 - 11  классов  во  время</a:t>
            </a:r>
          </a:p>
          <a:p>
            <a:pPr algn="ctr">
              <a:buNone/>
            </a:pPr>
            <a:r>
              <a:rPr lang="ru-RU" sz="3600" b="1" dirty="0"/>
              <a:t> нахождения  в  школе  обязаны иметь </a:t>
            </a:r>
          </a:p>
          <a:p>
            <a:pPr algn="ctr">
              <a:buNone/>
            </a:pPr>
            <a:r>
              <a:rPr lang="ru-RU" sz="3600" b="1" dirty="0"/>
              <a:t>опрятный внешний вид  и  соблюдать                  деловой  стиль  в </a:t>
            </a:r>
            <a:r>
              <a:rPr lang="ru-RU" sz="3600" b="1" dirty="0" smtClean="0"/>
              <a:t>одежде.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53709069"/>
      </p:ext>
    </p:extLst>
  </p:cSld>
  <p:clrMapOvr>
    <a:masterClrMapping/>
  </p:clrMapOvr>
  <p:transition spd="slow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5040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Форма для </a:t>
            </a:r>
            <a:r>
              <a:rPr lang="ru-RU" sz="3200" b="1" dirty="0" smtClean="0">
                <a:solidFill>
                  <a:srgbClr val="0070C0"/>
                </a:solidFill>
              </a:rPr>
              <a:t>мальчиков</a:t>
            </a:r>
          </a:p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409875"/>
            <a:ext cx="57423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/>
              <a:t>Классический </a:t>
            </a:r>
            <a:r>
              <a:rPr lang="ru-RU" sz="2800" b="1" dirty="0" smtClean="0"/>
              <a:t>костюм темно-синего цвета,</a:t>
            </a:r>
            <a:endParaRPr lang="ru-RU" sz="2800" b="1" dirty="0"/>
          </a:p>
          <a:p>
            <a:pPr>
              <a:buNone/>
            </a:pPr>
            <a:r>
              <a:rPr lang="ru-RU" sz="2800" b="1" dirty="0" smtClean="0"/>
              <a:t>по </a:t>
            </a:r>
            <a:r>
              <a:rPr lang="ru-RU" sz="2800" b="1" dirty="0"/>
              <a:t>желанию - </a:t>
            </a:r>
            <a:r>
              <a:rPr lang="ru-RU" sz="2800" b="1" dirty="0" smtClean="0"/>
              <a:t>жилет.  </a:t>
            </a:r>
          </a:p>
          <a:p>
            <a:pPr>
              <a:buNone/>
            </a:pPr>
            <a:r>
              <a:rPr lang="ru-RU" sz="2800" b="1" dirty="0" smtClean="0"/>
              <a:t>Рубашка</a:t>
            </a:r>
            <a:r>
              <a:rPr lang="ru-RU" sz="2800" b="1" dirty="0"/>
              <a:t>, водолазка, пуловер  однотонные, без рисунков; допускается рубашка в полоску, в клетку.</a:t>
            </a:r>
            <a:br>
              <a:rPr lang="ru-RU" sz="2800" b="1" dirty="0"/>
            </a:br>
            <a:r>
              <a:rPr lang="ru-RU" sz="2800" b="1" dirty="0"/>
              <a:t>Аккуратная прическа.</a:t>
            </a:r>
            <a:br>
              <a:rPr lang="ru-RU" sz="2800" b="1" dirty="0"/>
            </a:br>
            <a:r>
              <a:rPr lang="ru-RU" sz="2800" b="1" dirty="0"/>
              <a:t>Сменная обувь.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05504315"/>
      </p:ext>
    </p:extLst>
  </p:cSld>
  <p:clrMapOvr>
    <a:masterClrMapping/>
  </p:clrMapOvr>
  <p:transition spd="slow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4800" y="476672"/>
            <a:ext cx="8686800" cy="81872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 smtClean="0">
                <a:solidFill>
                  <a:srgbClr val="0070C0"/>
                </a:solidFill>
              </a:rPr>
              <a:t>Форма для девочек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12777"/>
            <a:ext cx="61024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Костюм, включающий пиджак, жилет, брюки или юбку </a:t>
            </a:r>
            <a:r>
              <a:rPr lang="ru-RU" sz="2800" b="1" dirty="0" smtClean="0"/>
              <a:t>темно-синего цвета или сарафан темно-синего цвета, допустимы платья темно-синего цвета. </a:t>
            </a:r>
            <a:r>
              <a:rPr lang="ru-RU" sz="2800" b="1" dirty="0"/>
              <a:t>Блузка, водолазка, однотонные, без рисунков.</a:t>
            </a:r>
            <a:br>
              <a:rPr lang="ru-RU" sz="2800" b="1" dirty="0"/>
            </a:br>
            <a:r>
              <a:rPr lang="ru-RU" sz="2800" b="1" dirty="0"/>
              <a:t>Аккуратная прическа.</a:t>
            </a:r>
            <a:br>
              <a:rPr lang="ru-RU" sz="2800" b="1" dirty="0"/>
            </a:br>
            <a:r>
              <a:rPr lang="ru-RU" sz="2800" b="1" dirty="0"/>
              <a:t>Сменная </a:t>
            </a:r>
            <a:r>
              <a:rPr lang="ru-RU" sz="2800" b="1" dirty="0" smtClean="0"/>
              <a:t>обувь.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4505946"/>
      </p:ext>
    </p:extLst>
  </p:cSld>
  <p:clrMapOvr>
    <a:masterClrMapping/>
  </p:clrMapOvr>
  <p:transition spd="slow">
    <p:strips dir="r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750</Words>
  <Application>Microsoft Office PowerPoint</Application>
  <PresentationFormat>Экран (4:3)</PresentationFormat>
  <Paragraphs>104</Paragraphs>
  <Slides>26</Slides>
  <Notes>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Cambria</vt:lpstr>
      <vt:lpstr>Courier New</vt:lpstr>
      <vt:lpstr>Garamond</vt:lpstr>
      <vt:lpstr>Times New Roman</vt:lpstr>
      <vt:lpstr>Wingdings</vt:lpstr>
      <vt:lpstr>Тема Office</vt:lpstr>
      <vt:lpstr>Родительское собрание в 1 классе «Первый раз в первый класс»</vt:lpstr>
      <vt:lpstr>Все начинается со школьного звонка…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безотметочное обучение </vt:lpstr>
      <vt:lpstr>Маркерные доски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Костюк И.И.</cp:lastModifiedBy>
  <cp:revision>156</cp:revision>
  <dcterms:modified xsi:type="dcterms:W3CDTF">2024-05-23T09:44:16Z</dcterms:modified>
</cp:coreProperties>
</file>