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3" r:id="rId16"/>
    <p:sldId id="274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9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4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6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8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B464-1DFE-40D5-B201-24EEC37915F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6048-C606-415E-AAE4-02C04A3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/>
              <a:t>Комедия </a:t>
            </a:r>
            <a:r>
              <a:rPr lang="ru-RU" sz="8000" dirty="0" err="1"/>
              <a:t>дель</a:t>
            </a:r>
            <a:r>
              <a:rPr lang="ru-RU" sz="8000" dirty="0"/>
              <a:t> арте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commedia </a:t>
            </a:r>
            <a:r>
              <a:rPr lang="en-US" sz="3200" i="1" dirty="0" err="1"/>
              <a:t>dell’arte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48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465612"/>
            <a:ext cx="5584912" cy="5865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983" y="1889760"/>
            <a:ext cx="3875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Маски господ, которые обычно были сатирически-обличительными.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Их </a:t>
            </a:r>
            <a:r>
              <a:rPr lang="ru-RU" dirty="0"/>
              <a:t>общее название — Старики.</a:t>
            </a:r>
          </a:p>
        </p:txBody>
      </p:sp>
    </p:spTree>
    <p:extLst>
      <p:ext uri="{BB962C8B-B14F-4D97-AF65-F5344CB8AC3E}">
        <p14:creationId xmlns:p14="http://schemas.microsoft.com/office/powerpoint/2010/main" val="17865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455817"/>
            <a:ext cx="5512526" cy="4288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017" y="348343"/>
            <a:ext cx="10990217" cy="129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/>
              <a:t>Маски Влюбленных. Слово «маска» в отношении Влюбленных употреблено лишь в значении «роль». Влюбленные были теми персонажами комедии дель арте, которые масок на сцене не носили. Они обычно поражали зрителей красотой и изысканностью своих нарядов.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7074" y="3779519"/>
            <a:ext cx="5970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Возникновение масок стало предпосылкой к появлению театральных амплуа.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Хоть сюжет обычно строился вокруг линии двух Влюбленных, настоящим «нервом» представления комедии </a:t>
            </a:r>
            <a:r>
              <a:rPr lang="ru-RU" sz="2000" dirty="0" err="1"/>
              <a:t>дель</a:t>
            </a:r>
            <a:r>
              <a:rPr lang="ru-RU" sz="2000" dirty="0"/>
              <a:t> арте было противостояние Стариков и Дзанни.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470262"/>
            <a:ext cx="5720503" cy="35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374469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99" y="209005"/>
            <a:ext cx="6178378" cy="6509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354" y="1680754"/>
            <a:ext cx="3823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Выделяются два квартета масок: 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венецианский </a:t>
            </a:r>
            <a:r>
              <a:rPr lang="ru-RU" sz="2400" dirty="0"/>
              <a:t>(северный) 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и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неаполитанский </a:t>
            </a:r>
            <a:r>
              <a:rPr lang="ru-RU" sz="2400" dirty="0"/>
              <a:t>(южный)</a:t>
            </a:r>
          </a:p>
        </p:txBody>
      </p:sp>
    </p:spTree>
    <p:extLst>
      <p:ext uri="{BB962C8B-B14F-4D97-AF65-F5344CB8AC3E}">
        <p14:creationId xmlns:p14="http://schemas.microsoft.com/office/powerpoint/2010/main" val="40838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8080" y="1506583"/>
            <a:ext cx="3692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Северный (венецианский) квартет масок: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Панталоне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Доктор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Бригелла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Арлекин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2" y="686344"/>
            <a:ext cx="558546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2" y="297833"/>
            <a:ext cx="3529584" cy="6297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0938" y="1410789"/>
            <a:ext cx="5556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Панталоне  — венецианский купец и скупой старик.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0" y="1049766"/>
            <a:ext cx="5448298" cy="4983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3280" y="1140823"/>
            <a:ext cx="4153989" cy="296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Доктор — псевдоучёный доктор права и старик.</a:t>
            </a:r>
          </a:p>
        </p:txBody>
      </p:sp>
    </p:spTree>
    <p:extLst>
      <p:ext uri="{BB962C8B-B14F-4D97-AF65-F5344CB8AC3E}">
        <p14:creationId xmlns:p14="http://schemas.microsoft.com/office/powerpoint/2010/main" val="26322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5" y="645515"/>
            <a:ext cx="4035050" cy="5568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766" y="2699658"/>
            <a:ext cx="5068389" cy="14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Бригелла  — 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первый </a:t>
            </a:r>
            <a:r>
              <a:rPr lang="ru-RU" sz="3200" dirty="0"/>
              <a:t>дзанни.</a:t>
            </a:r>
          </a:p>
        </p:txBody>
      </p:sp>
    </p:spTree>
    <p:extLst>
      <p:ext uri="{BB962C8B-B14F-4D97-AF65-F5344CB8AC3E}">
        <p14:creationId xmlns:p14="http://schemas.microsoft.com/office/powerpoint/2010/main" val="6292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381487"/>
            <a:ext cx="5013961" cy="6250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103" y="1889760"/>
            <a:ext cx="4563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Арлекин (</a:t>
            </a:r>
            <a:r>
              <a:rPr lang="ru-RU" sz="3200" dirty="0" err="1"/>
              <a:t>Труффальдино</a:t>
            </a:r>
            <a:r>
              <a:rPr lang="ru-RU" sz="3200" dirty="0"/>
              <a:t>) — второй дзанни.</a:t>
            </a:r>
          </a:p>
        </p:txBody>
      </p:sp>
    </p:spTree>
    <p:extLst>
      <p:ext uri="{BB962C8B-B14F-4D97-AF65-F5344CB8AC3E}">
        <p14:creationId xmlns:p14="http://schemas.microsoft.com/office/powerpoint/2010/main" val="2846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713" y="149087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Для участников самодеятельных театров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72609" y="3578087"/>
            <a:ext cx="225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12+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454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17" y="636814"/>
            <a:ext cx="5532120" cy="528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1968137"/>
            <a:ext cx="4397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Южный (неаполитанский) квартет масок: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Тарталья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Скарамучча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Ковьелло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Пульчинелла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9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4766"/>
            <a:ext cx="5429794" cy="5429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069" y="2264229"/>
            <a:ext cx="3039291" cy="96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Тарталья —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судья-заика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75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31" y="470445"/>
            <a:ext cx="3810000" cy="610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486" y="2133600"/>
            <a:ext cx="4693920" cy="96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/>
              <a:t>Скарамучча</a:t>
            </a:r>
            <a:r>
              <a:rPr lang="ru-RU" sz="2000" dirty="0"/>
              <a:t> </a:t>
            </a:r>
            <a:r>
              <a:rPr lang="ru-RU" sz="2000" dirty="0" smtClean="0"/>
              <a:t>—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хвастливый вояка и трус</a:t>
            </a:r>
          </a:p>
        </p:txBody>
      </p:sp>
    </p:spTree>
    <p:extLst>
      <p:ext uri="{BB962C8B-B14F-4D97-AF65-F5344CB8AC3E}">
        <p14:creationId xmlns:p14="http://schemas.microsoft.com/office/powerpoint/2010/main" val="22475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94" y="444137"/>
            <a:ext cx="3772435" cy="5882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903" y="2586446"/>
            <a:ext cx="4946468" cy="96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/>
              <a:t>Ковьелло</a:t>
            </a:r>
            <a:r>
              <a:rPr lang="ru-RU" sz="2000" dirty="0"/>
              <a:t> —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первый </a:t>
            </a:r>
            <a:r>
              <a:rPr lang="ru-RU" sz="2000" dirty="0"/>
              <a:t>дзанни</a:t>
            </a:r>
          </a:p>
        </p:txBody>
      </p:sp>
    </p:spTree>
    <p:extLst>
      <p:ext uri="{BB962C8B-B14F-4D97-AF65-F5344CB8AC3E}">
        <p14:creationId xmlns:p14="http://schemas.microsoft.com/office/powerpoint/2010/main" val="41593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37" y="461790"/>
            <a:ext cx="4064622" cy="6091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234" y="2211977"/>
            <a:ext cx="4937760" cy="96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/>
              <a:t>Пульчинелла (Полишинель) — второй дзанни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91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1" y="905692"/>
            <a:ext cx="7075715" cy="5094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7051" y="1820091"/>
            <a:ext cx="341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/>
              <a:t>Декорации были лаконичны. Они изображали улицу. Между домами проходило всё действие пьесы.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08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0491" y="966651"/>
            <a:ext cx="9797143" cy="389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Комическим пиком комедии </a:t>
            </a:r>
            <a:r>
              <a:rPr lang="ru-RU" sz="2800" dirty="0" err="1"/>
              <a:t>дель</a:t>
            </a:r>
            <a:r>
              <a:rPr lang="ru-RU" sz="2800" dirty="0"/>
              <a:t> арте были лацци.  </a:t>
            </a:r>
            <a:r>
              <a:rPr lang="ru-RU" sz="2800" dirty="0" err="1"/>
              <a:t>Лаццо</a:t>
            </a:r>
            <a:r>
              <a:rPr lang="ru-RU" sz="2800" dirty="0"/>
              <a:t> означает буффонный трюк, не связанный с сюжетом и исполняемый чаще всего одним или двумя Дзанни. 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После </a:t>
            </a:r>
            <a:r>
              <a:rPr lang="ru-RU" sz="2800" dirty="0"/>
              <a:t>завершения действия начиналась буффонада, сопровождаемая танцами и песнями</a:t>
            </a:r>
          </a:p>
        </p:txBody>
      </p:sp>
    </p:spTree>
    <p:extLst>
      <p:ext uri="{BB962C8B-B14F-4D97-AF65-F5344CB8AC3E}">
        <p14:creationId xmlns:p14="http://schemas.microsoft.com/office/powerpoint/2010/main" val="1480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793569"/>
            <a:ext cx="10058400" cy="54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6" y="420461"/>
            <a:ext cx="5334000" cy="3752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9" y="3326675"/>
            <a:ext cx="4941499" cy="32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34" y="73152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commedia </a:t>
            </a:r>
            <a:r>
              <a:rPr lang="en-US" dirty="0" err="1"/>
              <a:t>dell’arte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r="16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Даже если вы никогда не изучали историю театра, то персонажи итальянской комедии </a:t>
            </a:r>
            <a:r>
              <a:rPr lang="ru-RU" sz="2000" dirty="0" err="1"/>
              <a:t>дель</a:t>
            </a:r>
            <a:r>
              <a:rPr lang="ru-RU" sz="2000" dirty="0"/>
              <a:t> арте вам знакомы совершенно точно.</a:t>
            </a:r>
          </a:p>
        </p:txBody>
      </p:sp>
    </p:spTree>
    <p:extLst>
      <p:ext uri="{BB962C8B-B14F-4D97-AF65-F5344CB8AC3E}">
        <p14:creationId xmlns:p14="http://schemas.microsoft.com/office/powerpoint/2010/main" val="2399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1271451"/>
            <a:ext cx="4746172" cy="373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/>
              <a:t>Позже в Комедии Дель Арте все меньше внимания стало уделяться сюжету и больше – пантомиме, акробатике, клоунаде, эстрадным номерам. Таким образом, она стала благоприятной почвой для возникновения цирка и многих других видов театральных жанров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54" y="22860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2584" y="391886"/>
            <a:ext cx="3744686" cy="627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Итальянский театр не создал шедевров трагедийной и комедийной драматургии, но именно он  подарил миру комедию </a:t>
            </a:r>
            <a:r>
              <a:rPr lang="ru-RU" sz="2000" dirty="0" err="1"/>
              <a:t>дель</a:t>
            </a:r>
            <a:r>
              <a:rPr lang="ru-RU" sz="2000" dirty="0"/>
              <a:t> арте,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которая </a:t>
            </a:r>
            <a:r>
              <a:rPr lang="ru-RU" sz="2000" dirty="0"/>
              <a:t>научила актеров сделать первый самостоятельный шаг в области актерского мастерства и утвердила сценическое творчество как особый род искусства.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" y="1220854"/>
            <a:ext cx="6622868" cy="47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709" y="400594"/>
            <a:ext cx="9370422" cy="96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/>
              <a:t>До сих пор при помощи методов и принципов комедии дель арте многие театры создают настоящие шедевры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1785598"/>
            <a:ext cx="3203666" cy="2135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4024579"/>
            <a:ext cx="8673737" cy="2833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788962"/>
            <a:ext cx="3274423" cy="21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11" y="365759"/>
            <a:ext cx="4371865" cy="5873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2652" y="2020389"/>
            <a:ext cx="445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Пьеро и Арлекин –</a:t>
            </a:r>
          </a:p>
          <a:p>
            <a:pPr algn="ctr"/>
            <a:r>
              <a:rPr lang="ru-RU" sz="2000" dirty="0" smtClean="0"/>
              <a:t> пожалуй, самые известные персонажи комедии </a:t>
            </a:r>
            <a:r>
              <a:rPr lang="ru-RU" sz="2000" dirty="0" err="1" smtClean="0"/>
              <a:t>дель</a:t>
            </a:r>
            <a:r>
              <a:rPr lang="ru-RU" sz="2000" dirty="0" smtClean="0"/>
              <a:t> арте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8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8" y="3246664"/>
            <a:ext cx="9467850" cy="262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023" y="409303"/>
            <a:ext cx="10850880" cy="234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Комедия </a:t>
            </a:r>
            <a:r>
              <a:rPr lang="ru-RU" sz="2000" dirty="0" err="1"/>
              <a:t>дель</a:t>
            </a:r>
            <a:r>
              <a:rPr lang="ru-RU" sz="2000" dirty="0"/>
              <a:t> арте – жанр театрального представления</a:t>
            </a:r>
            <a:r>
              <a:rPr lang="ru-RU" sz="2000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основанный на импровизации. 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Импровизация как метод практиковалась и раньше.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Но </a:t>
            </a:r>
            <a:r>
              <a:rPr lang="ru-RU" sz="2000" dirty="0"/>
              <a:t>нигде, кроме комедии </a:t>
            </a:r>
            <a:r>
              <a:rPr lang="ru-RU" sz="2000" dirty="0" err="1"/>
              <a:t>дель</a:t>
            </a:r>
            <a:r>
              <a:rPr lang="ru-RU" sz="2000" dirty="0"/>
              <a:t> арте, импровизация не была самим существом, основой театрального представления.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976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0" y="3351710"/>
            <a:ext cx="5432824" cy="3481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" y="75111"/>
            <a:ext cx="45720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983" y="3509554"/>
            <a:ext cx="43455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Помимо импровизации главной особенностью этого театра  было наличие масок. </a:t>
            </a:r>
          </a:p>
        </p:txBody>
      </p:sp>
    </p:spTree>
    <p:extLst>
      <p:ext uri="{BB962C8B-B14F-4D97-AF65-F5344CB8AC3E}">
        <p14:creationId xmlns:p14="http://schemas.microsoft.com/office/powerpoint/2010/main" val="13930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474" y="0"/>
            <a:ext cx="44413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Под </a:t>
            </a:r>
            <a:r>
              <a:rPr lang="ru-RU" sz="2000" dirty="0"/>
              <a:t>"маской" в данном случае понимается не только специальное приспособление, надеваемое на лицо.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Это </a:t>
            </a:r>
            <a:r>
              <a:rPr lang="ru-RU" sz="2000" dirty="0"/>
              <a:t>еще и определенный социально-психологический тип: самонадеянный невежда, разбитной слуга, влюбчивый старик. 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У каждого из этих персонажей был определенный костюм и неизменный набор сценических приемов - характерных выражений, жестов, поз.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7" y="513807"/>
            <a:ext cx="6925490" cy="53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130629"/>
            <a:ext cx="78867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6320" y="836023"/>
            <a:ext cx="3065417" cy="2602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/>
              <a:t>Все маски можно поделить на три группы.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65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5" y="740228"/>
            <a:ext cx="6007282" cy="5355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3611" y="1018903"/>
            <a:ext cx="4458789" cy="378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Маски слуг, которые назывались  Дзанни. Это комедийные маски. Дзанни — это венецианское произношение имени Джованни, которое соответствует русскому имени Иван.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Так </a:t>
            </a:r>
            <a:r>
              <a:rPr lang="ru-RU" dirty="0"/>
              <a:t>что перевести Дзанни на русский манер можно было бы как «Ванька»</a:t>
            </a:r>
          </a:p>
        </p:txBody>
      </p:sp>
    </p:spTree>
    <p:extLst>
      <p:ext uri="{BB962C8B-B14F-4D97-AF65-F5344CB8AC3E}">
        <p14:creationId xmlns:p14="http://schemas.microsoft.com/office/powerpoint/2010/main" val="5219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522</Words>
  <Application>Microsoft Office PowerPoint</Application>
  <PresentationFormat>Широкоэкранный</PresentationFormat>
  <Paragraphs>58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Franklin Gothic Book</vt:lpstr>
      <vt:lpstr>Franklin Gothic Medium</vt:lpstr>
      <vt:lpstr>Тема Office</vt:lpstr>
      <vt:lpstr>Комедия дель арте</vt:lpstr>
      <vt:lpstr>Презентация PowerPoint</vt:lpstr>
      <vt:lpstr>commedia dell’arte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Комедия дель арте</dc:title>
  <dc:creator>PC</dc:creator>
  <cp:lastModifiedBy>PC</cp:lastModifiedBy>
  <cp:revision>16</cp:revision>
  <dcterms:created xsi:type="dcterms:W3CDTF">2024-05-22T06:44:38Z</dcterms:created>
  <dcterms:modified xsi:type="dcterms:W3CDTF">2024-05-23T08:32:59Z</dcterms:modified>
</cp:coreProperties>
</file>