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CC"/>
    <a:srgbClr val="0099CC"/>
    <a:srgbClr val="003300"/>
    <a:srgbClr val="000099"/>
    <a:srgbClr val="008080"/>
    <a:srgbClr val="6600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D552B7-689E-40DA-841C-23E42E6A47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476833"/>
      </p:ext>
    </p:extLst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C8FB-81E6-43B1-903D-997F21366A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554783"/>
      </p:ext>
    </p:extLst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8062-0631-4F59-BF70-AE20125AB0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366050"/>
      </p:ext>
    </p:extLst>
  </p:cSld>
  <p:clrMapOvr>
    <a:masterClrMapping/>
  </p:clrMapOvr>
  <p:transition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7594-2EB5-46EE-8852-4EE769378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920389"/>
      </p:ext>
    </p:extLst>
  </p:cSld>
  <p:clrMapOvr>
    <a:masterClrMapping/>
  </p:clrMapOvr>
  <p:transition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CB2B-630B-477C-9499-6EFB86CDF1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8770633"/>
      </p:ext>
    </p:extLst>
  </p:cSld>
  <p:clrMapOvr>
    <a:masterClrMapping/>
  </p:clrMapOvr>
  <p:transition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DF067-9F5C-461D-897A-9ED27EB8C2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9455637"/>
      </p:ext>
    </p:extLst>
  </p:cSld>
  <p:clrMapOvr>
    <a:masterClrMapping/>
  </p:clrMapOvr>
  <p:transition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B3204-0CA3-428D-B656-141E3DF9C5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225178"/>
      </p:ext>
    </p:extLst>
  </p:cSld>
  <p:clrMapOvr>
    <a:masterClrMapping/>
  </p:clrMapOvr>
  <p:transition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56B7-19F2-4DD9-806D-988D30EF64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15738"/>
      </p:ext>
    </p:extLst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AFAB6-ED30-498A-B58C-F88E233C2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25068"/>
      </p:ext>
    </p:extLst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E060-E93E-4364-8ADF-0C26790384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4052347"/>
      </p:ext>
    </p:extLst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51D4-2E1E-466D-82C2-A2FCF257BF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4047148"/>
      </p:ext>
    </p:extLst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25B91-E98B-4418-BED5-9081EAC7CE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847369"/>
      </p:ext>
    </p:extLst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EFC79-BB00-412B-840A-68513B9CB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367866"/>
      </p:ext>
    </p:extLst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1FD7-1618-4757-9EC5-F63CA4CB3A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856861"/>
      </p:ext>
    </p:extLst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0519-55CE-4862-B202-5F8406ACA8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4244987"/>
      </p:ext>
    </p:extLst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4CFCC-DE99-4543-AA8A-A76EE95CD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253852"/>
      </p:ext>
    </p:extLst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ABC79BE2-5346-4E6C-83F4-70D94C719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ransition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hotographic.com.ua/image/83043.jpg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vegak.ru/u_images/tarzan_foto_200.jp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gerbb.narod.ru/narod/mh91/Image206.gif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hyperlink" Target="http://www.nsk.su/~demon/image/01-do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emclub.ru/best/3447074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tremeview.ru/db_files/conv_9820_F1040032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gatchina3000.ru/great-soviet-encyclopedia/009/001/232497425.jpg" TargetMode="Externa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antasyflash.ru/anime/kao/image/kao19.gif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alion.ru/portfolio/tepl1.jpg" TargetMode="Externa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liveinternet.ru/images/attach/3005/3005112.gif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9.jpeg"/><Relationship Id="rId4" Type="http://schemas.openxmlformats.org/officeDocument/2006/relationships/hyperlink" Target="http://www.modelena-retro.ru/lednik/lednik.foto/s301_lednik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egaom.ru/img/thermo-1.gi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lympus.partak.ru/photo/data/media/8/Vor_4.jpg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hyperlink" Target="http://www.unnaturalist.ru/images/anonce/2005_12/2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7232650" cy="909638"/>
          </a:xfrm>
        </p:spPr>
        <p:txBody>
          <a:bodyPr/>
          <a:lstStyle/>
          <a:p>
            <a:pPr eaLnBrk="1" hangingPunct="1"/>
            <a:r>
              <a:rPr lang="ru-RU" altLang="ru-RU" sz="4800" smtClean="0">
                <a:solidFill>
                  <a:srgbClr val="0033CC"/>
                </a:solidFill>
              </a:rPr>
              <a:t>Урок физики (8 класс)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644900"/>
            <a:ext cx="6983412" cy="10033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000099"/>
                </a:solidFill>
              </a:rPr>
              <a:t>Тема</a:t>
            </a:r>
            <a:r>
              <a:rPr lang="ru-RU" altLang="ru-RU" sz="3600" b="1" smtClean="0">
                <a:solidFill>
                  <a:schemeClr val="accent2"/>
                </a:solidFill>
              </a:rPr>
              <a:t>. Тепловые явления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№2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412875"/>
            <a:ext cx="3889375" cy="4679950"/>
          </a:xfrm>
        </p:spPr>
        <p:txBody>
          <a:bodyPr/>
          <a:lstStyle/>
          <a:p>
            <a:pPr eaLnBrk="1" hangingPunct="1">
              <a:buFont typeface="Webdings" panose="05030102010509060703" pitchFamily="18" charset="2"/>
              <a:buChar char=""/>
            </a:pPr>
            <a:r>
              <a:rPr lang="ru-RU" altLang="ru-RU" b="1" smtClean="0">
                <a:solidFill>
                  <a:srgbClr val="0033CC"/>
                </a:solidFill>
              </a:rPr>
              <a:t>Как образуются бризы?</a:t>
            </a:r>
            <a:r>
              <a:rPr lang="ru-RU" altLang="ru-RU" b="1" smtClean="0">
                <a:solidFill>
                  <a:srgbClr val="003300"/>
                </a:solidFill>
              </a:rPr>
              <a:t> </a:t>
            </a:r>
            <a:br>
              <a:rPr lang="ru-RU" altLang="ru-RU" b="1" smtClean="0">
                <a:solidFill>
                  <a:srgbClr val="003300"/>
                </a:solidFill>
              </a:rPr>
            </a:br>
            <a:r>
              <a:rPr lang="ru-RU" altLang="ru-RU" b="1" smtClean="0">
                <a:solidFill>
                  <a:srgbClr val="003300"/>
                </a:solidFill>
              </a:rPr>
              <a:t/>
            </a:r>
            <a:br>
              <a:rPr lang="ru-RU" altLang="ru-RU" b="1" smtClean="0">
                <a:solidFill>
                  <a:srgbClr val="003300"/>
                </a:solidFill>
              </a:rPr>
            </a:br>
            <a:r>
              <a:rPr lang="ru-RU" altLang="ru-RU" b="1" smtClean="0">
                <a:solidFill>
                  <a:srgbClr val="003300"/>
                </a:solidFill>
              </a:rPr>
              <a:t>Бризы- местные ветры, дующие днём с моря на сушу, а ночью с суши на море</a:t>
            </a:r>
          </a:p>
        </p:txBody>
      </p:sp>
      <p:pic>
        <p:nvPicPr>
          <p:cNvPr id="122888" name="Picture 8" descr="Картинка 12 из 7623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2133600"/>
            <a:ext cx="3887788" cy="2611438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47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№3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828800"/>
            <a:ext cx="4283075" cy="4048125"/>
          </a:xfrm>
        </p:spPr>
        <p:txBody>
          <a:bodyPr/>
          <a:lstStyle/>
          <a:p>
            <a:pPr eaLnBrk="1" hangingPunct="1">
              <a:buFont typeface="Webdings" panose="05030102010509060703" pitchFamily="18" charset="2"/>
              <a:buChar char=""/>
            </a:pPr>
            <a:r>
              <a:rPr lang="ru-RU" altLang="ru-RU" sz="3000" b="1" smtClean="0">
                <a:solidFill>
                  <a:srgbClr val="0033CC"/>
                </a:solidFill>
              </a:rPr>
              <a:t>В какой футболке летом менее жарко: в белой или тёмной? Объясните почему</a:t>
            </a:r>
          </a:p>
        </p:txBody>
      </p:sp>
      <p:pic>
        <p:nvPicPr>
          <p:cNvPr id="124936" name="Picture 8" descr="Картинка 23 из 25">
            <a:hlinkClick r:id="rId2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000" y="1484313"/>
            <a:ext cx="3227388" cy="4321175"/>
          </a:xfrm>
          <a:ln w="57150" cap="rnd">
            <a:solidFill>
              <a:srgbClr val="336699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84200"/>
            <a:ext cx="3741738" cy="828675"/>
          </a:xfrm>
        </p:spPr>
        <p:txBody>
          <a:bodyPr/>
          <a:lstStyle/>
          <a:p>
            <a:pPr algn="l" eaLnBrk="1" hangingPunct="1"/>
            <a:r>
              <a:rPr lang="ru-RU" altLang="ru-RU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№4</a:t>
            </a:r>
          </a:p>
        </p:txBody>
      </p:sp>
      <p:pic>
        <p:nvPicPr>
          <p:cNvPr id="14339" name="Picture 16" descr="Картинка 18 из 125">
            <a:hlinkClick r:id="rId2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740025"/>
            <a:ext cx="3532187" cy="3065463"/>
          </a:xfrm>
          <a:ln w="381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1434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610100" y="2724150"/>
            <a:ext cx="37719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ebdings" panose="05030102010509060703" pitchFamily="18" charset="2"/>
              <a:buChar char=""/>
            </a:pPr>
            <a:r>
              <a:rPr lang="ru-RU" altLang="ru-RU" sz="2800" b="1" smtClean="0">
                <a:solidFill>
                  <a:srgbClr val="0033CC"/>
                </a:solidFill>
              </a:rPr>
              <a:t>Почему экран из алюминиевой фольги, установленный у внутренней поверхности стены уменьшает потери тепла от батареи?</a:t>
            </a:r>
          </a:p>
        </p:txBody>
      </p:sp>
      <p:pic>
        <p:nvPicPr>
          <p:cNvPr id="14341" name="Picture 20" descr="Картинка 15 из 125">
            <a:hlinkClick r:id="rId4"/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33375"/>
            <a:ext cx="3168650" cy="2165350"/>
          </a:xfrm>
          <a:ln w="381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№5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12875"/>
            <a:ext cx="4462463" cy="4824413"/>
          </a:xfrm>
        </p:spPr>
        <p:txBody>
          <a:bodyPr/>
          <a:lstStyle/>
          <a:p>
            <a:pPr indent="-169863" eaLnBrk="1" hangingPunct="1">
              <a:buFont typeface="Webdings" panose="05030102010509060703" pitchFamily="18" charset="2"/>
              <a:buChar char=""/>
            </a:pPr>
            <a:r>
              <a:rPr lang="ru-RU" altLang="ru-RU" sz="2800" b="1" smtClean="0">
                <a:solidFill>
                  <a:srgbClr val="003300"/>
                </a:solidFill>
              </a:rPr>
              <a:t> У зайца на 1 см</a:t>
            </a:r>
            <a:r>
              <a:rPr lang="ru-RU" altLang="ru-RU" sz="2800" b="1" baseline="30000" smtClean="0">
                <a:solidFill>
                  <a:srgbClr val="003300"/>
                </a:solidFill>
              </a:rPr>
              <a:t>2 </a:t>
            </a:r>
            <a:r>
              <a:rPr lang="ru-RU" altLang="ru-RU" sz="2800" b="1" smtClean="0">
                <a:solidFill>
                  <a:srgbClr val="003300"/>
                </a:solidFill>
              </a:rPr>
              <a:t>приходится 8000 волос, у белки только 4200.</a:t>
            </a:r>
            <a:r>
              <a:rPr lang="ru-RU" altLang="ru-RU" sz="2800" smtClean="0"/>
              <a:t> </a:t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b="1" smtClean="0">
                <a:solidFill>
                  <a:srgbClr val="0033CC"/>
                </a:solidFill>
              </a:rPr>
              <a:t>Чья шуба теплее? Почему зайцу нужна более теплая шуба?</a:t>
            </a:r>
          </a:p>
        </p:txBody>
      </p:sp>
      <p:pic>
        <p:nvPicPr>
          <p:cNvPr id="129029" name="Picture 5" descr="i?id=2783323&amp;tov=8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1125538"/>
            <a:ext cx="2376487" cy="1806575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29032" name="Picture 8" descr="Картинка 1 из 60">
            <a:hlinkClick r:id="rId3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3141663"/>
            <a:ext cx="2371725" cy="3357562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№6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7538" y="1270000"/>
            <a:ext cx="4465637" cy="4967288"/>
          </a:xfrm>
        </p:spPr>
        <p:txBody>
          <a:bodyPr/>
          <a:lstStyle/>
          <a:p>
            <a:pPr eaLnBrk="1" hangingPunct="1">
              <a:buFont typeface="Webdings" panose="05030102010509060703" pitchFamily="18" charset="2"/>
              <a:buChar char=""/>
            </a:pPr>
            <a:r>
              <a:rPr lang="ru-RU" altLang="ru-RU" sz="2600" b="1" smtClean="0">
                <a:solidFill>
                  <a:srgbClr val="003300"/>
                </a:solidFill>
              </a:rPr>
              <a:t>Количество тепла, получаемое от солнечных лучей в течение лета Арктикой, значительно больше, чем получаемое такой же площадью в Крыму. </a:t>
            </a:r>
            <a:r>
              <a:rPr lang="ru-RU" altLang="ru-RU" sz="2600" b="1" smtClean="0">
                <a:solidFill>
                  <a:srgbClr val="0033CC"/>
                </a:solidFill>
              </a:rPr>
              <a:t>Почему же в Крыму летом жарко, а в Арктике холодно?</a:t>
            </a:r>
          </a:p>
        </p:txBody>
      </p:sp>
      <p:pic>
        <p:nvPicPr>
          <p:cNvPr id="130053" name="Picture 5" descr="i?id=39360997&amp;tov=4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052513"/>
            <a:ext cx="3097213" cy="2324100"/>
          </a:xfrm>
          <a:ln w="381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30056" name="Picture 8" descr="Картинка 63 из 224">
            <a:hlinkClick r:id="rId3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3500438"/>
            <a:ext cx="2414588" cy="3168650"/>
          </a:xfrm>
          <a:ln w="3810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4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№7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67225" y="1341438"/>
            <a:ext cx="4281488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ebdings" panose="05030102010509060703" pitchFamily="18" charset="2"/>
              <a:buChar char=""/>
            </a:pPr>
            <a:r>
              <a:rPr lang="ru-RU" altLang="ru-RU" sz="2400" b="1" smtClean="0">
                <a:solidFill>
                  <a:srgbClr val="003300"/>
                </a:solidFill>
              </a:rPr>
              <a:t>В зимнее время, когда в лесу трещат морозы, тетерева камнем падают с деревьев в рыхлый снег и ночуют под ним. </a:t>
            </a:r>
            <a:br>
              <a:rPr lang="ru-RU" altLang="ru-RU" sz="2400" b="1" smtClean="0">
                <a:solidFill>
                  <a:srgbClr val="003300"/>
                </a:solidFill>
              </a:rPr>
            </a:br>
            <a:r>
              <a:rPr lang="ru-RU" altLang="ru-RU" sz="2400" b="1" smtClean="0">
                <a:solidFill>
                  <a:srgbClr val="003300"/>
                </a:solidFill>
              </a:rPr>
              <a:t/>
            </a:r>
            <a:br>
              <a:rPr lang="ru-RU" altLang="ru-RU" sz="2400" b="1" smtClean="0">
                <a:solidFill>
                  <a:srgbClr val="003300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>Почему они в снегу защищаются от мороза? Почему именно «камнем вниз» падают?</a:t>
            </a:r>
          </a:p>
        </p:txBody>
      </p:sp>
      <p:pic>
        <p:nvPicPr>
          <p:cNvPr id="131077" name="Picture 5" descr="Картинка 2 из 40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438" y="1412875"/>
            <a:ext cx="3189287" cy="4089400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4" name="Picture 8" descr="i?id=10670256&amp;tov=2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2328863"/>
            <a:ext cx="3455988" cy="3057525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№8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3773487" cy="3905250"/>
          </a:xfrm>
        </p:spPr>
        <p:txBody>
          <a:bodyPr/>
          <a:lstStyle/>
          <a:p>
            <a:pPr indent="-74613" eaLnBrk="1" hangingPunct="1">
              <a:buFont typeface="Webdings" panose="05030102010509060703" pitchFamily="18" charset="2"/>
              <a:buChar char=""/>
            </a:pPr>
            <a:r>
              <a:rPr lang="ru-RU" altLang="ru-RU" sz="3000" b="1" smtClean="0">
                <a:solidFill>
                  <a:srgbClr val="0033CC"/>
                </a:solidFill>
              </a:rPr>
              <a:t>  Почему не нагреется вода в ведре, если его поставить на землю, а сбоку обложить горящими дровами?</a:t>
            </a:r>
          </a:p>
        </p:txBody>
      </p:sp>
      <p:pic>
        <p:nvPicPr>
          <p:cNvPr id="132101" name="Picture 5" descr="Картинка 25 из 25">
            <a:hlinkClick r:id="rId3"/>
          </p:cNvPr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3429000"/>
            <a:ext cx="1085850" cy="796925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6870700" cy="90011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№9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19700" y="2133600"/>
            <a:ext cx="3771900" cy="3657600"/>
          </a:xfrm>
        </p:spPr>
        <p:txBody>
          <a:bodyPr/>
          <a:lstStyle/>
          <a:p>
            <a:pPr indent="-74613" eaLnBrk="1" hangingPunct="1">
              <a:buFont typeface="Webdings" panose="05030102010509060703" pitchFamily="18" charset="2"/>
              <a:buChar char=""/>
            </a:pPr>
            <a:r>
              <a:rPr lang="ru-RU" altLang="ru-RU" b="1" smtClean="0">
                <a:solidFill>
                  <a:srgbClr val="0033CC"/>
                </a:solidFill>
              </a:rPr>
              <a:t>  Объясните назначение рам в теплицах и парниках</a:t>
            </a:r>
          </a:p>
          <a:p>
            <a:pPr indent="-74613"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133125" name="Picture 5" descr="Картинка 49 из 383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916113"/>
            <a:ext cx="4392613" cy="3295650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№10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555750"/>
            <a:ext cx="4859338" cy="4105275"/>
          </a:xfrm>
        </p:spPr>
        <p:txBody>
          <a:bodyPr/>
          <a:lstStyle/>
          <a:p>
            <a:pPr indent="-74613" eaLnBrk="1" hangingPunct="1">
              <a:lnSpc>
                <a:spcPct val="80000"/>
              </a:lnSpc>
              <a:buFont typeface="Webdings" panose="05030102010509060703" pitchFamily="18" charset="2"/>
              <a:buChar char=""/>
            </a:pPr>
            <a:r>
              <a:rPr lang="ru-RU" altLang="ru-RU" sz="2400" b="1" smtClean="0">
                <a:solidFill>
                  <a:srgbClr val="0033CC"/>
                </a:solidFill>
              </a:rPr>
              <a:t>  Зачем в железнодорожных вагонах – ледниках, служащих для перевозки фруктов, мяса, рыбы и других скоропортящих продуктов, промежутки между двойными стенками заполняют войлоком или несколькими слоями каких-либо пористых веществ, а снаружи вагоны окрашивают в белый или светло-желтый цвет?</a:t>
            </a:r>
          </a:p>
        </p:txBody>
      </p:sp>
      <p:pic>
        <p:nvPicPr>
          <p:cNvPr id="134149" name="Picture 5" descr="Картинка 16 из 27">
            <a:hlinkClick r:id="rId2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476250"/>
            <a:ext cx="952500" cy="857250"/>
          </a:xfrm>
        </p:spPr>
      </p:pic>
      <p:pic>
        <p:nvPicPr>
          <p:cNvPr id="134152" name="Picture 8" descr="Картинка 1 из 19">
            <a:hlinkClick r:id="rId4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2349500"/>
            <a:ext cx="4248150" cy="2232025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860425"/>
            <a:ext cx="6742113" cy="696913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0099"/>
                </a:solidFill>
              </a:rPr>
              <a:t>Цели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7888"/>
            <a:ext cx="7696200" cy="36576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folHlink"/>
                </a:solidFill>
              </a:rPr>
              <a:t>Познакомиться и изучить виды теплообмена</a:t>
            </a:r>
          </a:p>
          <a:p>
            <a:pPr eaLnBrk="1" hangingPunct="1"/>
            <a:r>
              <a:rPr lang="ru-RU" altLang="ru-RU" smtClean="0">
                <a:solidFill>
                  <a:schemeClr val="folHlink"/>
                </a:solidFill>
              </a:rPr>
              <a:t>Научиться объяснять тепловые явления на основе молекулярно-кинетической энергии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9" name="AutoShape 63"/>
          <p:cNvSpPr>
            <a:spLocks noChangeArrowheads="1"/>
          </p:cNvSpPr>
          <p:nvPr/>
        </p:nvSpPr>
        <p:spPr bwMode="auto">
          <a:xfrm>
            <a:off x="2182813" y="981075"/>
            <a:ext cx="5065712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3300"/>
                </a:solidFill>
              </a:rPr>
              <a:t>Способы изменения внутренней энергии</a:t>
            </a:r>
          </a:p>
        </p:txBody>
      </p:sp>
      <p:sp>
        <p:nvSpPr>
          <p:cNvPr id="4162" name="AutoShape 66"/>
          <p:cNvSpPr>
            <a:spLocks noChangeArrowheads="1"/>
          </p:cNvSpPr>
          <p:nvPr/>
        </p:nvSpPr>
        <p:spPr bwMode="auto">
          <a:xfrm>
            <a:off x="612775" y="2927350"/>
            <a:ext cx="2713038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/>
              <a:t>Совершение работы</a:t>
            </a:r>
          </a:p>
        </p:txBody>
      </p:sp>
      <p:sp>
        <p:nvSpPr>
          <p:cNvPr id="4163" name="AutoShape 67"/>
          <p:cNvSpPr>
            <a:spLocks noChangeArrowheads="1"/>
          </p:cNvSpPr>
          <p:nvPr/>
        </p:nvSpPr>
        <p:spPr bwMode="auto">
          <a:xfrm>
            <a:off x="4537075" y="2928938"/>
            <a:ext cx="2782888" cy="893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/>
              <a:t>Теплопередача</a:t>
            </a:r>
          </a:p>
        </p:txBody>
      </p:sp>
      <p:sp>
        <p:nvSpPr>
          <p:cNvPr id="4164" name="AutoShape 68"/>
          <p:cNvSpPr>
            <a:spLocks noChangeArrowheads="1"/>
          </p:cNvSpPr>
          <p:nvPr/>
        </p:nvSpPr>
        <p:spPr bwMode="auto">
          <a:xfrm>
            <a:off x="971550" y="4714875"/>
            <a:ext cx="2352675" cy="730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6699"/>
                </a:solidFill>
              </a:rPr>
              <a:t>Теплопроводность</a:t>
            </a:r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3779838" y="4714875"/>
            <a:ext cx="2400300" cy="801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6699"/>
                </a:solidFill>
              </a:rPr>
              <a:t>Конвекция</a:t>
            </a:r>
          </a:p>
        </p:txBody>
      </p:sp>
      <p:sp>
        <p:nvSpPr>
          <p:cNvPr id="4166" name="AutoShape 70"/>
          <p:cNvSpPr>
            <a:spLocks noChangeArrowheads="1"/>
          </p:cNvSpPr>
          <p:nvPr/>
        </p:nvSpPr>
        <p:spPr bwMode="auto">
          <a:xfrm>
            <a:off x="6372225" y="4703763"/>
            <a:ext cx="2376488" cy="812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6699"/>
                </a:solidFill>
              </a:rPr>
              <a:t>Излучение</a:t>
            </a:r>
          </a:p>
        </p:txBody>
      </p:sp>
      <p:sp>
        <p:nvSpPr>
          <p:cNvPr id="4167" name="Line 71"/>
          <p:cNvSpPr>
            <a:spLocks noChangeShapeType="1"/>
          </p:cNvSpPr>
          <p:nvPr/>
        </p:nvSpPr>
        <p:spPr bwMode="auto">
          <a:xfrm flipH="1">
            <a:off x="2111375" y="1793875"/>
            <a:ext cx="2354263" cy="1135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8" name="Line 72"/>
          <p:cNvSpPr>
            <a:spLocks noChangeShapeType="1"/>
          </p:cNvSpPr>
          <p:nvPr/>
        </p:nvSpPr>
        <p:spPr bwMode="auto">
          <a:xfrm>
            <a:off x="4822825" y="1793875"/>
            <a:ext cx="1143000" cy="1135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 flipH="1">
            <a:off x="2324100" y="3822700"/>
            <a:ext cx="3425825" cy="892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 flipH="1">
            <a:off x="5465763" y="3822700"/>
            <a:ext cx="212725" cy="892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 rot="-145486">
            <a:off x="5721350" y="3781425"/>
            <a:ext cx="2162175" cy="94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9" grpId="0" animBg="1"/>
      <p:bldP spid="4162" grpId="0" animBg="1"/>
      <p:bldP spid="4163" grpId="0" animBg="1"/>
      <p:bldP spid="4164" grpId="0" animBg="1"/>
      <p:bldP spid="4165" grpId="0" animBg="1"/>
      <p:bldP spid="41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433388"/>
            <a:ext cx="6818313" cy="763587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3333FF"/>
                </a:solidFill>
                <a:latin typeface="Book Antiqua" panose="02040602050305030304" pitchFamily="18" charset="0"/>
              </a:rPr>
              <a:t>Теплопроводность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05338" y="1557338"/>
            <a:ext cx="4287837" cy="4319587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это такой вид теплопередачи, при котором тепло перемещается от более нагретых участков тела к менее нагретым вследствие </a:t>
            </a:r>
            <a:r>
              <a:rPr lang="ru-RU" altLang="ru-RU" sz="2600" smtClean="0">
                <a:solidFill>
                  <a:srgbClr val="FF3399"/>
                </a:solidFill>
              </a:rPr>
              <a:t>теплового движения молекул</a:t>
            </a:r>
          </a:p>
        </p:txBody>
      </p:sp>
      <p:sp>
        <p:nvSpPr>
          <p:cNvPr id="6148" name="Rectangle 10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785225" cy="104457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3333FF"/>
                </a:solidFill>
                <a:latin typeface="Book Antiqua" panose="02040602050305030304" pitchFamily="18" charset="0"/>
              </a:rPr>
              <a:t>Теплопроводность различных веществ и материалов </a:t>
            </a:r>
            <a:br>
              <a:rPr lang="ru-RU" altLang="ru-RU" sz="2400" b="1" smtClean="0">
                <a:solidFill>
                  <a:srgbClr val="3333FF"/>
                </a:solidFill>
                <a:latin typeface="Book Antiqua" panose="02040602050305030304" pitchFamily="18" charset="0"/>
              </a:rPr>
            </a:br>
            <a:r>
              <a:rPr lang="ru-RU" altLang="ru-RU" sz="2400" b="1" smtClean="0">
                <a:solidFill>
                  <a:srgbClr val="3333FF"/>
                </a:solidFill>
                <a:latin typeface="Book Antiqua" panose="02040602050305030304" pitchFamily="18" charset="0"/>
              </a:rPr>
              <a:t>(в порядке убывания)</a:t>
            </a:r>
          </a:p>
        </p:txBody>
      </p:sp>
      <p:graphicFrame>
        <p:nvGraphicFramePr>
          <p:cNvPr id="107589" name="Group 69"/>
          <p:cNvGraphicFramePr>
            <a:graphicFrameLocks noGrp="1"/>
          </p:cNvGraphicFramePr>
          <p:nvPr>
            <p:ph idx="1"/>
          </p:nvPr>
        </p:nvGraphicFramePr>
        <p:xfrm>
          <a:off x="755650" y="1557338"/>
          <a:ext cx="7848600" cy="4784725"/>
        </p:xfrm>
        <a:graphic>
          <a:graphicData uri="http://schemas.openxmlformats.org/drawingml/2006/table">
            <a:tbl>
              <a:tblPr/>
              <a:tblGrid>
                <a:gridCol w="2616200">
                  <a:extLst>
                    <a:ext uri="{9D8B030D-6E8A-4147-A177-3AD203B41FA5}">
                      <a16:colId xmlns:a16="http://schemas.microsoft.com/office/drawing/2014/main" val="2579877274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132070009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985949273"/>
                    </a:ext>
                  </a:extLst>
                </a:gridCol>
              </a:tblGrid>
              <a:tr h="8228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Comic Sans MS" panose="030F0702030302020204" pitchFamily="66" charset="0"/>
                        </a:rPr>
                        <a:t>Газы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Comic Sans MS" panose="030F0702030302020204" pitchFamily="66" charset="0"/>
                        </a:rPr>
                        <a:t>Металлы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Comic Sans MS" panose="030F0702030302020204" pitchFamily="66" charset="0"/>
                        </a:rPr>
                        <a:t>Различные в-ва и материалы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59743"/>
                  </a:ext>
                </a:extLst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Водород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Серебро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Алмаз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506822"/>
                  </a:ext>
                </a:extLst>
              </a:tr>
              <a:tr h="9447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Гелий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Медь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Графит (чистый)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036480"/>
                  </a:ext>
                </a:extLst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Воздух сухой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Золото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Гранит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908830"/>
                  </a:ext>
                </a:extLst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Водяной пар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Алюминий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Лёд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668294"/>
                  </a:ext>
                </a:extLst>
              </a:tr>
              <a:tr h="9447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Оксид углерода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Железо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Стекло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549322"/>
                  </a:ext>
                </a:extLst>
              </a:tr>
              <a:tr h="518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Сталь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Бумага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60219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31113" cy="973138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  <a:latin typeface="Book Antiqua" panose="02040602050305030304" pitchFamily="18" charset="0"/>
              </a:rPr>
              <a:t>Конвекция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341438"/>
            <a:ext cx="4210050" cy="4608512"/>
          </a:xfrm>
        </p:spPr>
        <p:txBody>
          <a:bodyPr/>
          <a:lstStyle/>
          <a:p>
            <a:pPr eaLnBrk="1" hangingPunct="1"/>
            <a:r>
              <a:rPr lang="ru-RU" altLang="ru-RU" smtClean="0"/>
              <a:t>это такой вид теплопередачи, при котором энергия переносится самими  струями жидкости или газа</a:t>
            </a:r>
          </a:p>
        </p:txBody>
      </p:sp>
      <p:pic>
        <p:nvPicPr>
          <p:cNvPr id="108553" name="Picture 9" descr="Картинка 42 из 42">
            <a:hlinkClick r:id="rId2"/>
          </p:cNvPr>
          <p:cNvPicPr>
            <a:picLocks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205038"/>
            <a:ext cx="4465638" cy="2976562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60350"/>
            <a:ext cx="6870700" cy="973138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  <a:latin typeface="Book Antiqua" panose="02040602050305030304" pitchFamily="18" charset="0"/>
              </a:rPr>
              <a:t>Излучение</a:t>
            </a:r>
          </a:p>
        </p:txBody>
      </p:sp>
      <p:pic>
        <p:nvPicPr>
          <p:cNvPr id="111623" name="Picture 7" descr="i?id=20470291&amp;tov=7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116138"/>
            <a:ext cx="4032250" cy="3268662"/>
          </a:xfrm>
          <a:ln w="76200" cap="rnd" cmpd="tri">
            <a:solidFill>
              <a:srgbClr val="000000"/>
            </a:solidFill>
            <a:prstDash val="sysDot"/>
            <a:miter lim="800000"/>
            <a:headEnd/>
            <a:tailEnd/>
          </a:ln>
        </p:spPr>
      </p:pic>
      <p:sp>
        <p:nvSpPr>
          <p:cNvPr id="11162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976813" y="2292350"/>
            <a:ext cx="3771900" cy="3657600"/>
          </a:xfrm>
        </p:spPr>
        <p:txBody>
          <a:bodyPr/>
          <a:lstStyle/>
          <a:p>
            <a:pPr eaLnBrk="1" hangingPunct="1"/>
            <a:r>
              <a:rPr lang="ru-RU" altLang="ru-RU" smtClean="0"/>
              <a:t>это вид теплопередачи, при котором  энергия передается от нагретого тела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WordArt 8"/>
          <p:cNvSpPr>
            <a:spLocks noChangeArrowheads="1" noChangeShapeType="1" noTextEdit="1"/>
          </p:cNvSpPr>
          <p:nvPr/>
        </p:nvSpPr>
        <p:spPr bwMode="auto">
          <a:xfrm>
            <a:off x="1258888" y="1916113"/>
            <a:ext cx="6626225" cy="2497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Решение задач</a:t>
            </a:r>
            <a:endParaRPr lang="en-US" sz="3600" kern="10">
              <a:ln w="28575">
                <a:solidFill>
                  <a:srgbClr val="00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1014413" y="63500"/>
            <a:ext cx="6870700" cy="84455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  <a:latin typeface="Book Antiqua" panose="02040602050305030304" pitchFamily="18" charset="0"/>
              </a:rPr>
              <a:t>Задача №1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1484313"/>
            <a:ext cx="4608513" cy="4752975"/>
          </a:xfrm>
        </p:spPr>
        <p:txBody>
          <a:bodyPr/>
          <a:lstStyle/>
          <a:p>
            <a:pPr marL="455613" indent="-455613" eaLnBrk="1" hangingPunct="1">
              <a:buFont typeface="Webdings" panose="05030102010509060703" pitchFamily="18" charset="2"/>
              <a:buChar char=""/>
            </a:pPr>
            <a:r>
              <a:rPr lang="ru-RU" altLang="ru-RU" b="1" smtClean="0">
                <a:solidFill>
                  <a:srgbClr val="003300"/>
                </a:solidFill>
              </a:rPr>
              <a:t>Мальчик сфотографировал воробьев один раз летом, а другой зимой. </a:t>
            </a:r>
          </a:p>
          <a:p>
            <a:pPr marL="455613" indent="-455613" eaLnBrk="1" hangingPunct="1">
              <a:buFont typeface="Webdings" panose="05030102010509060703" pitchFamily="18" charset="2"/>
              <a:buChar char=""/>
            </a:pPr>
            <a:r>
              <a:rPr lang="ru-RU" altLang="ru-RU" b="1" smtClean="0">
                <a:solidFill>
                  <a:srgbClr val="0033CC"/>
                </a:solidFill>
              </a:rPr>
              <a:t>Какой снимок сделан зимой? Объясните.</a:t>
            </a:r>
          </a:p>
        </p:txBody>
      </p:sp>
      <p:pic>
        <p:nvPicPr>
          <p:cNvPr id="116743" name="Picture 7" descr="Картинка 240 из 10187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268413"/>
            <a:ext cx="3457575" cy="2446337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116744" name="Picture 8" descr="Картинка 51 из 97">
            <a:hlinkClick r:id="rId4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4149725"/>
            <a:ext cx="2220913" cy="2374900"/>
          </a:xfrm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0" decel="100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3">
      <a:dk1>
        <a:srgbClr val="000000"/>
      </a:dk1>
      <a:lt1>
        <a:srgbClr val="FFFFFF"/>
      </a:lt1>
      <a:dk2>
        <a:srgbClr val="000000"/>
      </a:dk2>
      <a:lt2>
        <a:srgbClr val="3399FF"/>
      </a:lt2>
      <a:accent1>
        <a:srgbClr val="CCECFF"/>
      </a:accent1>
      <a:accent2>
        <a:srgbClr val="008080"/>
      </a:accent2>
      <a:accent3>
        <a:srgbClr val="FFFFFF"/>
      </a:accent3>
      <a:accent4>
        <a:srgbClr val="000000"/>
      </a:accent4>
      <a:accent5>
        <a:srgbClr val="E2F4FF"/>
      </a:accent5>
      <a:accent6>
        <a:srgbClr val="007373"/>
      </a:accent6>
      <a:hlink>
        <a:srgbClr val="009999"/>
      </a:hlink>
      <a:folHlink>
        <a:srgbClr val="3366CC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9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0">
        <a:dk1>
          <a:srgbClr val="808080"/>
        </a:dk1>
        <a:lt1>
          <a:srgbClr val="FFFFFF"/>
        </a:lt1>
        <a:dk2>
          <a:srgbClr val="00FFFF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FF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1">
        <a:dk1>
          <a:srgbClr val="808080"/>
        </a:dk1>
        <a:lt1>
          <a:srgbClr val="FFFFFF"/>
        </a:lt1>
        <a:dk2>
          <a:srgbClr val="33CCFF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DE2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2">
        <a:dk1>
          <a:srgbClr val="FF3300"/>
        </a:dk1>
        <a:lt1>
          <a:srgbClr val="FFFFFF"/>
        </a:lt1>
        <a:dk2>
          <a:srgbClr val="00CC66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AAE2B8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13">
        <a:dk1>
          <a:srgbClr val="FF3300"/>
        </a:dk1>
        <a:lt1>
          <a:srgbClr val="FFFFFF"/>
        </a:lt1>
        <a:dk2>
          <a:srgbClr val="00CC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AAE2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405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Comic Sans MS</vt:lpstr>
      <vt:lpstr>Calibri</vt:lpstr>
      <vt:lpstr>Book Antiqua</vt:lpstr>
      <vt:lpstr>Webdings</vt:lpstr>
      <vt:lpstr>Пастель</vt:lpstr>
      <vt:lpstr>Урок физики (8 класс)</vt:lpstr>
      <vt:lpstr>Цели урока</vt:lpstr>
      <vt:lpstr>PowerPoint Presentation</vt:lpstr>
      <vt:lpstr>Теплопроводность</vt:lpstr>
      <vt:lpstr>Теплопроводность различных веществ и материалов  (в порядке убывания)</vt:lpstr>
      <vt:lpstr>Конвекция</vt:lpstr>
      <vt:lpstr>Излучение</vt:lpstr>
      <vt:lpstr>PowerPoint Presentation</vt:lpstr>
      <vt:lpstr>Задача №1</vt:lpstr>
      <vt:lpstr> Задача №2</vt:lpstr>
      <vt:lpstr>Задача №3</vt:lpstr>
      <vt:lpstr>Задача №4</vt:lpstr>
      <vt:lpstr>Задача №5</vt:lpstr>
      <vt:lpstr>Задача №6</vt:lpstr>
      <vt:lpstr>Задача №7</vt:lpstr>
      <vt:lpstr>Задача №8</vt:lpstr>
      <vt:lpstr>Задача №9</vt:lpstr>
      <vt:lpstr>Задача №10</vt:lpstr>
    </vt:vector>
  </TitlesOfParts>
  <Company>Школа №2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(8 класс)</dc:title>
  <dc:creator>User7</dc:creator>
  <cp:lastModifiedBy>word</cp:lastModifiedBy>
  <cp:revision>50</cp:revision>
  <dcterms:created xsi:type="dcterms:W3CDTF">2008-02-05T05:22:01Z</dcterms:created>
  <dcterms:modified xsi:type="dcterms:W3CDTF">2024-05-23T03:21:27Z</dcterms:modified>
</cp:coreProperties>
</file>