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93" r:id="rId4"/>
    <p:sldId id="258" r:id="rId5"/>
    <p:sldId id="263" r:id="rId6"/>
    <p:sldId id="264" r:id="rId7"/>
    <p:sldId id="278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60" r:id="rId22"/>
    <p:sldId id="279" r:id="rId23"/>
    <p:sldId id="280" r:id="rId24"/>
    <p:sldId id="282" r:id="rId25"/>
    <p:sldId id="284" r:id="rId26"/>
    <p:sldId id="283" r:id="rId27"/>
    <p:sldId id="294" r:id="rId28"/>
    <p:sldId id="285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  <a:srgbClr val="FF5050"/>
    <a:srgbClr val="FF7C80"/>
    <a:srgbClr val="DAA600"/>
    <a:srgbClr val="908652"/>
    <a:srgbClr val="CAC3A2"/>
    <a:srgbClr val="867C4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D53C1-A6EB-472F-B951-7FCF325C2500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</dgm:pt>
    <dgm:pt modelId="{33DAD449-02C7-4CEA-ADAD-302D1C74FF93}">
      <dgm:prSet phldrT="[Текст]" custT="1"/>
      <dgm:spPr>
        <a:solidFill>
          <a:srgbClr val="7EC234"/>
        </a:solidFill>
      </dgm:spPr>
      <dgm:t>
        <a:bodyPr/>
        <a:lstStyle/>
        <a:p>
          <a:pPr algn="just"/>
          <a:r>
            <a:rPr lang="ru-RU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 каждом этапе путешествия вам будут даваться различные задания, отвечать будет та команда, которая выполнит их первыми (</a:t>
          </a:r>
          <a:r>
            <a:rPr lang="ru-RU" sz="2400" b="1" i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первый поднимает эмблему  корабля</a:t>
          </a:r>
          <a:r>
            <a:rPr lang="ru-RU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). </a:t>
          </a:r>
          <a:endParaRPr lang="ru-RU" sz="2400" dirty="0">
            <a:effectLst/>
          </a:endParaRPr>
        </a:p>
      </dgm:t>
    </dgm:pt>
    <dgm:pt modelId="{23355BE6-755A-47A5-885D-C7B8FC6A1D82}" type="parTrans" cxnId="{B84700DD-A313-4B22-9A1F-BBD9374D4D2D}">
      <dgm:prSet/>
      <dgm:spPr/>
      <dgm:t>
        <a:bodyPr/>
        <a:lstStyle/>
        <a:p>
          <a:endParaRPr lang="ru-RU"/>
        </a:p>
      </dgm:t>
    </dgm:pt>
    <dgm:pt modelId="{76A94173-4AD3-4DCD-B0FA-312ED1E5F1E2}" type="sibTrans" cxnId="{B84700DD-A313-4B22-9A1F-BBD9374D4D2D}">
      <dgm:prSet/>
      <dgm:spPr/>
      <dgm:t>
        <a:bodyPr/>
        <a:lstStyle/>
        <a:p>
          <a:endParaRPr lang="ru-RU"/>
        </a:p>
      </dgm:t>
    </dgm:pt>
    <dgm:pt modelId="{736C9403-BF98-44AF-9C23-43D51922990F}">
      <dgm:prSet phldrT="[Текст]" custT="1"/>
      <dgm:spPr>
        <a:solidFill>
          <a:srgbClr val="DAA600"/>
        </a:solidFill>
      </dgm:spPr>
      <dgm:t>
        <a:bodyPr/>
        <a:lstStyle/>
        <a:p>
          <a:pPr algn="just"/>
          <a:r>
            <a:rPr lang="ru-RU" sz="2800" b="1" dirty="0">
              <a:solidFill>
                <a:sysClr val="windowText" lastClr="000000"/>
              </a:solidFill>
            </a:rPr>
            <a:t>Если команда даёт неверный ответ, то право ответа  переходит к другой команде.</a:t>
          </a:r>
          <a:endParaRPr lang="ru-RU" sz="2800" dirty="0"/>
        </a:p>
      </dgm:t>
    </dgm:pt>
    <dgm:pt modelId="{BA1E8577-AF5D-4DF8-89C2-1D10341C22EA}" type="parTrans" cxnId="{A672985C-CDC3-4839-A724-B98C1ECB3090}">
      <dgm:prSet/>
      <dgm:spPr/>
      <dgm:t>
        <a:bodyPr/>
        <a:lstStyle/>
        <a:p>
          <a:endParaRPr lang="ru-RU"/>
        </a:p>
      </dgm:t>
    </dgm:pt>
    <dgm:pt modelId="{40780B67-0478-4BAE-9DD6-A92C27C0EBA7}" type="sibTrans" cxnId="{A672985C-CDC3-4839-A724-B98C1ECB3090}">
      <dgm:prSet/>
      <dgm:spPr/>
      <dgm:t>
        <a:bodyPr/>
        <a:lstStyle/>
        <a:p>
          <a:endParaRPr lang="ru-RU"/>
        </a:p>
      </dgm:t>
    </dgm:pt>
    <dgm:pt modelId="{16933B0A-F7FB-4A7C-ABF7-154E84B41693}">
      <dgm:prSet phldrT="[Текст]" custT="1"/>
      <dgm:spPr>
        <a:solidFill>
          <a:srgbClr val="FF5050"/>
        </a:solidFill>
      </dgm:spPr>
      <dgm:t>
        <a:bodyPr/>
        <a:lstStyle/>
        <a:p>
          <a:pPr algn="just"/>
          <a:r>
            <a:rPr lang="ru-RU" sz="2800" b="1" dirty="0">
              <a:solidFill>
                <a:schemeClr val="tx1"/>
              </a:solidFill>
            </a:rPr>
            <a:t>Каждый правильный ответ оценивается в 1 балл. </a:t>
          </a:r>
          <a:endParaRPr lang="ru-RU" sz="2800" dirty="0">
            <a:solidFill>
              <a:schemeClr val="tx1"/>
            </a:solidFill>
          </a:endParaRPr>
        </a:p>
      </dgm:t>
    </dgm:pt>
    <dgm:pt modelId="{6772156B-E0DF-4043-9B7E-CD03732EA7BD}" type="parTrans" cxnId="{B88A5472-A90C-4896-BB56-A26895D8AA65}">
      <dgm:prSet/>
      <dgm:spPr/>
      <dgm:t>
        <a:bodyPr/>
        <a:lstStyle/>
        <a:p>
          <a:endParaRPr lang="ru-RU"/>
        </a:p>
      </dgm:t>
    </dgm:pt>
    <dgm:pt modelId="{D9BF3DF7-B698-466A-9844-18A4FBE6E2AF}" type="sibTrans" cxnId="{B88A5472-A90C-4896-BB56-A26895D8AA65}">
      <dgm:prSet/>
      <dgm:spPr/>
      <dgm:t>
        <a:bodyPr/>
        <a:lstStyle/>
        <a:p>
          <a:endParaRPr lang="ru-RU"/>
        </a:p>
      </dgm:t>
    </dgm:pt>
    <dgm:pt modelId="{4FE0DDC9-8BC6-4D50-8DA1-3A764771A78E}" type="pres">
      <dgm:prSet presAssocID="{C6AD53C1-A6EB-472F-B951-7FCF325C2500}" presName="linearFlow" presStyleCnt="0">
        <dgm:presLayoutVars>
          <dgm:dir/>
          <dgm:resizeHandles val="exact"/>
        </dgm:presLayoutVars>
      </dgm:prSet>
      <dgm:spPr/>
    </dgm:pt>
    <dgm:pt modelId="{F7C3438C-AA74-4B31-AFAC-72895E6478D9}" type="pres">
      <dgm:prSet presAssocID="{33DAD449-02C7-4CEA-ADAD-302D1C74FF93}" presName="composite" presStyleCnt="0"/>
      <dgm:spPr/>
    </dgm:pt>
    <dgm:pt modelId="{84C0C617-EDA2-4E26-9A96-759B99506D05}" type="pres">
      <dgm:prSet presAssocID="{33DAD449-02C7-4CEA-ADAD-302D1C74FF93}" presName="imgShp" presStyleLbl="fgImgPlace1" presStyleIdx="0" presStyleCnt="3" custScaleX="120122" custScaleY="120123" custLinFactNeighborX="-42639" custLinFactNeighborY="-2399"/>
      <dgm:spPr>
        <a:solidFill>
          <a:schemeClr val="bg1"/>
        </a:solidFill>
      </dgm:spPr>
    </dgm:pt>
    <dgm:pt modelId="{F50595BD-98D5-411B-95C4-AC90F5684814}" type="pres">
      <dgm:prSet presAssocID="{33DAD449-02C7-4CEA-ADAD-302D1C74FF93}" presName="txShp" presStyleLbl="node1" presStyleIdx="0" presStyleCnt="3" custScaleX="135108" custScaleY="142161" custLinFactNeighborX="11425" custLinFactNeighborY="4780">
        <dgm:presLayoutVars>
          <dgm:bulletEnabled val="1"/>
        </dgm:presLayoutVars>
      </dgm:prSet>
      <dgm:spPr/>
    </dgm:pt>
    <dgm:pt modelId="{EC0B0F27-FFAD-4BEF-AA18-720EE6E93AF9}" type="pres">
      <dgm:prSet presAssocID="{76A94173-4AD3-4DCD-B0FA-312ED1E5F1E2}" presName="spacing" presStyleCnt="0"/>
      <dgm:spPr/>
    </dgm:pt>
    <dgm:pt modelId="{E3C89211-6DD2-429C-ADB7-C5F5B41B522B}" type="pres">
      <dgm:prSet presAssocID="{736C9403-BF98-44AF-9C23-43D51922990F}" presName="composite" presStyleCnt="0"/>
      <dgm:spPr/>
    </dgm:pt>
    <dgm:pt modelId="{1805DB57-34C2-4B1F-8A9E-A6AED69AC66B}" type="pres">
      <dgm:prSet presAssocID="{736C9403-BF98-44AF-9C23-43D51922990F}" presName="imgShp" presStyleLbl="fgImgPlace1" presStyleIdx="1" presStyleCnt="3" custScaleX="121884" custScaleY="121884" custLinFactNeighborX="-47175" custLinFactNeighborY="-3278"/>
      <dgm:spPr>
        <a:solidFill>
          <a:schemeClr val="bg1"/>
        </a:solidFill>
      </dgm:spPr>
    </dgm:pt>
    <dgm:pt modelId="{8FE6F3CC-BF7B-4BB2-9AB9-7ED0380B6C94}" type="pres">
      <dgm:prSet presAssocID="{736C9403-BF98-44AF-9C23-43D51922990F}" presName="txShp" presStyleLbl="node1" presStyleIdx="1" presStyleCnt="3" custScaleX="132513" custScaleY="133018" custLinFactNeighborX="11287" custLinFactNeighborY="860">
        <dgm:presLayoutVars>
          <dgm:bulletEnabled val="1"/>
        </dgm:presLayoutVars>
      </dgm:prSet>
      <dgm:spPr/>
    </dgm:pt>
    <dgm:pt modelId="{16A1F953-317F-43FB-B348-90B98E524D61}" type="pres">
      <dgm:prSet presAssocID="{40780B67-0478-4BAE-9DD6-A92C27C0EBA7}" presName="spacing" presStyleCnt="0"/>
      <dgm:spPr/>
    </dgm:pt>
    <dgm:pt modelId="{DE0DAD1F-2C83-4B7E-A2AF-5E3C9CB74C8A}" type="pres">
      <dgm:prSet presAssocID="{16933B0A-F7FB-4A7C-ABF7-154E84B41693}" presName="composite" presStyleCnt="0"/>
      <dgm:spPr/>
    </dgm:pt>
    <dgm:pt modelId="{C637ABAB-1C65-4110-9CDC-34162449664A}" type="pres">
      <dgm:prSet presAssocID="{16933B0A-F7FB-4A7C-ABF7-154E84B41693}" presName="imgShp" presStyleLbl="fgImgPlace1" presStyleIdx="2" presStyleCnt="3" custScaleX="121884" custScaleY="121884" custLinFactNeighborX="-50577" custLinFactNeighborY="-2582"/>
      <dgm:spPr>
        <a:solidFill>
          <a:schemeClr val="bg1"/>
        </a:solidFill>
      </dgm:spPr>
    </dgm:pt>
    <dgm:pt modelId="{7823BF37-FA75-4FCA-B255-3B1CDDBE0E4B}" type="pres">
      <dgm:prSet presAssocID="{16933B0A-F7FB-4A7C-ABF7-154E84B41693}" presName="txShp" presStyleLbl="node1" presStyleIdx="2" presStyleCnt="3" custScaleX="137413" custScaleY="129227" custLinFactNeighborX="14789" custLinFactNeighborY="-7390">
        <dgm:presLayoutVars>
          <dgm:bulletEnabled val="1"/>
        </dgm:presLayoutVars>
      </dgm:prSet>
      <dgm:spPr/>
    </dgm:pt>
  </dgm:ptLst>
  <dgm:cxnLst>
    <dgm:cxn modelId="{BD79FC03-3035-4D0B-ACC3-CF13E5F7F8FB}" type="presOf" srcId="{16933B0A-F7FB-4A7C-ABF7-154E84B41693}" destId="{7823BF37-FA75-4FCA-B255-3B1CDDBE0E4B}" srcOrd="0" destOrd="0" presId="urn:microsoft.com/office/officeart/2005/8/layout/vList3"/>
    <dgm:cxn modelId="{34E73A15-C81B-4572-B54A-B239A9B2E1BC}" type="presOf" srcId="{C6AD53C1-A6EB-472F-B951-7FCF325C2500}" destId="{4FE0DDC9-8BC6-4D50-8DA1-3A764771A78E}" srcOrd="0" destOrd="0" presId="urn:microsoft.com/office/officeart/2005/8/layout/vList3"/>
    <dgm:cxn modelId="{A672985C-CDC3-4839-A724-B98C1ECB3090}" srcId="{C6AD53C1-A6EB-472F-B951-7FCF325C2500}" destId="{736C9403-BF98-44AF-9C23-43D51922990F}" srcOrd="1" destOrd="0" parTransId="{BA1E8577-AF5D-4DF8-89C2-1D10341C22EA}" sibTransId="{40780B67-0478-4BAE-9DD6-A92C27C0EBA7}"/>
    <dgm:cxn modelId="{B88A5472-A90C-4896-BB56-A26895D8AA65}" srcId="{C6AD53C1-A6EB-472F-B951-7FCF325C2500}" destId="{16933B0A-F7FB-4A7C-ABF7-154E84B41693}" srcOrd="2" destOrd="0" parTransId="{6772156B-E0DF-4043-9B7E-CD03732EA7BD}" sibTransId="{D9BF3DF7-B698-466A-9844-18A4FBE6E2AF}"/>
    <dgm:cxn modelId="{F1C74795-C64D-4AC8-9586-67700C593527}" type="presOf" srcId="{33DAD449-02C7-4CEA-ADAD-302D1C74FF93}" destId="{F50595BD-98D5-411B-95C4-AC90F5684814}" srcOrd="0" destOrd="0" presId="urn:microsoft.com/office/officeart/2005/8/layout/vList3"/>
    <dgm:cxn modelId="{E6858199-8C27-4990-BEB7-B1C994DDBDC5}" type="presOf" srcId="{736C9403-BF98-44AF-9C23-43D51922990F}" destId="{8FE6F3CC-BF7B-4BB2-9AB9-7ED0380B6C94}" srcOrd="0" destOrd="0" presId="urn:microsoft.com/office/officeart/2005/8/layout/vList3"/>
    <dgm:cxn modelId="{B84700DD-A313-4B22-9A1F-BBD9374D4D2D}" srcId="{C6AD53C1-A6EB-472F-B951-7FCF325C2500}" destId="{33DAD449-02C7-4CEA-ADAD-302D1C74FF93}" srcOrd="0" destOrd="0" parTransId="{23355BE6-755A-47A5-885D-C7B8FC6A1D82}" sibTransId="{76A94173-4AD3-4DCD-B0FA-312ED1E5F1E2}"/>
    <dgm:cxn modelId="{0A7A2025-4228-42D7-8834-0069B7EFBFE0}" type="presParOf" srcId="{4FE0DDC9-8BC6-4D50-8DA1-3A764771A78E}" destId="{F7C3438C-AA74-4B31-AFAC-72895E6478D9}" srcOrd="0" destOrd="0" presId="urn:microsoft.com/office/officeart/2005/8/layout/vList3"/>
    <dgm:cxn modelId="{3B81E24D-B43C-476B-897A-1F6EF2A5266D}" type="presParOf" srcId="{F7C3438C-AA74-4B31-AFAC-72895E6478D9}" destId="{84C0C617-EDA2-4E26-9A96-759B99506D05}" srcOrd="0" destOrd="0" presId="urn:microsoft.com/office/officeart/2005/8/layout/vList3"/>
    <dgm:cxn modelId="{FCE0CC53-E35E-41D6-B9B8-CBC9A6D2851C}" type="presParOf" srcId="{F7C3438C-AA74-4B31-AFAC-72895E6478D9}" destId="{F50595BD-98D5-411B-95C4-AC90F5684814}" srcOrd="1" destOrd="0" presId="urn:microsoft.com/office/officeart/2005/8/layout/vList3"/>
    <dgm:cxn modelId="{A633A0E2-B29E-4B1B-BCD1-A035970F7621}" type="presParOf" srcId="{4FE0DDC9-8BC6-4D50-8DA1-3A764771A78E}" destId="{EC0B0F27-FFAD-4BEF-AA18-720EE6E93AF9}" srcOrd="1" destOrd="0" presId="urn:microsoft.com/office/officeart/2005/8/layout/vList3"/>
    <dgm:cxn modelId="{0ACB4F9B-5C21-4FF6-BFD1-2440BF3694E6}" type="presParOf" srcId="{4FE0DDC9-8BC6-4D50-8DA1-3A764771A78E}" destId="{E3C89211-6DD2-429C-ADB7-C5F5B41B522B}" srcOrd="2" destOrd="0" presId="urn:microsoft.com/office/officeart/2005/8/layout/vList3"/>
    <dgm:cxn modelId="{CE6531A3-A6C6-4921-98F8-AF62544BD26D}" type="presParOf" srcId="{E3C89211-6DD2-429C-ADB7-C5F5B41B522B}" destId="{1805DB57-34C2-4B1F-8A9E-A6AED69AC66B}" srcOrd="0" destOrd="0" presId="urn:microsoft.com/office/officeart/2005/8/layout/vList3"/>
    <dgm:cxn modelId="{6D2F3A53-D0F4-410E-A60C-C7599AA1CC8A}" type="presParOf" srcId="{E3C89211-6DD2-429C-ADB7-C5F5B41B522B}" destId="{8FE6F3CC-BF7B-4BB2-9AB9-7ED0380B6C94}" srcOrd="1" destOrd="0" presId="urn:microsoft.com/office/officeart/2005/8/layout/vList3"/>
    <dgm:cxn modelId="{B8BF9DCD-9B13-4204-85B0-A618C233C4B1}" type="presParOf" srcId="{4FE0DDC9-8BC6-4D50-8DA1-3A764771A78E}" destId="{16A1F953-317F-43FB-B348-90B98E524D61}" srcOrd="3" destOrd="0" presId="urn:microsoft.com/office/officeart/2005/8/layout/vList3"/>
    <dgm:cxn modelId="{6E0D2B1C-760D-4173-BCE0-2478D1AE6095}" type="presParOf" srcId="{4FE0DDC9-8BC6-4D50-8DA1-3A764771A78E}" destId="{DE0DAD1F-2C83-4B7E-A2AF-5E3C9CB74C8A}" srcOrd="4" destOrd="0" presId="urn:microsoft.com/office/officeart/2005/8/layout/vList3"/>
    <dgm:cxn modelId="{6FB41F24-BEC4-4C7B-A11C-71DC4E960AEA}" type="presParOf" srcId="{DE0DAD1F-2C83-4B7E-A2AF-5E3C9CB74C8A}" destId="{C637ABAB-1C65-4110-9CDC-34162449664A}" srcOrd="0" destOrd="0" presId="urn:microsoft.com/office/officeart/2005/8/layout/vList3"/>
    <dgm:cxn modelId="{34CDC385-634A-4682-97AF-E66D9DAF202E}" type="presParOf" srcId="{DE0DAD1F-2C83-4B7E-A2AF-5E3C9CB74C8A}" destId="{7823BF37-FA75-4FCA-B255-3B1CDDBE0E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95BD-98D5-411B-95C4-AC90F5684814}">
      <dsp:nvSpPr>
        <dsp:cNvPr id="0" name=""/>
        <dsp:cNvSpPr/>
      </dsp:nvSpPr>
      <dsp:spPr>
        <a:xfrm rot="10800000">
          <a:off x="870021" y="61060"/>
          <a:ext cx="7698930" cy="1763462"/>
        </a:xfrm>
        <a:prstGeom prst="homePlate">
          <a:avLst/>
        </a:prstGeom>
        <a:solidFill>
          <a:srgbClr val="7EC23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7012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 каждом этапе путешествия вам будут даваться различные задания, отвечать будет та команда, которая выполнит их первыми (</a:t>
          </a:r>
          <a:r>
            <a:rPr lang="ru-RU" sz="2400" b="1" i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первый поднимает эмблему  корабля</a:t>
          </a:r>
          <a:r>
            <a:rPr lang="ru-RU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). </a:t>
          </a:r>
          <a:endParaRPr lang="ru-RU" sz="2400" kern="1200" dirty="0">
            <a:effectLst/>
          </a:endParaRPr>
        </a:p>
      </dsp:txBody>
      <dsp:txXfrm rot="10800000">
        <a:off x="1310886" y="61060"/>
        <a:ext cx="7258065" cy="1763462"/>
      </dsp:txXfrm>
    </dsp:sp>
    <dsp:sp modelId="{84C0C617-EDA2-4E26-9A96-759B99506D05}">
      <dsp:nvSpPr>
        <dsp:cNvPr id="0" name=""/>
        <dsp:cNvSpPr/>
      </dsp:nvSpPr>
      <dsp:spPr>
        <a:xfrm>
          <a:off x="161338" y="108694"/>
          <a:ext cx="1490075" cy="1490088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E6F3CC-BF7B-4BB2-9AB9-7ED0380B6C94}">
      <dsp:nvSpPr>
        <dsp:cNvPr id="0" name=""/>
        <dsp:cNvSpPr/>
      </dsp:nvSpPr>
      <dsp:spPr>
        <a:xfrm rot="10800000">
          <a:off x="1017893" y="2146185"/>
          <a:ext cx="7551058" cy="1650046"/>
        </a:xfrm>
        <a:prstGeom prst="homePlate">
          <a:avLst/>
        </a:prstGeom>
        <a:solidFill>
          <a:srgbClr val="DAA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7012" tIns="106680" rIns="199136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Text" lastClr="000000"/>
              </a:solidFill>
            </a:rPr>
            <a:t>Если команда даёт неверный ответ, то право ответа  переходит к другой команде.</a:t>
          </a:r>
          <a:endParaRPr lang="ru-RU" sz="2800" kern="1200" dirty="0"/>
        </a:p>
      </dsp:txBody>
      <dsp:txXfrm rot="10800000">
        <a:off x="1430404" y="2146185"/>
        <a:ext cx="7138547" cy="1650046"/>
      </dsp:txXfrm>
    </dsp:sp>
    <dsp:sp modelId="{1805DB57-34C2-4B1F-8A9E-A6AED69AC66B}">
      <dsp:nvSpPr>
        <dsp:cNvPr id="0" name=""/>
        <dsp:cNvSpPr/>
      </dsp:nvSpPr>
      <dsp:spPr>
        <a:xfrm>
          <a:off x="94141" y="2163912"/>
          <a:ext cx="1511932" cy="1511932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23BF37-FA75-4FCA-B255-3B1CDDBE0E4B}">
      <dsp:nvSpPr>
        <dsp:cNvPr id="0" name=""/>
        <dsp:cNvSpPr/>
      </dsp:nvSpPr>
      <dsp:spPr>
        <a:xfrm rot="10800000">
          <a:off x="738674" y="4064183"/>
          <a:ext cx="7830277" cy="1603020"/>
        </a:xfrm>
        <a:prstGeom prst="homePlate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7012" tIns="106680" rIns="199136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Каждый правильный ответ оценивается в 1 балл. </a:t>
          </a:r>
          <a:endParaRPr lang="ru-RU" sz="2800" kern="1200" dirty="0">
            <a:solidFill>
              <a:schemeClr val="tx1"/>
            </a:solidFill>
          </a:endParaRPr>
        </a:p>
      </dsp:txBody>
      <dsp:txXfrm rot="10800000">
        <a:off x="1139429" y="4064183"/>
        <a:ext cx="7429522" cy="1603020"/>
      </dsp:txXfrm>
    </dsp:sp>
    <dsp:sp modelId="{C637ABAB-1C65-4110-9CDC-34162449664A}">
      <dsp:nvSpPr>
        <dsp:cNvPr id="0" name=""/>
        <dsp:cNvSpPr/>
      </dsp:nvSpPr>
      <dsp:spPr>
        <a:xfrm>
          <a:off x="51941" y="4169368"/>
          <a:ext cx="1511932" cy="1511932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FB23-9E60-4A96-9DC7-4F986F3C0EBC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19A0-618C-41F4-8E9C-B92060B88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12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5" Type="http://schemas.openxmlformats.org/officeDocument/2006/relationships/image" Target="../media/image41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12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1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9;&#1088;&#1086;&#1082;%20-%20&#1055;&#1091;&#1090;&#1077;&#1096;&#1077;&#1089;&#1090;.%20&#1074;%20&#1082;&#1086;&#1089;&#1084;&#1086;&#1089;\&#1040;&#1079;&#1073;&#1091;&#1082;&#1072;%20&#1084;&#1086;&#1088;&#1079;&#1077;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59;&#1088;&#1086;&#1082;%20-%20&#1055;&#1091;&#1090;&#1077;&#1096;&#1077;&#1089;&#1090;.%20&#1074;%20&#1082;&#1086;&#1089;&#1084;&#1086;&#1089;\&#1050;&#1086;&#1089;&#1084;&#1086;&#1076;&#1088;&#1086;&#1084;%20&#1055;&#1083;&#1077;&#1089;&#1077;&#1094;&#1082;%20(&#1075;.%20&#1052;&#1080;&#1088;&#1085;&#1099;&#1081;)%20&#1047;&#1072;&#1087;&#1091;&#1089;&#1082;%20&#1088;&#1072;&#1082;&#1077;&#1090;&#1099;.-%5bsave4.net%5d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496" y="0"/>
            <a:ext cx="9159213" cy="6858000"/>
            <a:chOff x="0" y="0"/>
            <a:chExt cx="9159213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59021" y="9939"/>
              <a:ext cx="6300192" cy="684806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 descr="'Союз' на старте"/>
            <p:cNvPicPr>
              <a:picLocks noChangeAspect="1" noChangeArrowheads="1"/>
            </p:cNvPicPr>
            <p:nvPr/>
          </p:nvPicPr>
          <p:blipFill>
            <a:blip r:embed="rId2" cstate="print"/>
            <a:srcRect b="4851"/>
            <a:stretch>
              <a:fillRect/>
            </a:stretch>
          </p:blipFill>
          <p:spPr bwMode="auto">
            <a:xfrm>
              <a:off x="0" y="0"/>
              <a:ext cx="2915816" cy="6858000"/>
            </a:xfrm>
            <a:prstGeom prst="rect">
              <a:avLst/>
            </a:prstGeom>
            <a:noFill/>
          </p:spPr>
        </p:pic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62008" y="1052736"/>
            <a:ext cx="7272808" cy="5472607"/>
          </a:xfrm>
        </p:spPr>
        <p:txBody>
          <a:bodyPr>
            <a:normAutofit fontScale="90000"/>
          </a:bodyPr>
          <a:lstStyle/>
          <a:p>
            <a:pPr algn="r"/>
            <a:br>
              <a:rPr lang="ru-RU" b="1" i="1" dirty="0"/>
            </a:br>
            <a:r>
              <a:rPr lang="ru-RU" sz="4000" b="1" i="1" dirty="0"/>
              <a:t>Разработка урока </a:t>
            </a:r>
            <a:br>
              <a:rPr lang="ru-RU" sz="4000" b="1" dirty="0"/>
            </a:br>
            <a:r>
              <a:rPr lang="ru-RU" sz="4000" b="1" i="1" dirty="0"/>
              <a:t>по информатике</a:t>
            </a:r>
            <a:br>
              <a:rPr lang="ru-RU" sz="4000" b="1" dirty="0"/>
            </a:br>
            <a:r>
              <a:rPr lang="ru-RU" sz="4000" dirty="0"/>
              <a:t> </a:t>
            </a:r>
            <a:r>
              <a:rPr lang="ru-RU" sz="4000" b="1" i="1" dirty="0"/>
              <a:t>«Космическое путешествие»</a:t>
            </a:r>
            <a:br>
              <a:rPr lang="ru-RU" sz="4000" dirty="0"/>
            </a:br>
            <a:br>
              <a:rPr lang="ru-RU" sz="4000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2200" b="1" dirty="0"/>
              <a:t>Автор разработки:</a:t>
            </a:r>
            <a:br>
              <a:rPr lang="ru-RU" sz="2200" dirty="0"/>
            </a:br>
            <a:r>
              <a:rPr lang="ru-RU" sz="2200" b="1" dirty="0"/>
              <a:t>учитель информатики и математики</a:t>
            </a:r>
            <a:br>
              <a:rPr lang="ru-RU" sz="2200" dirty="0"/>
            </a:br>
            <a:r>
              <a:rPr lang="ru-RU" sz="2200" b="1" dirty="0"/>
              <a:t>Яшкина Оксана Павловна</a:t>
            </a:r>
            <a:br>
              <a:rPr lang="ru-RU" sz="4000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17" name="Рисунок 16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57932" y="2333144"/>
            <a:ext cx="924054" cy="1057423"/>
          </a:xfrm>
          <a:prstGeom prst="rect">
            <a:avLst/>
          </a:prstGeom>
        </p:spPr>
      </p:pic>
      <p:pic>
        <p:nvPicPr>
          <p:cNvPr id="18" name="Рисунок 17" descr="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99848" y="2823132"/>
            <a:ext cx="1381318" cy="1428950"/>
          </a:xfrm>
          <a:prstGeom prst="rect">
            <a:avLst/>
          </a:prstGeom>
        </p:spPr>
      </p:pic>
      <p:pic>
        <p:nvPicPr>
          <p:cNvPr id="19" name="Рисунок 18" descr="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7956" y="2852936"/>
            <a:ext cx="1752845" cy="1305107"/>
          </a:xfrm>
          <a:prstGeom prst="rect">
            <a:avLst/>
          </a:prstGeom>
        </p:spPr>
      </p:pic>
      <p:pic>
        <p:nvPicPr>
          <p:cNvPr id="20" name="Рисунок 19" descr="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46052" y="2088984"/>
            <a:ext cx="1390844" cy="1057423"/>
          </a:xfrm>
          <a:prstGeom prst="rect">
            <a:avLst/>
          </a:prstGeom>
        </p:spPr>
      </p:pic>
      <p:pic>
        <p:nvPicPr>
          <p:cNvPr id="21" name="Рисунок 20" descr="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30028" y="2217264"/>
            <a:ext cx="1343213" cy="1695687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27396 -0.29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4477E-6 L 0.28976 0.351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1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0213E-6 L -0.3809 0.376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8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5671E-6 L -0.34583 -0.09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011E-7 L -0.15938 -0.3223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16" name="Рисунок 15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2780928"/>
            <a:ext cx="3872898" cy="25922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1560" y="188640"/>
            <a:ext cx="8136904" cy="936104"/>
          </a:xfrm>
          <a:prstGeom prst="rect">
            <a:avLst/>
          </a:prstGeom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2</a:t>
            </a:r>
            <a:r>
              <a:rPr lang="ru-RU" sz="3000" b="1" dirty="0"/>
              <a:t>. </a:t>
            </a:r>
            <a:r>
              <a:rPr lang="ru-RU" sz="2900" b="1" dirty="0"/>
              <a:t>С помощью какого органа чувств, здоровый человек получает большую часть информации: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2276872"/>
            <a:ext cx="4680520" cy="3672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+mj-lt"/>
              <a:buAutoNum type="alphaLcPeriod"/>
            </a:pPr>
            <a:r>
              <a:rPr lang="ru-RU" sz="3200" b="1" dirty="0">
                <a:solidFill>
                  <a:schemeClr val="tx1"/>
                </a:solidFill>
              </a:rPr>
              <a:t>  Глаза;</a:t>
            </a:r>
            <a:endParaRPr lang="ru-RU" sz="3200" dirty="0">
              <a:solidFill>
                <a:schemeClr val="tx1"/>
              </a:solidFill>
            </a:endParaRPr>
          </a:p>
          <a:p>
            <a:pPr marL="342900" lvl="0" indent="-342900" algn="ctr"/>
            <a:r>
              <a:rPr lang="ru-RU" sz="3200" b="1" dirty="0">
                <a:solidFill>
                  <a:schemeClr val="tx1"/>
                </a:solidFill>
              </a:rPr>
              <a:t>б. Уши;</a:t>
            </a:r>
          </a:p>
          <a:p>
            <a:pPr marL="342900" lvl="0" indent="-342900" algn="ctr"/>
            <a:r>
              <a:rPr lang="ru-RU" sz="3200" b="1" dirty="0">
                <a:solidFill>
                  <a:schemeClr val="tx1"/>
                </a:solidFill>
              </a:rPr>
              <a:t>в.  Кожа;</a:t>
            </a:r>
          </a:p>
          <a:p>
            <a:pPr marL="342900" lvl="0" indent="-342900" algn="ctr"/>
            <a:r>
              <a:rPr lang="ru-RU" sz="3200" b="1" dirty="0">
                <a:solidFill>
                  <a:schemeClr val="tx1"/>
                </a:solidFill>
              </a:rPr>
              <a:t>г.  Нос;</a:t>
            </a:r>
          </a:p>
          <a:p>
            <a:pPr marL="342900" lvl="0" indent="-342900" algn="ctr"/>
            <a:r>
              <a:rPr lang="ru-RU" sz="3200" b="1" dirty="0">
                <a:solidFill>
                  <a:schemeClr val="tx1"/>
                </a:solidFill>
              </a:rPr>
              <a:t>д.  Язык.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5013176"/>
            <a:ext cx="1390271" cy="1008112"/>
          </a:xfrm>
          <a:prstGeom prst="rect">
            <a:avLst/>
          </a:prstGeom>
        </p:spPr>
      </p:pic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8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23" name="Рисунок 22" descr="1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7942" y="2147826"/>
            <a:ext cx="2200582" cy="1381318"/>
          </a:xfrm>
          <a:prstGeom prst="rect">
            <a:avLst/>
          </a:prstGeom>
        </p:spPr>
      </p:pic>
      <p:pic>
        <p:nvPicPr>
          <p:cNvPr id="24" name="Рисунок 23" descr="2-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28237" y="2145256"/>
            <a:ext cx="2057687" cy="1028844"/>
          </a:xfrm>
          <a:prstGeom prst="rect">
            <a:avLst/>
          </a:prstGeom>
        </p:spPr>
      </p:pic>
      <p:pic>
        <p:nvPicPr>
          <p:cNvPr id="25" name="Рисунок 24" descr="3-3.png"/>
          <p:cNvPicPr>
            <a:picLocks noChangeAspect="1"/>
          </p:cNvPicPr>
          <p:nvPr/>
        </p:nvPicPr>
        <p:blipFill>
          <a:blip r:embed="rId13" cstate="print"/>
          <a:srcRect l="6196" t="21597"/>
          <a:stretch>
            <a:fillRect/>
          </a:stretch>
        </p:blipFill>
        <p:spPr>
          <a:xfrm>
            <a:off x="2571512" y="2780928"/>
            <a:ext cx="2180409" cy="1568481"/>
          </a:xfrm>
          <a:prstGeom prst="rect">
            <a:avLst/>
          </a:prstGeom>
        </p:spPr>
      </p:pic>
      <p:pic>
        <p:nvPicPr>
          <p:cNvPr id="26" name="Рисунок 25" descr="4-4.png"/>
          <p:cNvPicPr>
            <a:picLocks noChangeAspect="1"/>
          </p:cNvPicPr>
          <p:nvPr/>
        </p:nvPicPr>
        <p:blipFill>
          <a:blip r:embed="rId14" cstate="print"/>
          <a:srcRect l="7530"/>
          <a:stretch>
            <a:fillRect/>
          </a:stretch>
        </p:blipFill>
        <p:spPr>
          <a:xfrm>
            <a:off x="3145908" y="3170772"/>
            <a:ext cx="2114167" cy="1524213"/>
          </a:xfrm>
          <a:prstGeom prst="rect">
            <a:avLst/>
          </a:prstGeom>
        </p:spPr>
      </p:pic>
      <p:pic>
        <p:nvPicPr>
          <p:cNvPr id="27" name="Рисунок 26" descr="5-5.png"/>
          <p:cNvPicPr>
            <a:picLocks noChangeAspect="1"/>
          </p:cNvPicPr>
          <p:nvPr/>
        </p:nvPicPr>
        <p:blipFill>
          <a:blip r:embed="rId15" cstate="print"/>
          <a:srcRect l="15913" t="21293" r="8498" b="7732"/>
          <a:stretch>
            <a:fillRect/>
          </a:stretch>
        </p:blipFill>
        <p:spPr>
          <a:xfrm>
            <a:off x="4803760" y="3140968"/>
            <a:ext cx="1368152" cy="144016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8705E-6 L 0.29393 -0.375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18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0296E-6 L -0.3033 -0.3073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4302E-6 L -0.30191 0.315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5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036E-7 L 0.14184 0.4720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8316E-6 L 0.30139 0.325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5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7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0" name="Рисунок 9" descr="Мереор.png"/>
          <p:cNvPicPr>
            <a:picLocks noChangeAspect="1"/>
          </p:cNvPicPr>
          <p:nvPr/>
        </p:nvPicPr>
        <p:blipFill>
          <a:blip r:embed="rId7" cstate="print"/>
          <a:srcRect l="21139" t="38220" r="34882" b="14660"/>
          <a:stretch>
            <a:fillRect/>
          </a:stretch>
        </p:blipFill>
        <p:spPr>
          <a:xfrm flipH="1">
            <a:off x="3491880" y="2708920"/>
            <a:ext cx="1944216" cy="1458162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10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1560" y="188640"/>
            <a:ext cx="8136904" cy="864096"/>
          </a:xfrm>
          <a:prstGeom prst="rect">
            <a:avLst/>
          </a:prstGeom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3. </a:t>
            </a:r>
            <a:r>
              <a:rPr lang="ru-RU" sz="2900" b="1" dirty="0"/>
              <a:t>По способу восприятия человеком различают следующие виды информации: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2132856"/>
            <a:ext cx="7272808" cy="3096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eriod"/>
            </a:pPr>
            <a:r>
              <a:rPr lang="ru-RU" sz="2800" b="1" dirty="0">
                <a:solidFill>
                  <a:schemeClr val="tx1"/>
                </a:solidFill>
              </a:rPr>
              <a:t>Текстовую, числовую, символьную, графическую, табличную;</a:t>
            </a:r>
          </a:p>
          <a:p>
            <a:pPr marL="514350" lvl="0" indent="-514350"/>
            <a:r>
              <a:rPr lang="ru-RU" sz="2800" b="1" dirty="0">
                <a:solidFill>
                  <a:schemeClr val="tx1"/>
                </a:solidFill>
              </a:rPr>
              <a:t>б.   Научную, социальную, техническую, производственную;</a:t>
            </a:r>
          </a:p>
          <a:p>
            <a:pPr marL="514350" lvl="0" indent="-514350"/>
            <a:r>
              <a:rPr lang="ru-RU" sz="2800" b="1" dirty="0">
                <a:solidFill>
                  <a:schemeClr val="tx1"/>
                </a:solidFill>
              </a:rPr>
              <a:t>в.   Зрительную, обонятельную, осязательную, вкусовую, слуховую.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18" name="Рисунок 17" descr="3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22548" y="2800000"/>
            <a:ext cx="1047896" cy="733527"/>
          </a:xfrm>
          <a:prstGeom prst="rect">
            <a:avLst/>
          </a:prstGeom>
        </p:spPr>
      </p:pic>
      <p:pic>
        <p:nvPicPr>
          <p:cNvPr id="19" name="Рисунок 18" descr="3-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44384" y="2784264"/>
            <a:ext cx="1257476" cy="962159"/>
          </a:xfrm>
          <a:prstGeom prst="rect">
            <a:avLst/>
          </a:prstGeom>
        </p:spPr>
      </p:pic>
      <p:pic>
        <p:nvPicPr>
          <p:cNvPr id="20" name="Рисунок 19" descr="3-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16392" y="3144304"/>
            <a:ext cx="971686" cy="1047896"/>
          </a:xfrm>
          <a:prstGeom prst="rect">
            <a:avLst/>
          </a:prstGeom>
        </p:spPr>
      </p:pic>
      <p:pic>
        <p:nvPicPr>
          <p:cNvPr id="21" name="Рисунок 20" descr="3-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22548" y="3102100"/>
            <a:ext cx="1038370" cy="116221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7123E-6 L -0.13628 -0.3013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6559E-6 L -0.33316 0.321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6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16" name="Рисунок 15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64849">
            <a:off x="2972813" y="2993653"/>
            <a:ext cx="2424661" cy="147235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11560" y="132368"/>
            <a:ext cx="8136904" cy="936104"/>
          </a:xfrm>
          <a:prstGeom prst="rect">
            <a:avLst/>
          </a:prstGeom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4</a:t>
            </a:r>
            <a:r>
              <a:rPr lang="ru-RU" sz="2900" b="1" dirty="0"/>
              <a:t>. К зрительной можно отнести информацию, которую человек получает, воспринимая: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76872"/>
            <a:ext cx="6120680" cy="2736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eriod"/>
            </a:pPr>
            <a:r>
              <a:rPr lang="ru-RU" sz="2800" b="1" dirty="0">
                <a:solidFill>
                  <a:schemeClr val="tx1"/>
                </a:solidFill>
              </a:rPr>
              <a:t>Запах духов;</a:t>
            </a:r>
          </a:p>
          <a:p>
            <a:pPr marL="514350" lvl="0" indent="-514350"/>
            <a:r>
              <a:rPr lang="ru-RU" sz="2800" b="1" dirty="0">
                <a:solidFill>
                  <a:schemeClr val="tx1"/>
                </a:solidFill>
              </a:rPr>
              <a:t>б.   Графические изображения;</a:t>
            </a:r>
          </a:p>
          <a:p>
            <a:pPr marL="514350" lvl="0" indent="-514350"/>
            <a:r>
              <a:rPr lang="ru-RU" sz="2800" b="1" dirty="0">
                <a:solidFill>
                  <a:schemeClr val="tx1"/>
                </a:solidFill>
              </a:rPr>
              <a:t>в.   Раскаты грома;</a:t>
            </a:r>
          </a:p>
          <a:p>
            <a:pPr marL="514350" lvl="0" indent="-514350"/>
            <a:r>
              <a:rPr lang="ru-RU" sz="2800" b="1" dirty="0">
                <a:solidFill>
                  <a:schemeClr val="tx1"/>
                </a:solidFill>
              </a:rPr>
              <a:t>г.    Вкус яблока.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17" name="Рисунок 16" descr="4-1.png"/>
          <p:cNvPicPr>
            <a:picLocks noChangeAspect="1"/>
          </p:cNvPicPr>
          <p:nvPr/>
        </p:nvPicPr>
        <p:blipFill>
          <a:blip r:embed="rId11" cstate="print"/>
          <a:srcRect t="11282" r="31283"/>
          <a:stretch>
            <a:fillRect/>
          </a:stretch>
        </p:blipFill>
        <p:spPr>
          <a:xfrm>
            <a:off x="4283968" y="2852936"/>
            <a:ext cx="936104" cy="1132512"/>
          </a:xfrm>
          <a:prstGeom prst="rect">
            <a:avLst/>
          </a:prstGeom>
        </p:spPr>
      </p:pic>
      <p:pic>
        <p:nvPicPr>
          <p:cNvPr id="18" name="Рисунок 17" descr="4-2.png"/>
          <p:cNvPicPr>
            <a:picLocks noChangeAspect="1"/>
          </p:cNvPicPr>
          <p:nvPr/>
        </p:nvPicPr>
        <p:blipFill>
          <a:blip r:embed="rId12" cstate="print"/>
          <a:srcRect t="28419"/>
          <a:stretch>
            <a:fillRect/>
          </a:stretch>
        </p:blipFill>
        <p:spPr>
          <a:xfrm>
            <a:off x="3202180" y="2708920"/>
            <a:ext cx="1695687" cy="654632"/>
          </a:xfrm>
          <a:prstGeom prst="rect">
            <a:avLst/>
          </a:prstGeom>
        </p:spPr>
      </p:pic>
      <p:pic>
        <p:nvPicPr>
          <p:cNvPr id="19" name="Рисунок 18" descr="4-3.png"/>
          <p:cNvPicPr>
            <a:picLocks noChangeAspect="1"/>
          </p:cNvPicPr>
          <p:nvPr/>
        </p:nvPicPr>
        <p:blipFill>
          <a:blip r:embed="rId13" cstate="print"/>
          <a:srcRect l="20358" t="18285"/>
          <a:stretch>
            <a:fillRect/>
          </a:stretch>
        </p:blipFill>
        <p:spPr>
          <a:xfrm>
            <a:off x="3216248" y="2870340"/>
            <a:ext cx="1160812" cy="1113180"/>
          </a:xfrm>
          <a:prstGeom prst="rect">
            <a:avLst/>
          </a:prstGeom>
        </p:spPr>
      </p:pic>
      <p:pic>
        <p:nvPicPr>
          <p:cNvPr id="20" name="Рисунок 19" descr="4-4.png"/>
          <p:cNvPicPr>
            <a:picLocks noChangeAspect="1"/>
          </p:cNvPicPr>
          <p:nvPr/>
        </p:nvPicPr>
        <p:blipFill>
          <a:blip r:embed="rId14" cstate="print"/>
          <a:srcRect t="23751"/>
          <a:stretch>
            <a:fillRect/>
          </a:stretch>
        </p:blipFill>
        <p:spPr>
          <a:xfrm>
            <a:off x="3404136" y="3356992"/>
            <a:ext cx="1276528" cy="1009660"/>
          </a:xfrm>
          <a:prstGeom prst="rect">
            <a:avLst/>
          </a:prstGeom>
        </p:spPr>
      </p:pic>
      <p:pic>
        <p:nvPicPr>
          <p:cNvPr id="21" name="Рисунок 20" descr="4-5.png"/>
          <p:cNvPicPr>
            <a:picLocks noChangeAspect="1"/>
          </p:cNvPicPr>
          <p:nvPr/>
        </p:nvPicPr>
        <p:blipFill>
          <a:blip r:embed="rId15" cstate="print"/>
          <a:srcRect t="16552" r="23054" b="17239"/>
          <a:stretch>
            <a:fillRect/>
          </a:stretch>
        </p:blipFill>
        <p:spPr>
          <a:xfrm>
            <a:off x="3925596" y="3746836"/>
            <a:ext cx="1224136" cy="86409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876E-7 L 0.35833 -0.376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18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3062E-6 L -0.33246 -0.0938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4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16374E-6 L 0.10434 -0.351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7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4783E-6 L 0.31094 0.2370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11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5051E-6 L -0.28854 0.2409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5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7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0" name="Рисунок 9" descr="Мереор.png"/>
          <p:cNvPicPr>
            <a:picLocks noChangeAspect="1"/>
          </p:cNvPicPr>
          <p:nvPr/>
        </p:nvPicPr>
        <p:blipFill>
          <a:blip r:embed="rId7" cstate="print"/>
          <a:srcRect l="21139" t="38220" r="34882" b="14660"/>
          <a:stretch>
            <a:fillRect/>
          </a:stretch>
        </p:blipFill>
        <p:spPr>
          <a:xfrm>
            <a:off x="2915816" y="2456892"/>
            <a:ext cx="2832314" cy="212423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10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1560" y="132368"/>
            <a:ext cx="8136904" cy="920368"/>
          </a:xfrm>
          <a:prstGeom prst="rect">
            <a:avLst/>
          </a:prstGeom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5. </a:t>
            </a:r>
            <a:r>
              <a:rPr lang="ru-RU" sz="2900" b="1" dirty="0"/>
              <a:t>По форме представления информацию можно условно разделить на следующие виды: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2060848"/>
            <a:ext cx="6696744" cy="3744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buFont typeface="+mj-lt"/>
              <a:buAutoNum type="alphaLcPeriod"/>
            </a:pPr>
            <a:r>
              <a:rPr lang="ru-RU" sz="2800" b="1" dirty="0">
                <a:solidFill>
                  <a:schemeClr val="tx1"/>
                </a:solidFill>
              </a:rPr>
              <a:t> Обыденную, производственную, научную, управленческую;</a:t>
            </a:r>
          </a:p>
          <a:p>
            <a:pPr marL="514350" lvl="0" indent="-514350" fontAlgn="base"/>
            <a:r>
              <a:rPr lang="ru-RU" sz="2800" b="1" dirty="0">
                <a:solidFill>
                  <a:schemeClr val="tx1"/>
                </a:solidFill>
              </a:rPr>
              <a:t>б.   Зрительную, звуковую, тактильную, обонятельную, вкусовую;</a:t>
            </a:r>
          </a:p>
          <a:p>
            <a:pPr lvl="0" fontAlgn="base"/>
            <a:r>
              <a:rPr lang="ru-RU" sz="2800" b="1" dirty="0">
                <a:solidFill>
                  <a:schemeClr val="tx1"/>
                </a:solidFill>
              </a:rPr>
              <a:t>в.   Текстовую, числовую, звуковую,</a:t>
            </a:r>
          </a:p>
          <a:p>
            <a:pPr lvl="0" fontAlgn="base"/>
            <a:r>
              <a:rPr lang="ru-RU" sz="2800" b="1" dirty="0">
                <a:solidFill>
                  <a:schemeClr val="tx1"/>
                </a:solidFill>
              </a:rPr>
              <a:t>       графическую, видеоинформацию;</a:t>
            </a:r>
          </a:p>
          <a:p>
            <a:pPr lvl="0" fontAlgn="base"/>
            <a:r>
              <a:rPr lang="ru-RU" sz="2800" b="1" dirty="0">
                <a:solidFill>
                  <a:schemeClr val="tx1"/>
                </a:solidFill>
              </a:rPr>
              <a:t>г.    Математическую, биологическую,</a:t>
            </a:r>
          </a:p>
          <a:p>
            <a:pPr lvl="0" fontAlgn="base"/>
            <a:r>
              <a:rPr lang="ru-RU" sz="2800" b="1" dirty="0">
                <a:solidFill>
                  <a:schemeClr val="tx1"/>
                </a:solidFill>
              </a:rPr>
              <a:t>       медицинскую, психологическую.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17" name="Рисунок 16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57932" y="2333144"/>
            <a:ext cx="924054" cy="1057423"/>
          </a:xfrm>
          <a:prstGeom prst="rect">
            <a:avLst/>
          </a:prstGeom>
        </p:spPr>
      </p:pic>
      <p:pic>
        <p:nvPicPr>
          <p:cNvPr id="18" name="Рисунок 17" descr="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99848" y="2823132"/>
            <a:ext cx="1381318" cy="1428950"/>
          </a:xfrm>
          <a:prstGeom prst="rect">
            <a:avLst/>
          </a:prstGeom>
        </p:spPr>
      </p:pic>
      <p:pic>
        <p:nvPicPr>
          <p:cNvPr id="19" name="Рисунок 18" descr="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7956" y="2852936"/>
            <a:ext cx="1752845" cy="1305107"/>
          </a:xfrm>
          <a:prstGeom prst="rect">
            <a:avLst/>
          </a:prstGeom>
        </p:spPr>
      </p:pic>
      <p:pic>
        <p:nvPicPr>
          <p:cNvPr id="20" name="Рисунок 19" descr="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46052" y="2088984"/>
            <a:ext cx="1390844" cy="1057423"/>
          </a:xfrm>
          <a:prstGeom prst="rect">
            <a:avLst/>
          </a:prstGeom>
        </p:spPr>
      </p:pic>
      <p:pic>
        <p:nvPicPr>
          <p:cNvPr id="21" name="Рисунок 20" descr="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30028" y="2217264"/>
            <a:ext cx="1343213" cy="1695687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27396 -0.29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4477E-6 L 0.28976 0.351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1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0213E-6 L -0.3809 0.376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8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5671E-6 L -0.34583 -0.09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011E-7 L -0.15938 -0.3223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16" name="Рисунок 15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2780928"/>
            <a:ext cx="3872898" cy="25922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1560" y="188640"/>
            <a:ext cx="8136904" cy="936104"/>
          </a:xfrm>
          <a:prstGeom prst="rect">
            <a:avLst/>
          </a:prstGeom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/>
              <a:t>6. </a:t>
            </a:r>
            <a:r>
              <a:rPr lang="ru-RU" sz="3200" dirty="0"/>
              <a:t> </a:t>
            </a:r>
            <a:r>
              <a:rPr lang="ru-RU" sz="2900" b="1" dirty="0"/>
              <a:t>Тактильную информацию человек получает с помощью 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2636912"/>
            <a:ext cx="5112568" cy="2736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chemeClr val="tx1"/>
                </a:solidFill>
              </a:rPr>
              <a:t>а.  </a:t>
            </a:r>
            <a:r>
              <a:rPr lang="ru-RU" sz="3000" b="1" dirty="0">
                <a:solidFill>
                  <a:schemeClr val="tx1"/>
                </a:solidFill>
              </a:rPr>
              <a:t>Органа осязания;</a:t>
            </a:r>
          </a:p>
          <a:p>
            <a:pPr lvl="0"/>
            <a:r>
              <a:rPr lang="ru-RU" sz="3000" b="1" dirty="0">
                <a:solidFill>
                  <a:schemeClr val="tx1"/>
                </a:solidFill>
              </a:rPr>
              <a:t>б.  Термометра;</a:t>
            </a:r>
          </a:p>
          <a:p>
            <a:pPr lvl="0"/>
            <a:r>
              <a:rPr lang="ru-RU" sz="3000" b="1" dirty="0">
                <a:solidFill>
                  <a:schemeClr val="tx1"/>
                </a:solidFill>
              </a:rPr>
              <a:t>в.  Органа обоняния;</a:t>
            </a:r>
          </a:p>
          <a:p>
            <a:pPr lvl="0"/>
            <a:r>
              <a:rPr lang="ru-RU" sz="3000" b="1" dirty="0">
                <a:solidFill>
                  <a:schemeClr val="tx1"/>
                </a:solidFill>
              </a:rPr>
              <a:t>г.   Органа слуха.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0"/>
            <a:ext cx="9143999" cy="6858000"/>
            <a:chOff x="0" y="0"/>
            <a:chExt cx="9159213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9021" y="9939"/>
              <a:ext cx="6300192" cy="684806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'Союз' на старте"/>
            <p:cNvPicPr>
              <a:picLocks noChangeAspect="1" noChangeArrowheads="1"/>
            </p:cNvPicPr>
            <p:nvPr/>
          </p:nvPicPr>
          <p:blipFill>
            <a:blip r:embed="rId2" cstate="print"/>
            <a:srcRect b="4851"/>
            <a:stretch>
              <a:fillRect/>
            </a:stretch>
          </p:blipFill>
          <p:spPr bwMode="auto">
            <a:xfrm>
              <a:off x="0" y="0"/>
              <a:ext cx="2915816" cy="6858000"/>
            </a:xfrm>
            <a:prstGeom prst="rect">
              <a:avLst/>
            </a:prstGeom>
            <a:noFill/>
          </p:spPr>
        </p:pic>
      </p:grpSp>
      <p:sp>
        <p:nvSpPr>
          <p:cNvPr id="2" name="Багетная рамка 1"/>
          <p:cNvSpPr/>
          <p:nvPr/>
        </p:nvSpPr>
        <p:spPr>
          <a:xfrm>
            <a:off x="3203848" y="188640"/>
            <a:ext cx="5616624" cy="720080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Цель урока: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0724" y="1916832"/>
            <a:ext cx="5976664" cy="391703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000" dirty="0"/>
              <a:t>Повторить все, что мы знаем об информации;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/>
              <a:t>Повторить методы и средства приёма, передачи, обработки и хранения информации;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/>
              <a:t>Покажем свои умения работать с  электронной почтой.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5013176"/>
            <a:ext cx="1390271" cy="1008112"/>
          </a:xfrm>
          <a:prstGeom prst="rect">
            <a:avLst/>
          </a:prstGeom>
        </p:spPr>
      </p:pic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6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8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23" name="Рисунок 22" descr="1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7942" y="2147826"/>
            <a:ext cx="2200582" cy="1381318"/>
          </a:xfrm>
          <a:prstGeom prst="rect">
            <a:avLst/>
          </a:prstGeom>
        </p:spPr>
      </p:pic>
      <p:pic>
        <p:nvPicPr>
          <p:cNvPr id="24" name="Рисунок 23" descr="2-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28237" y="2145256"/>
            <a:ext cx="2057687" cy="1028844"/>
          </a:xfrm>
          <a:prstGeom prst="rect">
            <a:avLst/>
          </a:prstGeom>
        </p:spPr>
      </p:pic>
      <p:pic>
        <p:nvPicPr>
          <p:cNvPr id="25" name="Рисунок 24" descr="3-3.png"/>
          <p:cNvPicPr>
            <a:picLocks noChangeAspect="1"/>
          </p:cNvPicPr>
          <p:nvPr/>
        </p:nvPicPr>
        <p:blipFill>
          <a:blip r:embed="rId13" cstate="print"/>
          <a:srcRect l="6196" t="21597"/>
          <a:stretch>
            <a:fillRect/>
          </a:stretch>
        </p:blipFill>
        <p:spPr>
          <a:xfrm>
            <a:off x="2571512" y="2780928"/>
            <a:ext cx="2180409" cy="1568481"/>
          </a:xfrm>
          <a:prstGeom prst="rect">
            <a:avLst/>
          </a:prstGeom>
        </p:spPr>
      </p:pic>
      <p:pic>
        <p:nvPicPr>
          <p:cNvPr id="26" name="Рисунок 25" descr="4-4.png"/>
          <p:cNvPicPr>
            <a:picLocks noChangeAspect="1"/>
          </p:cNvPicPr>
          <p:nvPr/>
        </p:nvPicPr>
        <p:blipFill>
          <a:blip r:embed="rId14" cstate="print"/>
          <a:srcRect l="7530"/>
          <a:stretch>
            <a:fillRect/>
          </a:stretch>
        </p:blipFill>
        <p:spPr>
          <a:xfrm>
            <a:off x="3145908" y="3170772"/>
            <a:ext cx="2114167" cy="1524213"/>
          </a:xfrm>
          <a:prstGeom prst="rect">
            <a:avLst/>
          </a:prstGeom>
        </p:spPr>
      </p:pic>
      <p:pic>
        <p:nvPicPr>
          <p:cNvPr id="27" name="Рисунок 26" descr="5-5.png"/>
          <p:cNvPicPr>
            <a:picLocks noChangeAspect="1"/>
          </p:cNvPicPr>
          <p:nvPr/>
        </p:nvPicPr>
        <p:blipFill>
          <a:blip r:embed="rId15" cstate="print"/>
          <a:srcRect l="15913" t="21293" r="8498" b="7732"/>
          <a:stretch>
            <a:fillRect/>
          </a:stretch>
        </p:blipFill>
        <p:spPr>
          <a:xfrm>
            <a:off x="4803760" y="3140968"/>
            <a:ext cx="1368152" cy="144016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8705E-6 L 0.29393 -0.375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18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0296E-6 L -0.3033 -0.3073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4302E-6 L -0.30191 0.315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5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036E-7 L 0.14184 0.4720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8316E-6 L 0.30139 0.325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1043608" y="188640"/>
            <a:ext cx="7560840" cy="864096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chemeClr val="tx1"/>
                </a:solidFill>
              </a:rPr>
              <a:t>Космический патруль</a:t>
            </a:r>
          </a:p>
        </p:txBody>
      </p:sp>
      <p:pic>
        <p:nvPicPr>
          <p:cNvPr id="10" name="Рисунок 9" descr="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858000"/>
            <a:ext cx="3492896" cy="1546732"/>
          </a:xfrm>
          <a:prstGeom prst="rect">
            <a:avLst/>
          </a:prstGeom>
        </p:spPr>
      </p:pic>
      <p:pic>
        <p:nvPicPr>
          <p:cNvPr id="11" name="Рисунок 10" descr="иноп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4132">
            <a:off x="9395241" y="851341"/>
            <a:ext cx="3642687" cy="3187352"/>
          </a:xfrm>
          <a:prstGeom prst="rect">
            <a:avLst/>
          </a:prstGeom>
        </p:spPr>
      </p:pic>
      <p:pic>
        <p:nvPicPr>
          <p:cNvPr id="12" name="Рисунок 11" descr="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3600400" y="1628800"/>
            <a:ext cx="3600400" cy="2077764"/>
          </a:xfrm>
          <a:prstGeom prst="rect">
            <a:avLst/>
          </a:prstGeom>
        </p:spPr>
      </p:pic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6" cstate="print"/>
          <a:srcRect t="17366" r="9281" b="13169"/>
          <a:stretch>
            <a:fillRect/>
          </a:stretch>
        </p:blipFill>
        <p:spPr>
          <a:xfrm flipH="1">
            <a:off x="-4212976" y="4841776"/>
            <a:ext cx="421297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93642E-7 L 0.61025 0.0691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2139E-6 L 0.45469 -0.0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4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4 -0.05688 L -0.20677 -0.265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35838E-7 L -0.38003 0.1119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3" cstate="print"/>
          <a:srcRect t="17366" r="9281" b="13169"/>
          <a:stretch>
            <a:fillRect/>
          </a:stretch>
        </p:blipFill>
        <p:spPr>
          <a:xfrm flipH="1">
            <a:off x="-3636912" y="2060848"/>
            <a:ext cx="4212976" cy="20162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23728" y="5805264"/>
            <a:ext cx="6768752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tx1"/>
                </a:solidFill>
              </a:rPr>
              <a:t>Внимание! Впереди ЧЕРНАЯ ДЫРА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4664"/>
            <a:ext cx="7776864" cy="2664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979712" y="548680"/>
            <a:ext cx="1152128" cy="2246103"/>
            <a:chOff x="1979712" y="678841"/>
            <a:chExt cx="991429" cy="2072707"/>
          </a:xfrm>
        </p:grpSpPr>
        <p:pic>
          <p:nvPicPr>
            <p:cNvPr id="6" name="Рисунок 5" descr="руки.png"/>
            <p:cNvPicPr/>
            <p:nvPr/>
          </p:nvPicPr>
          <p:blipFill>
            <a:blip r:embed="rId4" cstate="print"/>
            <a:srcRect l="22013" t="4037" r="13207" b="13396"/>
            <a:stretch>
              <a:fillRect/>
            </a:stretch>
          </p:blipFill>
          <p:spPr>
            <a:xfrm>
              <a:off x="1979712" y="764704"/>
              <a:ext cx="991429" cy="1986844"/>
            </a:xfrm>
            <a:prstGeom prst="rect">
              <a:avLst/>
            </a:prstGeom>
          </p:spPr>
        </p:pic>
        <p:pic>
          <p:nvPicPr>
            <p:cNvPr id="8" name="Рисунок 7" descr="Кисть инопл.png"/>
            <p:cNvPicPr/>
            <p:nvPr/>
          </p:nvPicPr>
          <p:blipFill>
            <a:blip r:embed="rId5" cstate="print"/>
            <a:srcRect l="76994" t="18095" r="13318" b="66481"/>
            <a:stretch>
              <a:fillRect/>
            </a:stretch>
          </p:blipFill>
          <p:spPr>
            <a:xfrm rot="16547082" flipV="1">
              <a:off x="2176406" y="653123"/>
              <a:ext cx="262890" cy="314325"/>
            </a:xfrm>
            <a:prstGeom prst="rect">
              <a:avLst/>
            </a:prstGeom>
          </p:spPr>
        </p:pic>
      </p:grpSp>
      <p:pic>
        <p:nvPicPr>
          <p:cNvPr id="10" name="Рисунок 9" descr="Кисть инопл.png"/>
          <p:cNvPicPr/>
          <p:nvPr/>
        </p:nvPicPr>
        <p:blipFill>
          <a:blip r:embed="rId5" cstate="print"/>
          <a:srcRect l="7860" t="18095" r="11354"/>
          <a:stretch>
            <a:fillRect/>
          </a:stretch>
        </p:blipFill>
        <p:spPr>
          <a:xfrm rot="280324">
            <a:off x="4001081" y="829545"/>
            <a:ext cx="1672154" cy="1962615"/>
          </a:xfrm>
          <a:prstGeom prst="rect">
            <a:avLst/>
          </a:prstGeom>
        </p:spPr>
      </p:pic>
      <p:sp>
        <p:nvSpPr>
          <p:cNvPr id="20482" name="Freeform 2"/>
          <p:cNvSpPr>
            <a:spLocks/>
          </p:cNvSpPr>
          <p:nvPr/>
        </p:nvSpPr>
        <p:spPr bwMode="auto">
          <a:xfrm rot="3833166">
            <a:off x="6445699" y="847740"/>
            <a:ext cx="1653203" cy="1371752"/>
          </a:xfrm>
          <a:custGeom>
            <a:avLst/>
            <a:gdLst/>
            <a:ahLst/>
            <a:cxnLst>
              <a:cxn ang="0">
                <a:pos x="1321" y="1067"/>
              </a:cxn>
              <a:cxn ang="0">
                <a:pos x="1339" y="605"/>
              </a:cxn>
              <a:cxn ang="0">
                <a:pos x="1321" y="463"/>
              </a:cxn>
              <a:cxn ang="0">
                <a:pos x="1090" y="303"/>
              </a:cxn>
              <a:cxn ang="0">
                <a:pos x="1037" y="285"/>
              </a:cxn>
              <a:cxn ang="0">
                <a:pos x="984" y="267"/>
              </a:cxn>
              <a:cxn ang="0">
                <a:pos x="824" y="285"/>
              </a:cxn>
              <a:cxn ang="0">
                <a:pos x="681" y="480"/>
              </a:cxn>
              <a:cxn ang="0">
                <a:pos x="770" y="960"/>
              </a:cxn>
              <a:cxn ang="0">
                <a:pos x="788" y="1014"/>
              </a:cxn>
              <a:cxn ang="0">
                <a:pos x="841" y="1049"/>
              </a:cxn>
              <a:cxn ang="0">
                <a:pos x="895" y="1103"/>
              </a:cxn>
              <a:cxn ang="0">
                <a:pos x="1179" y="1049"/>
              </a:cxn>
              <a:cxn ang="0">
                <a:pos x="1286" y="1014"/>
              </a:cxn>
              <a:cxn ang="0">
                <a:pos x="1339" y="996"/>
              </a:cxn>
              <a:cxn ang="0">
                <a:pos x="1392" y="943"/>
              </a:cxn>
              <a:cxn ang="0">
                <a:pos x="1446" y="907"/>
              </a:cxn>
              <a:cxn ang="0">
                <a:pos x="1481" y="800"/>
              </a:cxn>
              <a:cxn ang="0">
                <a:pos x="1517" y="747"/>
              </a:cxn>
              <a:cxn ang="0">
                <a:pos x="1570" y="551"/>
              </a:cxn>
              <a:cxn ang="0">
                <a:pos x="1552" y="374"/>
              </a:cxn>
              <a:cxn ang="0">
                <a:pos x="1375" y="178"/>
              </a:cxn>
              <a:cxn ang="0">
                <a:pos x="984" y="0"/>
              </a:cxn>
              <a:cxn ang="0">
                <a:pos x="415" y="143"/>
              </a:cxn>
              <a:cxn ang="0">
                <a:pos x="379" y="196"/>
              </a:cxn>
              <a:cxn ang="0">
                <a:pos x="326" y="214"/>
              </a:cxn>
              <a:cxn ang="0">
                <a:pos x="308" y="267"/>
              </a:cxn>
              <a:cxn ang="0">
                <a:pos x="255" y="303"/>
              </a:cxn>
              <a:cxn ang="0">
                <a:pos x="237" y="356"/>
              </a:cxn>
              <a:cxn ang="0">
                <a:pos x="201" y="409"/>
              </a:cxn>
              <a:cxn ang="0">
                <a:pos x="148" y="569"/>
              </a:cxn>
              <a:cxn ang="0">
                <a:pos x="130" y="623"/>
              </a:cxn>
              <a:cxn ang="0">
                <a:pos x="112" y="676"/>
              </a:cxn>
              <a:cxn ang="0">
                <a:pos x="201" y="1298"/>
              </a:cxn>
              <a:cxn ang="0">
                <a:pos x="290" y="1369"/>
              </a:cxn>
              <a:cxn ang="0">
                <a:pos x="326" y="1423"/>
              </a:cxn>
              <a:cxn ang="0">
                <a:pos x="486" y="1529"/>
              </a:cxn>
              <a:cxn ang="0">
                <a:pos x="539" y="1565"/>
              </a:cxn>
              <a:cxn ang="0">
                <a:pos x="646" y="1600"/>
              </a:cxn>
              <a:cxn ang="0">
                <a:pos x="1126" y="1636"/>
              </a:cxn>
              <a:cxn ang="0">
                <a:pos x="1357" y="1565"/>
              </a:cxn>
              <a:cxn ang="0">
                <a:pos x="1410" y="1529"/>
              </a:cxn>
              <a:cxn ang="0">
                <a:pos x="1481" y="1511"/>
              </a:cxn>
              <a:cxn ang="0">
                <a:pos x="1641" y="1405"/>
              </a:cxn>
              <a:cxn ang="0">
                <a:pos x="1695" y="1351"/>
              </a:cxn>
              <a:cxn ang="0">
                <a:pos x="1801" y="1280"/>
              </a:cxn>
              <a:cxn ang="0">
                <a:pos x="1872" y="1174"/>
              </a:cxn>
              <a:cxn ang="0">
                <a:pos x="1908" y="1120"/>
              </a:cxn>
            </a:cxnLst>
            <a:rect l="0" t="0" r="r" b="b"/>
            <a:pathLst>
              <a:path w="1908" h="1703">
                <a:moveTo>
                  <a:pt x="1321" y="1067"/>
                </a:moveTo>
                <a:cubicBezTo>
                  <a:pt x="1362" y="905"/>
                  <a:pt x="1355" y="773"/>
                  <a:pt x="1339" y="605"/>
                </a:cubicBezTo>
                <a:cubicBezTo>
                  <a:pt x="1334" y="558"/>
                  <a:pt x="1337" y="508"/>
                  <a:pt x="1321" y="463"/>
                </a:cubicBezTo>
                <a:cubicBezTo>
                  <a:pt x="1275" y="334"/>
                  <a:pt x="1203" y="340"/>
                  <a:pt x="1090" y="303"/>
                </a:cubicBezTo>
                <a:cubicBezTo>
                  <a:pt x="1072" y="297"/>
                  <a:pt x="1055" y="291"/>
                  <a:pt x="1037" y="285"/>
                </a:cubicBezTo>
                <a:cubicBezTo>
                  <a:pt x="1019" y="279"/>
                  <a:pt x="984" y="267"/>
                  <a:pt x="984" y="267"/>
                </a:cubicBezTo>
                <a:cubicBezTo>
                  <a:pt x="931" y="273"/>
                  <a:pt x="876" y="272"/>
                  <a:pt x="824" y="285"/>
                </a:cubicBezTo>
                <a:cubicBezTo>
                  <a:pt x="742" y="305"/>
                  <a:pt x="722" y="420"/>
                  <a:pt x="681" y="480"/>
                </a:cubicBezTo>
                <a:cubicBezTo>
                  <a:pt x="631" y="638"/>
                  <a:pt x="589" y="902"/>
                  <a:pt x="770" y="960"/>
                </a:cubicBezTo>
                <a:cubicBezTo>
                  <a:pt x="776" y="978"/>
                  <a:pt x="776" y="999"/>
                  <a:pt x="788" y="1014"/>
                </a:cubicBezTo>
                <a:cubicBezTo>
                  <a:pt x="801" y="1031"/>
                  <a:pt x="825" y="1035"/>
                  <a:pt x="841" y="1049"/>
                </a:cubicBezTo>
                <a:cubicBezTo>
                  <a:pt x="861" y="1065"/>
                  <a:pt x="877" y="1085"/>
                  <a:pt x="895" y="1103"/>
                </a:cubicBezTo>
                <a:cubicBezTo>
                  <a:pt x="1108" y="1081"/>
                  <a:pt x="1017" y="1104"/>
                  <a:pt x="1179" y="1049"/>
                </a:cubicBezTo>
                <a:cubicBezTo>
                  <a:pt x="1348" y="992"/>
                  <a:pt x="1115" y="1070"/>
                  <a:pt x="1286" y="1014"/>
                </a:cubicBezTo>
                <a:cubicBezTo>
                  <a:pt x="1304" y="1008"/>
                  <a:pt x="1339" y="996"/>
                  <a:pt x="1339" y="996"/>
                </a:cubicBezTo>
                <a:cubicBezTo>
                  <a:pt x="1357" y="978"/>
                  <a:pt x="1373" y="959"/>
                  <a:pt x="1392" y="943"/>
                </a:cubicBezTo>
                <a:cubicBezTo>
                  <a:pt x="1409" y="929"/>
                  <a:pt x="1435" y="925"/>
                  <a:pt x="1446" y="907"/>
                </a:cubicBezTo>
                <a:cubicBezTo>
                  <a:pt x="1466" y="875"/>
                  <a:pt x="1460" y="831"/>
                  <a:pt x="1481" y="800"/>
                </a:cubicBezTo>
                <a:cubicBezTo>
                  <a:pt x="1493" y="782"/>
                  <a:pt x="1505" y="765"/>
                  <a:pt x="1517" y="747"/>
                </a:cubicBezTo>
                <a:cubicBezTo>
                  <a:pt x="1557" y="587"/>
                  <a:pt x="1537" y="651"/>
                  <a:pt x="1570" y="551"/>
                </a:cubicBezTo>
                <a:cubicBezTo>
                  <a:pt x="1564" y="492"/>
                  <a:pt x="1565" y="432"/>
                  <a:pt x="1552" y="374"/>
                </a:cubicBezTo>
                <a:cubicBezTo>
                  <a:pt x="1540" y="323"/>
                  <a:pt x="1419" y="208"/>
                  <a:pt x="1375" y="178"/>
                </a:cubicBezTo>
                <a:cubicBezTo>
                  <a:pt x="1285" y="45"/>
                  <a:pt x="1126" y="48"/>
                  <a:pt x="984" y="0"/>
                </a:cubicBezTo>
                <a:cubicBezTo>
                  <a:pt x="718" y="16"/>
                  <a:pt x="614" y="8"/>
                  <a:pt x="415" y="143"/>
                </a:cubicBezTo>
                <a:cubicBezTo>
                  <a:pt x="403" y="161"/>
                  <a:pt x="396" y="183"/>
                  <a:pt x="379" y="196"/>
                </a:cubicBezTo>
                <a:cubicBezTo>
                  <a:pt x="364" y="208"/>
                  <a:pt x="339" y="201"/>
                  <a:pt x="326" y="214"/>
                </a:cubicBezTo>
                <a:cubicBezTo>
                  <a:pt x="313" y="227"/>
                  <a:pt x="320" y="252"/>
                  <a:pt x="308" y="267"/>
                </a:cubicBezTo>
                <a:cubicBezTo>
                  <a:pt x="295" y="284"/>
                  <a:pt x="273" y="291"/>
                  <a:pt x="255" y="303"/>
                </a:cubicBezTo>
                <a:cubicBezTo>
                  <a:pt x="249" y="321"/>
                  <a:pt x="245" y="339"/>
                  <a:pt x="237" y="356"/>
                </a:cubicBezTo>
                <a:cubicBezTo>
                  <a:pt x="227" y="375"/>
                  <a:pt x="210" y="389"/>
                  <a:pt x="201" y="409"/>
                </a:cubicBezTo>
                <a:cubicBezTo>
                  <a:pt x="178" y="460"/>
                  <a:pt x="166" y="516"/>
                  <a:pt x="148" y="569"/>
                </a:cubicBezTo>
                <a:cubicBezTo>
                  <a:pt x="142" y="587"/>
                  <a:pt x="136" y="605"/>
                  <a:pt x="130" y="623"/>
                </a:cubicBezTo>
                <a:cubicBezTo>
                  <a:pt x="124" y="641"/>
                  <a:pt x="112" y="676"/>
                  <a:pt x="112" y="676"/>
                </a:cubicBezTo>
                <a:cubicBezTo>
                  <a:pt x="91" y="878"/>
                  <a:pt x="0" y="1165"/>
                  <a:pt x="201" y="1298"/>
                </a:cubicBezTo>
                <a:cubicBezTo>
                  <a:pt x="307" y="1454"/>
                  <a:pt x="165" y="1268"/>
                  <a:pt x="290" y="1369"/>
                </a:cubicBezTo>
                <a:cubicBezTo>
                  <a:pt x="307" y="1383"/>
                  <a:pt x="310" y="1409"/>
                  <a:pt x="326" y="1423"/>
                </a:cubicBezTo>
                <a:cubicBezTo>
                  <a:pt x="342" y="1437"/>
                  <a:pt x="451" y="1506"/>
                  <a:pt x="486" y="1529"/>
                </a:cubicBezTo>
                <a:cubicBezTo>
                  <a:pt x="504" y="1541"/>
                  <a:pt x="521" y="1553"/>
                  <a:pt x="539" y="1565"/>
                </a:cubicBezTo>
                <a:cubicBezTo>
                  <a:pt x="570" y="1586"/>
                  <a:pt x="646" y="1600"/>
                  <a:pt x="646" y="1600"/>
                </a:cubicBezTo>
                <a:cubicBezTo>
                  <a:pt x="798" y="1703"/>
                  <a:pt x="922" y="1646"/>
                  <a:pt x="1126" y="1636"/>
                </a:cubicBezTo>
                <a:cubicBezTo>
                  <a:pt x="1202" y="1610"/>
                  <a:pt x="1280" y="1590"/>
                  <a:pt x="1357" y="1565"/>
                </a:cubicBezTo>
                <a:cubicBezTo>
                  <a:pt x="1377" y="1558"/>
                  <a:pt x="1390" y="1538"/>
                  <a:pt x="1410" y="1529"/>
                </a:cubicBezTo>
                <a:cubicBezTo>
                  <a:pt x="1432" y="1519"/>
                  <a:pt x="1457" y="1517"/>
                  <a:pt x="1481" y="1511"/>
                </a:cubicBezTo>
                <a:cubicBezTo>
                  <a:pt x="1606" y="1428"/>
                  <a:pt x="1552" y="1464"/>
                  <a:pt x="1641" y="1405"/>
                </a:cubicBezTo>
                <a:cubicBezTo>
                  <a:pt x="1662" y="1391"/>
                  <a:pt x="1675" y="1367"/>
                  <a:pt x="1695" y="1351"/>
                </a:cubicBezTo>
                <a:cubicBezTo>
                  <a:pt x="1729" y="1325"/>
                  <a:pt x="1801" y="1280"/>
                  <a:pt x="1801" y="1280"/>
                </a:cubicBezTo>
                <a:cubicBezTo>
                  <a:pt x="1825" y="1245"/>
                  <a:pt x="1848" y="1209"/>
                  <a:pt x="1872" y="1174"/>
                </a:cubicBezTo>
                <a:cubicBezTo>
                  <a:pt x="1884" y="1156"/>
                  <a:pt x="1908" y="1120"/>
                  <a:pt x="1908" y="112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Кисть инопл.png"/>
          <p:cNvPicPr/>
          <p:nvPr/>
        </p:nvPicPr>
        <p:blipFill>
          <a:blip r:embed="rId6" cstate="print"/>
          <a:srcRect l="7860" t="18095" r="11354"/>
          <a:stretch>
            <a:fillRect/>
          </a:stretch>
        </p:blipFill>
        <p:spPr>
          <a:xfrm rot="280324">
            <a:off x="6188052" y="2032554"/>
            <a:ext cx="791634" cy="814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58382E-6 L 0.41545 0.209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2 -0.06011 C 0.09236 -0.07168 0.08316 -0.05896 0.0927 -0.06751 C 0.09583 -0.07052 0.09826 -0.0763 0.10191 -0.07769 C 0.11128 -0.08069 0.10711 -0.07884 0.11423 -0.08231 C 0.11597 -0.09087 0.11822 -0.09387 0.12222 -0.10011 C 0.12482 -0.12277 0.12847 -0.15399 0.11579 -0.16994 C 0.11475 -0.17133 0.1052 -0.1748 0.10503 -0.17503 C 0.09513 -0.17387 0.08524 -0.1748 0.07552 -0.17272 C 0.07118 -0.17156 0.0618 -0.14821 0.0585 -0.14243 C 0.05711 -0.13318 0.0552 -0.12416 0.05364 -0.11514 C 0.05607 -0.09156 0.05347 -0.10243 0.06145 -0.08231 L 0.06145 -0.08208 C 0.06284 -0.07607 0.06336 -0.06613 0.06788 -0.06266 C 0.07899 -0.05364 0.09288 -0.04832 0.10503 -0.04509 C 0.11163 -0.04555 0.11857 -0.04532 0.12517 -0.04763 C 0.12881 -0.04855 0.13437 -0.05942 0.1375 -0.06266 C 0.13802 -0.06497 0.13819 -0.06774 0.13906 -0.06983 C 0.13993 -0.07214 0.14166 -0.07283 0.14218 -0.07537 C 0.14982 -0.09896 0.14131 -0.083 0.14843 -0.09503 C 0.14895 -0.10058 0.15017 -0.10659 0.15017 -0.1126 C 0.15017 -0.12601 0.14947 -0.13942 0.14843 -0.15237 C 0.14809 -0.15561 0.14131 -0.19329 0.13906 -0.19746 C 0.13784 -0.19977 0.13611 -0.20092 0.13437 -0.20254 C 0.1302 -0.21341 0.1276 -0.21063 0.12048 -0.21503 C 0.11666 -0.22127 0.11336 -0.22474 0.10798 -0.22728 C 0.10243 -0.23746 0.0927 -0.23838 0.08472 -0.24208 C 0.06232 -0.24115 0.04566 -0.24162 0.02586 -0.23006 C 0.02482 -0.22728 0.02413 -0.22474 0.02291 -0.22243 C 0.02152 -0.22035 0.01927 -0.22011 0.01805 -0.21757 C 0.01597 -0.21318 0.01527 -0.20717 0.01371 -0.20254 C 0.01302 -0.19977 0.01284 -0.19699 0.01197 -0.19468 C 0.01111 -0.19306 0.00954 -0.19214 0.00868 -0.18983 C 0.00659 -0.18289 0.00572 -0.17503 0.00416 -0.1674 C 0.00381 -0.16509 0.00312 -0.16231 0.00277 -0.16 C 0.00208 -0.15746 0.00104 -0.15237 0.00104 -0.15214 C 0.00208 -0.1163 0.00052 -0.11514 0.00416 -0.09248 C 0.00625 -0.08069 0.0118 -0.07561 0.01493 -0.06497 C 0.02031 -0.04763 0.02899 -0.03722 0.03836 -0.02497 C 0.04253 -0.01919 0.04357 -0.01549 0.0493 -0.01248 C 0.05416 -1.09827E-6 0.06388 0.00902 0.07239 0.01503 C 0.08402 0.02335 0.07361 0.01642 0.08333 0.02497 C 0.08524 0.02682 0.08958 0.02983 0.08958 0.03052 " pathEditMode="relative" rAng="0" ptsTypes="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204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904856" cy="1752600"/>
          </a:xfr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</a:rPr>
              <a:t>Назвать источник и приёмник информации, информационный канал и вид обмена </a:t>
            </a:r>
            <a:r>
              <a:rPr lang="ru-RU" b="1">
                <a:solidFill>
                  <a:sysClr val="windowText" lastClr="000000"/>
                </a:solidFill>
              </a:rPr>
              <a:t>информациеё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21088"/>
            <a:ext cx="7992888" cy="2232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tx1"/>
                </a:solidFill>
              </a:rPr>
              <a:t>Источник – мы, приёмник – инопланетяне</a:t>
            </a:r>
          </a:p>
          <a:p>
            <a:pPr lvl="0" algn="ctr"/>
            <a:r>
              <a:rPr lang="ru-RU" sz="3200" b="1" dirty="0">
                <a:solidFill>
                  <a:schemeClr val="tx1"/>
                </a:solidFill>
              </a:rPr>
              <a:t>Источник – инопланетяне, приёмник – мы</a:t>
            </a:r>
          </a:p>
          <a:p>
            <a:pPr lvl="0" algn="ctr"/>
            <a:r>
              <a:rPr lang="ru-RU" sz="3200" b="1" dirty="0">
                <a:solidFill>
                  <a:schemeClr val="tx1"/>
                </a:solidFill>
              </a:rPr>
              <a:t>Информационный канал – биологический</a:t>
            </a:r>
          </a:p>
          <a:p>
            <a:pPr lvl="0" algn="ctr"/>
            <a:r>
              <a:rPr lang="ru-RU" sz="3200" b="1" dirty="0">
                <a:solidFill>
                  <a:schemeClr val="tx1"/>
                </a:solidFill>
              </a:rPr>
              <a:t>Двусторонний обмен информацией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052736" y="1700808"/>
            <a:ext cx="2245989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8208E-6 L 0.30225 0.167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26 0.16786 L 1.25504 0.33549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00" y="8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mayls.ru/data/smiles/animashki-zvezdy-3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56626" flipH="1" flipV="1">
            <a:off x="7017971" y="5495326"/>
            <a:ext cx="2095500" cy="809626"/>
          </a:xfrm>
          <a:prstGeom prst="rect">
            <a:avLst/>
          </a:prstGeom>
          <a:noFill/>
        </p:spPr>
      </p:pic>
      <p:sp>
        <p:nvSpPr>
          <p:cNvPr id="3" name="Багетная рамка 2"/>
          <p:cNvSpPr/>
          <p:nvPr/>
        </p:nvSpPr>
        <p:spPr>
          <a:xfrm>
            <a:off x="1043608" y="188640"/>
            <a:ext cx="7560840" cy="864096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chemeClr val="tx1"/>
                </a:solidFill>
              </a:rPr>
              <a:t>Черная дыра</a:t>
            </a:r>
          </a:p>
        </p:txBody>
      </p:sp>
      <p:pic>
        <p:nvPicPr>
          <p:cNvPr id="4" name="Рисунок 3" descr="к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495544" y="1340768"/>
            <a:ext cx="2495544" cy="14401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365104"/>
            <a:ext cx="3456384" cy="2016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21506" name="Freeform 2"/>
          <p:cNvSpPr>
            <a:spLocks/>
          </p:cNvSpPr>
          <p:nvPr/>
        </p:nvSpPr>
        <p:spPr bwMode="auto">
          <a:xfrm rot="5198975">
            <a:off x="1655054" y="4609951"/>
            <a:ext cx="1441404" cy="1458672"/>
          </a:xfrm>
          <a:custGeom>
            <a:avLst/>
            <a:gdLst/>
            <a:ahLst/>
            <a:cxnLst>
              <a:cxn ang="0">
                <a:pos x="1321" y="1067"/>
              </a:cxn>
              <a:cxn ang="0">
                <a:pos x="1339" y="605"/>
              </a:cxn>
              <a:cxn ang="0">
                <a:pos x="1321" y="463"/>
              </a:cxn>
              <a:cxn ang="0">
                <a:pos x="1090" y="303"/>
              </a:cxn>
              <a:cxn ang="0">
                <a:pos x="1037" y="285"/>
              </a:cxn>
              <a:cxn ang="0">
                <a:pos x="984" y="267"/>
              </a:cxn>
              <a:cxn ang="0">
                <a:pos x="824" y="285"/>
              </a:cxn>
              <a:cxn ang="0">
                <a:pos x="681" y="480"/>
              </a:cxn>
              <a:cxn ang="0">
                <a:pos x="770" y="960"/>
              </a:cxn>
              <a:cxn ang="0">
                <a:pos x="788" y="1014"/>
              </a:cxn>
              <a:cxn ang="0">
                <a:pos x="841" y="1049"/>
              </a:cxn>
              <a:cxn ang="0">
                <a:pos x="895" y="1103"/>
              </a:cxn>
              <a:cxn ang="0">
                <a:pos x="1179" y="1049"/>
              </a:cxn>
              <a:cxn ang="0">
                <a:pos x="1286" y="1014"/>
              </a:cxn>
              <a:cxn ang="0">
                <a:pos x="1339" y="996"/>
              </a:cxn>
              <a:cxn ang="0">
                <a:pos x="1392" y="943"/>
              </a:cxn>
              <a:cxn ang="0">
                <a:pos x="1446" y="907"/>
              </a:cxn>
              <a:cxn ang="0">
                <a:pos x="1481" y="800"/>
              </a:cxn>
              <a:cxn ang="0">
                <a:pos x="1517" y="747"/>
              </a:cxn>
              <a:cxn ang="0">
                <a:pos x="1570" y="551"/>
              </a:cxn>
              <a:cxn ang="0">
                <a:pos x="1552" y="374"/>
              </a:cxn>
              <a:cxn ang="0">
                <a:pos x="1375" y="178"/>
              </a:cxn>
              <a:cxn ang="0">
                <a:pos x="984" y="0"/>
              </a:cxn>
              <a:cxn ang="0">
                <a:pos x="415" y="143"/>
              </a:cxn>
              <a:cxn ang="0">
                <a:pos x="379" y="196"/>
              </a:cxn>
              <a:cxn ang="0">
                <a:pos x="326" y="214"/>
              </a:cxn>
              <a:cxn ang="0">
                <a:pos x="308" y="267"/>
              </a:cxn>
              <a:cxn ang="0">
                <a:pos x="255" y="303"/>
              </a:cxn>
              <a:cxn ang="0">
                <a:pos x="237" y="356"/>
              </a:cxn>
              <a:cxn ang="0">
                <a:pos x="201" y="409"/>
              </a:cxn>
              <a:cxn ang="0">
                <a:pos x="148" y="569"/>
              </a:cxn>
              <a:cxn ang="0">
                <a:pos x="130" y="623"/>
              </a:cxn>
              <a:cxn ang="0">
                <a:pos x="112" y="676"/>
              </a:cxn>
              <a:cxn ang="0">
                <a:pos x="201" y="1298"/>
              </a:cxn>
              <a:cxn ang="0">
                <a:pos x="290" y="1369"/>
              </a:cxn>
              <a:cxn ang="0">
                <a:pos x="326" y="1423"/>
              </a:cxn>
              <a:cxn ang="0">
                <a:pos x="486" y="1529"/>
              </a:cxn>
              <a:cxn ang="0">
                <a:pos x="539" y="1565"/>
              </a:cxn>
              <a:cxn ang="0">
                <a:pos x="646" y="1600"/>
              </a:cxn>
              <a:cxn ang="0">
                <a:pos x="1126" y="1636"/>
              </a:cxn>
              <a:cxn ang="0">
                <a:pos x="1357" y="1565"/>
              </a:cxn>
              <a:cxn ang="0">
                <a:pos x="1410" y="1529"/>
              </a:cxn>
              <a:cxn ang="0">
                <a:pos x="1481" y="1511"/>
              </a:cxn>
              <a:cxn ang="0">
                <a:pos x="1641" y="1405"/>
              </a:cxn>
              <a:cxn ang="0">
                <a:pos x="1695" y="1351"/>
              </a:cxn>
              <a:cxn ang="0">
                <a:pos x="1801" y="1280"/>
              </a:cxn>
              <a:cxn ang="0">
                <a:pos x="1872" y="1174"/>
              </a:cxn>
              <a:cxn ang="0">
                <a:pos x="1908" y="1120"/>
              </a:cxn>
            </a:cxnLst>
            <a:rect l="0" t="0" r="r" b="b"/>
            <a:pathLst>
              <a:path w="1908" h="1703">
                <a:moveTo>
                  <a:pt x="1321" y="1067"/>
                </a:moveTo>
                <a:cubicBezTo>
                  <a:pt x="1362" y="905"/>
                  <a:pt x="1355" y="773"/>
                  <a:pt x="1339" y="605"/>
                </a:cubicBezTo>
                <a:cubicBezTo>
                  <a:pt x="1334" y="558"/>
                  <a:pt x="1337" y="508"/>
                  <a:pt x="1321" y="463"/>
                </a:cubicBezTo>
                <a:cubicBezTo>
                  <a:pt x="1275" y="334"/>
                  <a:pt x="1203" y="340"/>
                  <a:pt x="1090" y="303"/>
                </a:cubicBezTo>
                <a:cubicBezTo>
                  <a:pt x="1072" y="297"/>
                  <a:pt x="1055" y="291"/>
                  <a:pt x="1037" y="285"/>
                </a:cubicBezTo>
                <a:cubicBezTo>
                  <a:pt x="1019" y="279"/>
                  <a:pt x="984" y="267"/>
                  <a:pt x="984" y="267"/>
                </a:cubicBezTo>
                <a:cubicBezTo>
                  <a:pt x="931" y="273"/>
                  <a:pt x="876" y="272"/>
                  <a:pt x="824" y="285"/>
                </a:cubicBezTo>
                <a:cubicBezTo>
                  <a:pt x="742" y="305"/>
                  <a:pt x="722" y="420"/>
                  <a:pt x="681" y="480"/>
                </a:cubicBezTo>
                <a:cubicBezTo>
                  <a:pt x="631" y="638"/>
                  <a:pt x="589" y="902"/>
                  <a:pt x="770" y="960"/>
                </a:cubicBezTo>
                <a:cubicBezTo>
                  <a:pt x="776" y="978"/>
                  <a:pt x="776" y="999"/>
                  <a:pt x="788" y="1014"/>
                </a:cubicBezTo>
                <a:cubicBezTo>
                  <a:pt x="801" y="1031"/>
                  <a:pt x="825" y="1035"/>
                  <a:pt x="841" y="1049"/>
                </a:cubicBezTo>
                <a:cubicBezTo>
                  <a:pt x="861" y="1065"/>
                  <a:pt x="877" y="1085"/>
                  <a:pt x="895" y="1103"/>
                </a:cubicBezTo>
                <a:cubicBezTo>
                  <a:pt x="1108" y="1081"/>
                  <a:pt x="1017" y="1104"/>
                  <a:pt x="1179" y="1049"/>
                </a:cubicBezTo>
                <a:cubicBezTo>
                  <a:pt x="1348" y="992"/>
                  <a:pt x="1115" y="1070"/>
                  <a:pt x="1286" y="1014"/>
                </a:cubicBezTo>
                <a:cubicBezTo>
                  <a:pt x="1304" y="1008"/>
                  <a:pt x="1339" y="996"/>
                  <a:pt x="1339" y="996"/>
                </a:cubicBezTo>
                <a:cubicBezTo>
                  <a:pt x="1357" y="978"/>
                  <a:pt x="1373" y="959"/>
                  <a:pt x="1392" y="943"/>
                </a:cubicBezTo>
                <a:cubicBezTo>
                  <a:pt x="1409" y="929"/>
                  <a:pt x="1435" y="925"/>
                  <a:pt x="1446" y="907"/>
                </a:cubicBezTo>
                <a:cubicBezTo>
                  <a:pt x="1466" y="875"/>
                  <a:pt x="1460" y="831"/>
                  <a:pt x="1481" y="800"/>
                </a:cubicBezTo>
                <a:cubicBezTo>
                  <a:pt x="1493" y="782"/>
                  <a:pt x="1505" y="765"/>
                  <a:pt x="1517" y="747"/>
                </a:cubicBezTo>
                <a:cubicBezTo>
                  <a:pt x="1557" y="587"/>
                  <a:pt x="1537" y="651"/>
                  <a:pt x="1570" y="551"/>
                </a:cubicBezTo>
                <a:cubicBezTo>
                  <a:pt x="1564" y="492"/>
                  <a:pt x="1565" y="432"/>
                  <a:pt x="1552" y="374"/>
                </a:cubicBezTo>
                <a:cubicBezTo>
                  <a:pt x="1540" y="323"/>
                  <a:pt x="1419" y="208"/>
                  <a:pt x="1375" y="178"/>
                </a:cubicBezTo>
                <a:cubicBezTo>
                  <a:pt x="1285" y="45"/>
                  <a:pt x="1126" y="48"/>
                  <a:pt x="984" y="0"/>
                </a:cubicBezTo>
                <a:cubicBezTo>
                  <a:pt x="718" y="16"/>
                  <a:pt x="614" y="8"/>
                  <a:pt x="415" y="143"/>
                </a:cubicBezTo>
                <a:cubicBezTo>
                  <a:pt x="403" y="161"/>
                  <a:pt x="396" y="183"/>
                  <a:pt x="379" y="196"/>
                </a:cubicBezTo>
                <a:cubicBezTo>
                  <a:pt x="364" y="208"/>
                  <a:pt x="339" y="201"/>
                  <a:pt x="326" y="214"/>
                </a:cubicBezTo>
                <a:cubicBezTo>
                  <a:pt x="313" y="227"/>
                  <a:pt x="320" y="252"/>
                  <a:pt x="308" y="267"/>
                </a:cubicBezTo>
                <a:cubicBezTo>
                  <a:pt x="295" y="284"/>
                  <a:pt x="273" y="291"/>
                  <a:pt x="255" y="303"/>
                </a:cubicBezTo>
                <a:cubicBezTo>
                  <a:pt x="249" y="321"/>
                  <a:pt x="245" y="339"/>
                  <a:pt x="237" y="356"/>
                </a:cubicBezTo>
                <a:cubicBezTo>
                  <a:pt x="227" y="375"/>
                  <a:pt x="210" y="389"/>
                  <a:pt x="201" y="409"/>
                </a:cubicBezTo>
                <a:cubicBezTo>
                  <a:pt x="178" y="460"/>
                  <a:pt x="166" y="516"/>
                  <a:pt x="148" y="569"/>
                </a:cubicBezTo>
                <a:cubicBezTo>
                  <a:pt x="142" y="587"/>
                  <a:pt x="136" y="605"/>
                  <a:pt x="130" y="623"/>
                </a:cubicBezTo>
                <a:cubicBezTo>
                  <a:pt x="124" y="641"/>
                  <a:pt x="112" y="676"/>
                  <a:pt x="112" y="676"/>
                </a:cubicBezTo>
                <a:cubicBezTo>
                  <a:pt x="91" y="878"/>
                  <a:pt x="0" y="1165"/>
                  <a:pt x="201" y="1298"/>
                </a:cubicBezTo>
                <a:cubicBezTo>
                  <a:pt x="307" y="1454"/>
                  <a:pt x="165" y="1268"/>
                  <a:pt x="290" y="1369"/>
                </a:cubicBezTo>
                <a:cubicBezTo>
                  <a:pt x="307" y="1383"/>
                  <a:pt x="310" y="1409"/>
                  <a:pt x="326" y="1423"/>
                </a:cubicBezTo>
                <a:cubicBezTo>
                  <a:pt x="342" y="1437"/>
                  <a:pt x="451" y="1506"/>
                  <a:pt x="486" y="1529"/>
                </a:cubicBezTo>
                <a:cubicBezTo>
                  <a:pt x="504" y="1541"/>
                  <a:pt x="521" y="1553"/>
                  <a:pt x="539" y="1565"/>
                </a:cubicBezTo>
                <a:cubicBezTo>
                  <a:pt x="570" y="1586"/>
                  <a:pt x="646" y="1600"/>
                  <a:pt x="646" y="1600"/>
                </a:cubicBezTo>
                <a:cubicBezTo>
                  <a:pt x="798" y="1703"/>
                  <a:pt x="922" y="1646"/>
                  <a:pt x="1126" y="1636"/>
                </a:cubicBezTo>
                <a:cubicBezTo>
                  <a:pt x="1202" y="1610"/>
                  <a:pt x="1280" y="1590"/>
                  <a:pt x="1357" y="1565"/>
                </a:cubicBezTo>
                <a:cubicBezTo>
                  <a:pt x="1377" y="1558"/>
                  <a:pt x="1390" y="1538"/>
                  <a:pt x="1410" y="1529"/>
                </a:cubicBezTo>
                <a:cubicBezTo>
                  <a:pt x="1432" y="1519"/>
                  <a:pt x="1457" y="1517"/>
                  <a:pt x="1481" y="1511"/>
                </a:cubicBezTo>
                <a:cubicBezTo>
                  <a:pt x="1606" y="1428"/>
                  <a:pt x="1552" y="1464"/>
                  <a:pt x="1641" y="1405"/>
                </a:cubicBezTo>
                <a:cubicBezTo>
                  <a:pt x="1662" y="1391"/>
                  <a:pt x="1675" y="1367"/>
                  <a:pt x="1695" y="1351"/>
                </a:cubicBezTo>
                <a:cubicBezTo>
                  <a:pt x="1729" y="1325"/>
                  <a:pt x="1801" y="1280"/>
                  <a:pt x="1801" y="1280"/>
                </a:cubicBezTo>
                <a:cubicBezTo>
                  <a:pt x="1825" y="1245"/>
                  <a:pt x="1848" y="1209"/>
                  <a:pt x="1872" y="1174"/>
                </a:cubicBezTo>
                <a:cubicBezTo>
                  <a:pt x="1884" y="1156"/>
                  <a:pt x="1908" y="1120"/>
                  <a:pt x="1908" y="112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4335E-6 L 0.49219 0.1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19 0.1741 C 0.55451 0.20971 0.61684 0.24555 0.68333 0.26196 C 0.75 0.27838 0.82743 0.26751 0.89097 0.2726 C 0.95469 0.27815 1.00208 0.28115 1.06562 0.2941 C 1.12899 0.30728 1.2375 0.34266 1.27187 0.35237 " pathEditMode="relative" rAng="0" ptsTypes="aaaaA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506" grpId="0" animBg="1"/>
      <p:bldP spid="21506" grpId="1" animBg="1"/>
      <p:bldP spid="2150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43608" y="188640"/>
            <a:ext cx="7560840" cy="864096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chemeClr val="tx1"/>
                </a:solidFill>
              </a:rPr>
              <a:t>Книга жизни</a:t>
            </a:r>
          </a:p>
        </p:txBody>
      </p:sp>
      <p:pic>
        <p:nvPicPr>
          <p:cNvPr id="3" name="Рисунок 2" descr="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270727" y="1340768"/>
            <a:ext cx="2270727" cy="1310420"/>
          </a:xfrm>
          <a:prstGeom prst="rect">
            <a:avLst/>
          </a:prstGeom>
        </p:spPr>
      </p:pic>
      <p:pic>
        <p:nvPicPr>
          <p:cNvPr id="4" name="Рисунок 3" descr="Планета - Марс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8888" y="4279144"/>
            <a:ext cx="457421" cy="43204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 rot="21233805">
            <a:off x="7803929" y="2061608"/>
            <a:ext cx="1423938" cy="2014049"/>
            <a:chOff x="6979625" y="5830828"/>
            <a:chExt cx="1570272" cy="2609075"/>
          </a:xfrm>
        </p:grpSpPr>
        <p:pic>
          <p:nvPicPr>
            <p:cNvPr id="6" name="Рисунок 5" descr="стрелк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207939">
              <a:off x="6473512" y="6363519"/>
              <a:ext cx="2582497" cy="1570272"/>
            </a:xfrm>
            <a:prstGeom prst="rect">
              <a:avLst/>
            </a:prstGeom>
          </p:spPr>
        </p:pic>
        <p:sp>
          <p:nvSpPr>
            <p:cNvPr id="7" name="TextBox 6">
              <a:hlinkClick r:id="rId7" action="ppaction://hlinksldjump"/>
            </p:cNvPr>
            <p:cNvSpPr txBox="1"/>
            <p:nvPr/>
          </p:nvSpPr>
          <p:spPr>
            <a:xfrm rot="366195">
              <a:off x="7433230" y="5830828"/>
              <a:ext cx="734744" cy="218449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ru-RU" sz="2400" b="1" dirty="0">
                  <a:solidFill>
                    <a:srgbClr val="640000"/>
                  </a:solidFill>
                  <a:latin typeface="Adventure" pitchFamily="2" charset="0"/>
                </a:rPr>
                <a:t>МАРС</a:t>
              </a:r>
            </a:p>
          </p:txBody>
        </p:sp>
      </p:grpSp>
      <p:pic>
        <p:nvPicPr>
          <p:cNvPr id="8" name="Рисунок 7" descr="книга с за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490470">
            <a:off x="8840914" y="6651467"/>
            <a:ext cx="1002815" cy="52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16185E-6 L 0.36423 0.1248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8844E-6 L -0.29931 -0.15839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7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710036" y="188640"/>
          <a:ext cx="348368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Точечный рисунок" r:id="rId4" imgW="2971429" imgH="3742857" progId="PBrush">
                  <p:embed/>
                </p:oleObj>
              </mc:Choice>
              <mc:Fallback>
                <p:oleObj name="Точечный рисунок" r:id="rId4" imgW="2971429" imgH="3742857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36" y="188640"/>
                        <a:ext cx="3483688" cy="410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076056" y="188640"/>
          <a:ext cx="3528392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Точечный рисунок" r:id="rId6" imgW="2809524" imgH="3467584" progId="PBrush">
                  <p:embed/>
                </p:oleObj>
              </mc:Choice>
              <mc:Fallback>
                <p:oleObj name="Точечный рисунок" r:id="rId6" imgW="2809524" imgH="3467584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782"/>
                      <a:stretch>
                        <a:fillRect/>
                      </a:stretch>
                    </p:blipFill>
                    <p:spPr bwMode="auto">
                      <a:xfrm>
                        <a:off x="5076056" y="188640"/>
                        <a:ext cx="3528392" cy="410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8616" y="4509120"/>
            <a:ext cx="8064896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Источник  </a:t>
            </a:r>
            <a:r>
              <a:rPr lang="ru-RU" sz="2400" b="1" i="1" dirty="0">
                <a:solidFill>
                  <a:schemeClr val="tx1"/>
                </a:solidFill>
              </a:rPr>
              <a:t>(дедушка</a:t>
            </a:r>
            <a:r>
              <a:rPr lang="ru-RU" sz="2400" b="1" dirty="0">
                <a:solidFill>
                  <a:schemeClr val="tx1"/>
                </a:solidFill>
              </a:rPr>
              <a:t>) – приёмник информации </a:t>
            </a:r>
            <a:r>
              <a:rPr lang="ru-RU" sz="2400" b="1" i="1" dirty="0">
                <a:solidFill>
                  <a:schemeClr val="tx1"/>
                </a:solidFill>
              </a:rPr>
              <a:t>(внучка)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Источник  </a:t>
            </a:r>
            <a:r>
              <a:rPr lang="ru-RU" sz="2400" b="1" i="1" dirty="0">
                <a:solidFill>
                  <a:schemeClr val="tx1"/>
                </a:solidFill>
              </a:rPr>
              <a:t>(книга)</a:t>
            </a:r>
            <a:r>
              <a:rPr lang="ru-RU" sz="2400" b="1" dirty="0">
                <a:solidFill>
                  <a:schemeClr val="tx1"/>
                </a:solidFill>
              </a:rPr>
              <a:t> – приёмник информации </a:t>
            </a:r>
            <a:r>
              <a:rPr lang="ru-RU" sz="2400" b="1" i="1" dirty="0">
                <a:solidFill>
                  <a:schemeClr val="tx1"/>
                </a:solidFill>
              </a:rPr>
              <a:t>(дедушка)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Информационный канал – биологический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Источников и приёмников информации – нет </a:t>
            </a:r>
            <a:r>
              <a:rPr lang="ru-RU" sz="2400" b="1" i="1" dirty="0">
                <a:solidFill>
                  <a:schemeClr val="tx1"/>
                </a:solidFill>
              </a:rPr>
              <a:t>(мальчик не читает книги)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43608" y="188640"/>
            <a:ext cx="7560840" cy="864096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chemeClr val="tx1"/>
                </a:solidFill>
              </a:rPr>
              <a:t>Книга жизни</a:t>
            </a:r>
          </a:p>
        </p:txBody>
      </p:sp>
      <p:pic>
        <p:nvPicPr>
          <p:cNvPr id="3" name="Рисунок 2" descr="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43608" y="2060848"/>
            <a:ext cx="2270727" cy="1310420"/>
          </a:xfrm>
          <a:prstGeom prst="rect">
            <a:avLst/>
          </a:prstGeom>
        </p:spPr>
      </p:pic>
      <p:pic>
        <p:nvPicPr>
          <p:cNvPr id="4" name="Рисунок 3" descr="Планета - Марс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8888" y="4279144"/>
            <a:ext cx="457421" cy="432048"/>
          </a:xfrm>
          <a:prstGeom prst="rect">
            <a:avLst/>
          </a:prstGeom>
        </p:spPr>
      </p:pic>
      <p:pic>
        <p:nvPicPr>
          <p:cNvPr id="8" name="Рисунок 7" descr="книга с за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90470">
            <a:off x="6592230" y="5248922"/>
            <a:ext cx="1281118" cy="66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74746E-6 L 0.00035 -0.22017 C 0.00035 -0.31892 -0.1368 -0.43964 -0.24809 -0.43964 L -0.49566 -0.43964 " pathEditMode="relative" rAng="0" ptsTypes="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2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ачть мар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191" y="3501008"/>
            <a:ext cx="4186809" cy="3356992"/>
          </a:xfrm>
          <a:prstGeom prst="rect">
            <a:avLst/>
          </a:prstGeom>
        </p:spPr>
      </p:pic>
      <p:sp>
        <p:nvSpPr>
          <p:cNvPr id="2" name="Багетная рамка 1"/>
          <p:cNvSpPr/>
          <p:nvPr/>
        </p:nvSpPr>
        <p:spPr>
          <a:xfrm>
            <a:off x="1043608" y="188640"/>
            <a:ext cx="7560840" cy="864096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chemeClr val="tx1"/>
                </a:solidFill>
              </a:rPr>
              <a:t>Планета Марс</a:t>
            </a:r>
          </a:p>
        </p:txBody>
      </p:sp>
      <p:pic>
        <p:nvPicPr>
          <p:cNvPr id="5" name="Рисунок 4" descr="гум.png"/>
          <p:cNvPicPr>
            <a:picLocks noChangeAspect="1"/>
          </p:cNvPicPr>
          <p:nvPr/>
        </p:nvPicPr>
        <p:blipFill>
          <a:blip r:embed="rId4" cstate="print"/>
          <a:srcRect l="24933" r="21206"/>
          <a:stretch>
            <a:fillRect/>
          </a:stretch>
        </p:blipFill>
        <p:spPr>
          <a:xfrm>
            <a:off x="9144000" y="1556792"/>
            <a:ext cx="1476672" cy="2741622"/>
          </a:xfrm>
          <a:prstGeom prst="rect">
            <a:avLst/>
          </a:prstGeom>
        </p:spPr>
      </p:pic>
      <p:pic>
        <p:nvPicPr>
          <p:cNvPr id="7" name="Рисунок 6" descr="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6997" flipH="1">
            <a:off x="-2254926" y="4544723"/>
            <a:ext cx="2573200" cy="1484975"/>
          </a:xfrm>
          <a:prstGeom prst="rect">
            <a:avLst/>
          </a:prstGeom>
        </p:spPr>
      </p:pic>
      <p:pic>
        <p:nvPicPr>
          <p:cNvPr id="8" name="Рисунок 7" descr="книга с за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978435">
            <a:off x="7197161" y="2432866"/>
            <a:ext cx="1469102" cy="768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9653E-6 L 0.6217 0.117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3.46821E-6 L -0.2658 0.0730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м.png"/>
          <p:cNvPicPr>
            <a:picLocks noChangeAspect="1"/>
          </p:cNvPicPr>
          <p:nvPr/>
        </p:nvPicPr>
        <p:blipFill>
          <a:blip r:embed="rId3" cstate="print"/>
          <a:srcRect l="11324" t="10481" r="12408" b="8498"/>
          <a:stretch>
            <a:fillRect/>
          </a:stretch>
        </p:blipFill>
        <p:spPr>
          <a:xfrm rot="1133528">
            <a:off x="3645537" y="-126264"/>
            <a:ext cx="3193033" cy="4149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943788"/>
            <a:ext cx="8352928" cy="2592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3000" b="1" dirty="0">
                <a:solidFill>
                  <a:schemeClr val="tx1"/>
                </a:solidFill>
              </a:rPr>
              <a:t>Чтобы открыть три замка, нужно разложить карточки на три группы:</a:t>
            </a:r>
          </a:p>
          <a:p>
            <a:pPr lvl="0" algn="just"/>
            <a:r>
              <a:rPr lang="ru-RU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группа – хранение информации;</a:t>
            </a:r>
          </a:p>
          <a:p>
            <a:pPr lvl="0" algn="just"/>
            <a:r>
              <a:rPr lang="ru-RU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группа – передача информации;</a:t>
            </a:r>
          </a:p>
          <a:p>
            <a:pPr lvl="0" algn="just"/>
            <a:r>
              <a:rPr lang="ru-RU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третья группа – обработка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19881" y="61785"/>
            <a:ext cx="6983112" cy="697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Правила игры: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323528" y="836712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 descr="эмблема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1080872"/>
            <a:ext cx="774547" cy="1224136"/>
          </a:xfrm>
          <a:prstGeom prst="rect">
            <a:avLst/>
          </a:prstGeom>
        </p:spPr>
      </p:pic>
      <p:pic>
        <p:nvPicPr>
          <p:cNvPr id="9" name="Рисунок 8" descr="стрелк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38659">
            <a:off x="538497" y="3225001"/>
            <a:ext cx="1318574" cy="1114318"/>
          </a:xfrm>
          <a:prstGeom prst="rect">
            <a:avLst/>
          </a:prstGeom>
        </p:spPr>
      </p:pic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10" cstate="print"/>
          <a:srcRect l="11111" r="11111"/>
          <a:stretch>
            <a:fillRect/>
          </a:stretch>
        </p:blipFill>
        <p:spPr>
          <a:xfrm>
            <a:off x="641364" y="5085184"/>
            <a:ext cx="1008112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621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м.png"/>
          <p:cNvPicPr>
            <a:picLocks noChangeAspect="1"/>
          </p:cNvPicPr>
          <p:nvPr/>
        </p:nvPicPr>
        <p:blipFill>
          <a:blip r:embed="rId3" cstate="print"/>
          <a:srcRect l="11324" t="10481" r="12408" b="8498"/>
          <a:stretch>
            <a:fillRect/>
          </a:stretch>
        </p:blipFill>
        <p:spPr>
          <a:xfrm>
            <a:off x="6771130" y="1620873"/>
            <a:ext cx="2478424" cy="3220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5904656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Хранение информации: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Запись в записной книжке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Запись песни на диске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Заучивание правила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80496"/>
            <a:ext cx="5976664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информации: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>Разговор по телефону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>Просмотр телепередач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>Чтение книги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424" y="4725144"/>
            <a:ext cx="5976664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 информации: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>Перевод с английского языка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>Решение задачи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>Разгадывание кроссворда</a:t>
            </a:r>
            <a:endParaRPr lang="ru-RU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.png"/>
          <p:cNvPicPr>
            <a:picLocks noChangeAspect="1"/>
          </p:cNvPicPr>
          <p:nvPr/>
        </p:nvPicPr>
        <p:blipFill>
          <a:blip r:embed="rId4" cstate="print"/>
          <a:srcRect l="9689" t="7428" r="8644" b="6621"/>
          <a:stretch>
            <a:fillRect/>
          </a:stretch>
        </p:blipFill>
        <p:spPr>
          <a:xfrm>
            <a:off x="2123728" y="234484"/>
            <a:ext cx="4824536" cy="6623516"/>
          </a:xfrm>
          <a:prstGeom prst="rect">
            <a:avLst/>
          </a:prstGeom>
        </p:spPr>
      </p:pic>
      <p:pic>
        <p:nvPicPr>
          <p:cNvPr id="9" name="Рисунок 8" descr="вер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6200" y="1799284"/>
            <a:ext cx="1440160" cy="715469"/>
          </a:xfrm>
          <a:prstGeom prst="rect">
            <a:avLst/>
          </a:prstGeom>
        </p:spPr>
      </p:pic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7816" y="2204864"/>
            <a:ext cx="1440160" cy="1393489"/>
          </a:xfrm>
          <a:prstGeom prst="rect">
            <a:avLst/>
          </a:prstGeom>
        </p:spPr>
      </p:pic>
      <p:pic>
        <p:nvPicPr>
          <p:cNvPr id="11" name="Рисунок 10" descr="вер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0136" y="3151700"/>
            <a:ext cx="1440160" cy="715469"/>
          </a:xfrm>
          <a:prstGeom prst="rect">
            <a:avLst/>
          </a:prstGeom>
        </p:spPr>
      </p:pic>
      <p:pic>
        <p:nvPicPr>
          <p:cNvPr id="15" name="Рисунок 1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0084" y="3513408"/>
            <a:ext cx="1440160" cy="1393489"/>
          </a:xfrm>
          <a:prstGeom prst="rect">
            <a:avLst/>
          </a:prstGeom>
        </p:spPr>
      </p:pic>
      <p:pic>
        <p:nvPicPr>
          <p:cNvPr id="12" name="Рисунок 11" descr="вер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408583"/>
            <a:ext cx="1440160" cy="715469"/>
          </a:xfrm>
          <a:prstGeom prst="rect">
            <a:avLst/>
          </a:prstGeom>
        </p:spPr>
      </p:pic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7892" y="4797152"/>
            <a:ext cx="1440160" cy="1393489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0.00324 L -0.02031 -1.0545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324 L -0.02031 5.73543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324 L -0.02031 5.73543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98" y="323564"/>
            <a:ext cx="8768882" cy="61206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426417">
            <a:off x="1487763" y="2399155"/>
            <a:ext cx="6743290" cy="177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Book Antiqua" pitchFamily="18" charset="0"/>
              </a:rPr>
              <a:t>Кто владеет информацией,  тот владеет миром.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98" y="323564"/>
            <a:ext cx="8768882" cy="61206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87763" y="2399155"/>
            <a:ext cx="6743290" cy="177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>
                <a:solidFill>
                  <a:schemeClr val="tx1"/>
                </a:solidFill>
                <a:latin typeface="Book Antiqua" pitchFamily="18" charset="0"/>
              </a:rPr>
              <a:t>Спасибо за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6035"/>
            <a:ext cx="2085975" cy="1933575"/>
          </a:xfrm>
          <a:prstGeom prst="rect">
            <a:avLst/>
          </a:prstGeom>
        </p:spPr>
      </p:pic>
      <p:pic>
        <p:nvPicPr>
          <p:cNvPr id="9" name="Рисунок 8" descr="Планета - Марс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336" y="229825"/>
            <a:ext cx="1229455" cy="1152129"/>
          </a:xfrm>
          <a:prstGeom prst="rect">
            <a:avLst/>
          </a:prstGeom>
        </p:spPr>
      </p:pic>
      <p:pic>
        <p:nvPicPr>
          <p:cNvPr id="4102" name="Picture 6" descr="сигнал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-51040"/>
            <a:ext cx="4123134" cy="29986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4005064"/>
            <a:ext cx="6840760" cy="858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- -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b="1" dirty="0">
                <a:solidFill>
                  <a:schemeClr val="tx1"/>
                </a:solidFill>
              </a:rPr>
              <a:t> -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b="1" dirty="0">
                <a:solidFill>
                  <a:schemeClr val="tx1"/>
                </a:solidFill>
              </a:rPr>
              <a:t> -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-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b="1" dirty="0">
                <a:solidFill>
                  <a:schemeClr val="tx1"/>
                </a:solidFill>
              </a:rPr>
              <a:t> -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sym typeface="Wingdings 2"/>
              </a:rPr>
              <a:t>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Азбука морз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244408" y="6165304"/>
            <a:ext cx="304800" cy="3048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491880" y="5301208"/>
            <a:ext cx="4032448" cy="72008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Спасите   нас!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180975" y="-12700"/>
            <a:ext cx="277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37" name="Object 65"/>
          <p:cNvGraphicFramePr>
            <a:graphicFrameLocks noChangeAspect="1"/>
          </p:cNvGraphicFramePr>
          <p:nvPr/>
        </p:nvGraphicFramePr>
        <p:xfrm>
          <a:off x="386472" y="2348880"/>
          <a:ext cx="4104456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Точечный рисунок" r:id="rId4" imgW="4839375" imgH="4734586" progId="PBrush">
                  <p:embed/>
                </p:oleObj>
              </mc:Choice>
              <mc:Fallback>
                <p:oleObj name="Точечный рисунок" r:id="rId4" imgW="4839375" imgH="4734586" progId="PBrush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72" y="2348880"/>
                        <a:ext cx="4104456" cy="410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Заголовок 53"/>
          <p:cNvSpPr>
            <a:spLocks noGrp="1"/>
          </p:cNvSpPr>
          <p:nvPr>
            <p:ph type="title"/>
          </p:nvPr>
        </p:nvSpPr>
        <p:spPr>
          <a:xfrm>
            <a:off x="457200" y="35904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На координатной плоскости отметьте и пронумеруйте точки, координаты которых приведены ниже. Соедините точки в заданной последовательности.</a:t>
            </a:r>
          </a:p>
        </p:txBody>
      </p:sp>
      <p:sp>
        <p:nvSpPr>
          <p:cNvPr id="55" name="Заголовок 53"/>
          <p:cNvSpPr txBox="1">
            <a:spLocks/>
          </p:cNvSpPr>
          <p:nvPr/>
        </p:nvSpPr>
        <p:spPr>
          <a:xfrm>
            <a:off x="467544" y="14285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r>
              <a:rPr lang="ru-RU" sz="2400" i="1" dirty="0"/>
              <a:t>Отметьте точки:</a:t>
            </a:r>
          </a:p>
          <a:p>
            <a:r>
              <a:rPr lang="ru-RU" sz="2400" b="1" dirty="0"/>
              <a:t>1(3;6), 2(3;12), 3(6;16), 4(9;12), 5(9;6), 6(1;0), 7(6;0), 8(11;0).</a:t>
            </a:r>
            <a:endParaRPr lang="ru-RU" sz="2400" dirty="0"/>
          </a:p>
        </p:txBody>
      </p:sp>
      <p:pic>
        <p:nvPicPr>
          <p:cNvPr id="56" name="Рисунок 5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9795" y="2348880"/>
            <a:ext cx="4121613" cy="41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смодром Плесецк (г. Мирный) Запуск ракеты.-[save4.net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313033"/>
            <a:ext cx="7074188" cy="5212311"/>
          </a:xfrm>
          <a:prstGeom prst="rect">
            <a:avLst/>
          </a:prstGeom>
        </p:spPr>
      </p:pic>
      <p:sp>
        <p:nvSpPr>
          <p:cNvPr id="3" name="Багетная рамка 2"/>
          <p:cNvSpPr/>
          <p:nvPr/>
        </p:nvSpPr>
        <p:spPr>
          <a:xfrm>
            <a:off x="902928" y="160504"/>
            <a:ext cx="7560840" cy="792088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ysClr val="windowText" lastClr="000000"/>
                </a:solidFill>
              </a:rPr>
              <a:t>Старт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37112"/>
            <a:ext cx="180020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2000" r="-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578862" y="1340768"/>
            <a:ext cx="2578862" cy="148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1503E-6 L 0.64878 0.248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878 0.24833 L 1.35764 0.363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1043608" y="188640"/>
            <a:ext cx="7560840" cy="864096"/>
          </a:xfrm>
          <a:prstGeom prst="bevel">
            <a:avLst/>
          </a:prstGeom>
          <a:solidFill>
            <a:srgbClr val="CAC3A2"/>
          </a:solidFill>
          <a:ln>
            <a:solidFill>
              <a:srgbClr val="908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chemeClr val="tx1"/>
                </a:solidFill>
              </a:rPr>
              <a:t>Пояс астероидов</a:t>
            </a:r>
          </a:p>
        </p:txBody>
      </p:sp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5220072" y="2636912"/>
            <a:ext cx="1152128" cy="86409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97244">
            <a:off x="1026560" y="2085724"/>
            <a:ext cx="792088" cy="432048"/>
          </a:xfrm>
          <a:prstGeom prst="rect">
            <a:avLst/>
          </a:prstGeom>
        </p:spPr>
      </p:pic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5" cstate="print"/>
          <a:srcRect l="21139" t="38220" r="34882" b="14660"/>
          <a:stretch>
            <a:fillRect/>
          </a:stretch>
        </p:blipFill>
        <p:spPr>
          <a:xfrm flipH="1">
            <a:off x="4211960" y="2060848"/>
            <a:ext cx="672075" cy="504056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0" name="Рисунок 9" descr="Мереор.png"/>
          <p:cNvPicPr>
            <a:picLocks noChangeAspect="1"/>
          </p:cNvPicPr>
          <p:nvPr/>
        </p:nvPicPr>
        <p:blipFill>
          <a:blip r:embed="rId3" cstate="print"/>
          <a:srcRect l="21139" t="38220" r="34882" b="14660"/>
          <a:stretch>
            <a:fillRect/>
          </a:stretch>
        </p:blipFill>
        <p:spPr>
          <a:xfrm>
            <a:off x="611560" y="3573016"/>
            <a:ext cx="1152128" cy="86409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7" cstate="print"/>
          <a:srcRect l="21139" t="38220" r="34882" b="14660"/>
          <a:stretch>
            <a:fillRect/>
          </a:stretch>
        </p:blipFill>
        <p:spPr>
          <a:xfrm flipH="1">
            <a:off x="3779912" y="4077072"/>
            <a:ext cx="888099" cy="666074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5085184"/>
            <a:ext cx="1390271" cy="1008112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5" cstate="print"/>
          <a:srcRect l="21139" t="38220" r="34882" b="14660"/>
          <a:stretch>
            <a:fillRect/>
          </a:stretch>
        </p:blipFill>
        <p:spPr>
          <a:xfrm>
            <a:off x="5076056" y="4941168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9" cstate="print"/>
          <a:srcRect l="21139" t="38220" r="34882" b="14660"/>
          <a:stretch>
            <a:fillRect/>
          </a:stretch>
        </p:blipFill>
        <p:spPr>
          <a:xfrm>
            <a:off x="3779913" y="3212976"/>
            <a:ext cx="432048" cy="324036"/>
          </a:xfrm>
          <a:prstGeom prst="rect">
            <a:avLst/>
          </a:prstGeom>
        </p:spPr>
      </p:pic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2132856"/>
            <a:ext cx="423938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т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423938" cy="360040"/>
          </a:xfrm>
          <a:prstGeom prst="rect">
            <a:avLst/>
          </a:prstGeom>
        </p:spPr>
      </p:pic>
      <p:pic>
        <p:nvPicPr>
          <p:cNvPr id="8" name="Рисунок 7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 flipH="1">
            <a:off x="4355976" y="1412776"/>
            <a:ext cx="672075" cy="504056"/>
          </a:xfrm>
          <a:prstGeom prst="rect">
            <a:avLst/>
          </a:prstGeom>
        </p:spPr>
      </p:pic>
      <p:pic>
        <p:nvPicPr>
          <p:cNvPr id="14" name="Рисунок 13" descr="Мереор.png"/>
          <p:cNvPicPr>
            <a:picLocks noChangeAspect="1"/>
          </p:cNvPicPr>
          <p:nvPr/>
        </p:nvPicPr>
        <p:blipFill>
          <a:blip r:embed="rId5" cstate="print"/>
          <a:srcRect l="21139" t="38220" r="34882" b="14660"/>
          <a:stretch>
            <a:fillRect/>
          </a:stretch>
        </p:blipFill>
        <p:spPr>
          <a:xfrm>
            <a:off x="4499992" y="2276872"/>
            <a:ext cx="432048" cy="324036"/>
          </a:xfrm>
          <a:prstGeom prst="rect">
            <a:avLst/>
          </a:prstGeom>
        </p:spPr>
      </p:pic>
      <p:pic>
        <p:nvPicPr>
          <p:cNvPr id="7" name="Рисунок 6" descr="мете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2060848"/>
            <a:ext cx="792088" cy="432048"/>
          </a:xfrm>
          <a:prstGeom prst="rect">
            <a:avLst/>
          </a:prstGeom>
        </p:spPr>
      </p:pic>
      <p:pic>
        <p:nvPicPr>
          <p:cNvPr id="5" name="Рисунок 4" descr="Мереор.png"/>
          <p:cNvPicPr>
            <a:picLocks noChangeAspect="1"/>
          </p:cNvPicPr>
          <p:nvPr/>
        </p:nvPicPr>
        <p:blipFill>
          <a:blip r:embed="rId7" cstate="print"/>
          <a:srcRect l="21139" t="38220" r="34882" b="14660"/>
          <a:stretch>
            <a:fillRect/>
          </a:stretch>
        </p:blipFill>
        <p:spPr>
          <a:xfrm>
            <a:off x="5436096" y="1772816"/>
            <a:ext cx="1152128" cy="864096"/>
          </a:xfrm>
          <a:prstGeom prst="rect">
            <a:avLst/>
          </a:prstGeom>
        </p:spPr>
      </p:pic>
      <p:pic>
        <p:nvPicPr>
          <p:cNvPr id="13" name="Рисунок 12" descr="Мереор.png"/>
          <p:cNvPicPr>
            <a:picLocks noChangeAspect="1"/>
          </p:cNvPicPr>
          <p:nvPr/>
        </p:nvPicPr>
        <p:blipFill>
          <a:blip r:embed="rId4" cstate="print"/>
          <a:srcRect l="21139" t="38220" r="34882" b="14660"/>
          <a:stretch>
            <a:fillRect/>
          </a:stretch>
        </p:blipFill>
        <p:spPr>
          <a:xfrm>
            <a:off x="4788024" y="4509120"/>
            <a:ext cx="672075" cy="504056"/>
          </a:xfrm>
          <a:prstGeom prst="rect">
            <a:avLst/>
          </a:prstGeom>
        </p:spPr>
      </p:pic>
      <p:pic>
        <p:nvPicPr>
          <p:cNvPr id="12" name="Рисунок 11" descr="мете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293096"/>
            <a:ext cx="1390271" cy="1008112"/>
          </a:xfrm>
          <a:prstGeom prst="rect">
            <a:avLst/>
          </a:prstGeom>
        </p:spPr>
      </p:pic>
      <p:pic>
        <p:nvPicPr>
          <p:cNvPr id="9" name="Рисунок 8" descr="ме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267744" y="3068960"/>
            <a:ext cx="678300" cy="504056"/>
          </a:xfrm>
          <a:prstGeom prst="rect">
            <a:avLst/>
          </a:prstGeom>
        </p:spPr>
      </p:pic>
      <p:pic>
        <p:nvPicPr>
          <p:cNvPr id="10" name="Рисунок 9" descr="Мереор.png"/>
          <p:cNvPicPr>
            <a:picLocks noChangeAspect="1"/>
          </p:cNvPicPr>
          <p:nvPr/>
        </p:nvPicPr>
        <p:blipFill>
          <a:blip r:embed="rId7" cstate="print"/>
          <a:srcRect l="21139" t="38220" r="34882" b="14660"/>
          <a:stretch>
            <a:fillRect/>
          </a:stretch>
        </p:blipFill>
        <p:spPr>
          <a:xfrm>
            <a:off x="2915816" y="2456892"/>
            <a:ext cx="2832314" cy="2124236"/>
          </a:xfrm>
          <a:prstGeom prst="rect">
            <a:avLst/>
          </a:prstGeom>
        </p:spPr>
      </p:pic>
      <p:pic>
        <p:nvPicPr>
          <p:cNvPr id="11" name="Рисунок 10" descr="Мереор.png"/>
          <p:cNvPicPr>
            <a:picLocks noChangeAspect="1"/>
          </p:cNvPicPr>
          <p:nvPr/>
        </p:nvPicPr>
        <p:blipFill>
          <a:blip r:embed="rId10" cstate="print"/>
          <a:srcRect l="21139" t="38220" r="34882" b="14660"/>
          <a:stretch>
            <a:fillRect/>
          </a:stretch>
        </p:blipFill>
        <p:spPr>
          <a:xfrm flipH="1">
            <a:off x="971600" y="4221088"/>
            <a:ext cx="888099" cy="6660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1560" y="188640"/>
            <a:ext cx="8136904" cy="720080"/>
          </a:xfrm>
          <a:prstGeom prst="rect">
            <a:avLst/>
          </a:prstGeom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1.  </a:t>
            </a:r>
            <a:r>
              <a:rPr lang="ru-RU" sz="3000" b="1" dirty="0"/>
              <a:t>Дать полный ответ. Информация – это …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2276872"/>
            <a:ext cx="6120680" cy="2736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lphaLcPeriod"/>
            </a:pPr>
            <a:r>
              <a:rPr lang="ru-RU" sz="2800" b="1" dirty="0">
                <a:solidFill>
                  <a:schemeClr val="tx1"/>
                </a:solidFill>
              </a:rPr>
              <a:t> Сведенья об окружающем мире;</a:t>
            </a:r>
          </a:p>
          <a:p>
            <a:pPr marL="342900" indent="-342900" algn="just"/>
            <a:r>
              <a:rPr lang="ru-RU" sz="2800" b="1" dirty="0">
                <a:solidFill>
                  <a:schemeClr val="tx1"/>
                </a:solidFill>
              </a:rPr>
              <a:t>б. То, что передают по телевизору, в  выпусках новостей;</a:t>
            </a:r>
          </a:p>
          <a:p>
            <a:pPr marL="342900" indent="-342900" algn="just"/>
            <a:r>
              <a:rPr lang="ru-RU" sz="2800" b="1" dirty="0">
                <a:solidFill>
                  <a:schemeClr val="tx1"/>
                </a:solidFill>
              </a:rPr>
              <a:t>в.  Прогноз погоды;</a:t>
            </a:r>
          </a:p>
          <a:p>
            <a:pPr marL="342900" indent="-342900" algn="just"/>
            <a:r>
              <a:rPr lang="ru-RU" sz="2800" b="1" dirty="0">
                <a:solidFill>
                  <a:schemeClr val="tx1"/>
                </a:solidFill>
              </a:rPr>
              <a:t>г.  То, что печатают в газетах.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579</Words>
  <Application>Microsoft Office PowerPoint</Application>
  <PresentationFormat>Экран (4:3)</PresentationFormat>
  <Paragraphs>83</Paragraphs>
  <Slides>33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Adventure</vt:lpstr>
      <vt:lpstr>Arial</vt:lpstr>
      <vt:lpstr>Book Antiqua</vt:lpstr>
      <vt:lpstr>Calibri</vt:lpstr>
      <vt:lpstr>Times New Roman</vt:lpstr>
      <vt:lpstr>Тема Office</vt:lpstr>
      <vt:lpstr>Точечный рисунок</vt:lpstr>
      <vt:lpstr> Разработка урока  по информатике  «Космическое путешествие»     Автор разработки: учитель информатики и математики Яшкина Оксана Павловна </vt:lpstr>
      <vt:lpstr>Презентация PowerPoint</vt:lpstr>
      <vt:lpstr>Презентация PowerPoint</vt:lpstr>
      <vt:lpstr>Презентация PowerPoint</vt:lpstr>
      <vt:lpstr>На координатной плоскости отметьте и пронумеруйте точки, координаты которых приведены ниже. Соедините точки в заданной последовательности.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189</cp:revision>
  <dcterms:created xsi:type="dcterms:W3CDTF">2016-02-07T17:47:57Z</dcterms:created>
  <dcterms:modified xsi:type="dcterms:W3CDTF">2024-05-21T15:39:59Z</dcterms:modified>
</cp:coreProperties>
</file>