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4" r:id="rId3"/>
    <p:sldId id="257" r:id="rId4"/>
    <p:sldId id="305" r:id="rId5"/>
    <p:sldId id="306" r:id="rId6"/>
    <p:sldId id="264" r:id="rId7"/>
    <p:sldId id="269" r:id="rId8"/>
    <p:sldId id="276" r:id="rId9"/>
    <p:sldId id="307" r:id="rId10"/>
    <p:sldId id="308" r:id="rId11"/>
    <p:sldId id="310" r:id="rId12"/>
    <p:sldId id="291" r:id="rId13"/>
    <p:sldId id="312" r:id="rId14"/>
    <p:sldId id="313" r:id="rId15"/>
    <p:sldId id="300" r:id="rId16"/>
    <p:sldId id="302" r:id="rId17"/>
    <p:sldId id="31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8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70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96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3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0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6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4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40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5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36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5AA0B-D508-40B5-A358-05D6D188FBC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B26A-4174-45F0-ACA8-F891E3BB1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59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2012" y="260648"/>
            <a:ext cx="9144000" cy="194659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 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накануне первой мировой войны</a:t>
            </a:r>
          </a:p>
        </p:txBody>
      </p:sp>
      <p:pic>
        <p:nvPicPr>
          <p:cNvPr id="5" name="Picture 6" descr="image128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605" y="2207245"/>
            <a:ext cx="7227795" cy="46507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un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795" y="1916832"/>
            <a:ext cx="2009434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9c7aa13edfcb6a455e61e1884ae026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57" y="1947118"/>
            <a:ext cx="2205253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1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63352" y="237614"/>
            <a:ext cx="116652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  <a:r>
              <a:rPr lang="ru-RU" altLang="ru-RU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союзы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трудящихся, занятых в одной и той же отрасли.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Профсоюзы позволили рабочим снизить конкуренцию друг с другом и начать организованную забастовочную борьбу за свои права</a:t>
            </a:r>
          </a:p>
        </p:txBody>
      </p:sp>
      <p:pic>
        <p:nvPicPr>
          <p:cNvPr id="24582" name="Picture 6" descr="406938_2_i_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61" y="1624100"/>
            <a:ext cx="3059641" cy="45982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583832" y="1596069"/>
            <a:ext cx="7111690" cy="1200329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течения в рабочем движении</a:t>
            </a:r>
          </a:p>
          <a:p>
            <a:pPr algn="ctr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Социал-демократическое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Анархо-синдикалистское</a:t>
            </a:r>
            <a:endParaRPr lang="ru-RU" alt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138240" y="2022404"/>
            <a:ext cx="927869" cy="3889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8620517" y="2073204"/>
            <a:ext cx="9366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889354" y="2836262"/>
            <a:ext cx="2096215" cy="46166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sz="2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черты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937462" y="3359960"/>
            <a:ext cx="0" cy="3519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08321" y="4293096"/>
            <a:ext cx="2858283" cy="40011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Отличительные черты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10017" y="5200651"/>
            <a:ext cx="281365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Социал-демократическое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96071" y="5200651"/>
            <a:ext cx="278063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Анархо-синдикалистское</a:t>
            </a:r>
            <a:endParaRPr lang="ru-RU" alt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6723671" y="4739751"/>
            <a:ext cx="957957" cy="6334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7636900" y="4739751"/>
            <a:ext cx="1559171" cy="6800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0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23392" y="1839140"/>
            <a:ext cx="956681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538163" algn="just"/>
            <a:r>
              <a:rPr lang="ru-RU" altLang="ru-RU" sz="2000" dirty="0"/>
              <a:t>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1906–1911 гг. британский министр финансов Д. Ллойд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Джорж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 вводить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8-часовой рабочий день, пенсии по старости, страхование от безработицы, болезни и инвалидности, установил порядок урегулирования споров между работниками и работодателями, обязательный минимум заработной платы, ниже которого она не должна была опускаться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456074" y="243297"/>
            <a:ext cx="3901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Успехи рабочего движения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39416" y="662663"/>
            <a:ext cx="907300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538163" algn="just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Великобритания, США, Германия  было принято социальное законодательство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узаконило деятельность профсоюзов, право на стачку, страхование рабочих на случай болезней и травм</a:t>
            </a:r>
          </a:p>
        </p:txBody>
      </p:sp>
      <p:pic>
        <p:nvPicPr>
          <p:cNvPr id="26632" name="Picture 8" descr="kisspng-united-states-of-america-international-socialist-o-5bf8faf86ef8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994" y="3470350"/>
            <a:ext cx="3888432" cy="30840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1362" y="3789040"/>
            <a:ext cx="83849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Рабочее движение ограничивало возможности капиталистов получать сверхприбыли за счёт усиления эксплуатации.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капиталистами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оставались две возможности экономического успеха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внешняя экспансия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(расширение территории и контролируемых им рынков) 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производственных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23623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8291264" cy="61198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Национализм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шовинизм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7368" y="764704"/>
            <a:ext cx="110892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538163" algn="just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Индустриальное общество, с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стороны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стирало грани между народами и вовлекало их в мировое хозяйство,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 другой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толкало людей к сплочению по национальному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признаку, которое называется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национализмом.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36" y="2270360"/>
            <a:ext cx="7194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Национализм перерастал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шовинизм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стремление решить проблемы своей нации за счёт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других.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3063" y="3573016"/>
            <a:ext cx="7165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Шовинисты выступали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только против других государств, но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против «внутренних врагов» – жителей своих стран, но другой национальности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(например, евреев, цыган), а также против представителей других рас (такие взгляды называют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расизмом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2110062"/>
            <a:ext cx="4680520" cy="4602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трелка вниз 8"/>
          <p:cNvSpPr/>
          <p:nvPr/>
        </p:nvSpPr>
        <p:spPr>
          <a:xfrm>
            <a:off x="4727848" y="1869575"/>
            <a:ext cx="484632" cy="567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58765" y="3035395"/>
            <a:ext cx="484632" cy="742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0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3124200" y="2513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335360" y="273049"/>
            <a:ext cx="113772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XX в.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противоречия между сильнейшими странами мира нарастали.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Националистам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казалось, что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военная победа поможет улучшить экономическое положение своей страны.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Обделёнными» чувствовали себя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Германия, Австро-Венгрия и Италия, владения которых заметно уступали территориям Великобритании, Франции и России.  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Европе сложились два враждебных военно-политических блока: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10229850" y="6491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23</a:t>
            </a: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658788" y="3079936"/>
            <a:ext cx="10730408" cy="2110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найти и записать в тетрадь в виде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военно-политических блока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указав название, год образования блока и какие государства в него входили </a:t>
            </a:r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25-26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711" y="332656"/>
            <a:ext cx="10515600" cy="759619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ПРИЧИНЫ </a:t>
            </a:r>
            <a:r>
              <a:rPr lang="en-US" sz="4000" b="1" i="1" dirty="0" smtClean="0">
                <a:solidFill>
                  <a:srgbClr val="C00000"/>
                </a:solidFill>
                <a:latin typeface="Georgia" pitchFamily="18" charset="0"/>
              </a:rPr>
              <a:t>I</a:t>
            </a:r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 МИРОВОЙ ВОЙНЫ</a:t>
            </a:r>
            <a:endParaRPr lang="ru-RU" sz="4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9086" y="1106557"/>
            <a:ext cx="11315545" cy="4997152"/>
          </a:xfrm>
        </p:spPr>
        <p:txBody>
          <a:bodyPr>
            <a:normAutofit fontScale="92500" lnSpcReduction="10000"/>
          </a:bodyPr>
          <a:lstStyle/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за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передел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Взаимные территориальные претензии европейских стран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политико-экономическую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гегемонию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Европе и мире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за сферы влияния 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отвлечь народы от революций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Милитаризация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военно-промышленных блоков в Европе </a:t>
            </a:r>
          </a:p>
          <a:p>
            <a:endParaRPr lang="ru-RU" b="1" i="1" dirty="0" smtClean="0">
              <a:latin typeface="Georgia" pitchFamily="18" charset="0"/>
            </a:endParaRPr>
          </a:p>
          <a:p>
            <a:endParaRPr lang="ru-RU" b="1" i="1" dirty="0" smtClean="0">
              <a:latin typeface="Georgia" pitchFamily="18" charset="0"/>
            </a:endParaRPr>
          </a:p>
          <a:p>
            <a:endParaRPr lang="ru-RU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6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8363272" cy="6839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Подведём итоги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356" y="836712"/>
            <a:ext cx="11449272" cy="1656184"/>
          </a:xfrm>
        </p:spPr>
        <p:txBody>
          <a:bodyPr>
            <a:normAutofit/>
          </a:bodyPr>
          <a:lstStyle/>
          <a:p>
            <a:pPr marL="0" indent="538163" algn="just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Противоречия между ведущими европейскими державами, обострившиеся в начале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в., стали причиной первой в истории человечества мировой войны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588" y="2780928"/>
            <a:ext cx="7272808" cy="38241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943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36327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340768"/>
            <a:ext cx="11161240" cy="3600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отличалось индустриальное общество от аграрного?</a:t>
            </a:r>
          </a:p>
          <a:p>
            <a:pPr marL="0" indent="0">
              <a:buNone/>
            </a:pP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. Как изменился капитализм в конце XIX в.?</a:t>
            </a:r>
          </a:p>
          <a:p>
            <a:pPr marL="0" indent="0">
              <a:buNone/>
            </a:pP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. За счёт каких качеств страны Западной Европы и США обеспечили себе господство над миром?</a:t>
            </a:r>
          </a:p>
          <a:p>
            <a:pPr marL="0" indent="0">
              <a:buNone/>
            </a:pP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. Почему капиталисты шли на уступки рабочим в конце XIX – начале XX в</a:t>
            </a: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 marL="0" indent="0">
              <a:buNone/>
            </a:pP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. Каковы важнейшие причины мировой войны?</a:t>
            </a:r>
          </a:p>
        </p:txBody>
      </p:sp>
    </p:spTree>
    <p:extLst>
      <p:ext uri="{BB962C8B-B14F-4D97-AF65-F5344CB8AC3E}">
        <p14:creationId xmlns:p14="http://schemas.microsoft.com/office/powerpoint/2010/main" val="18807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23455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1 учить.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новые термины, даты, причины Первой мировой войны.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0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98784" y="332656"/>
            <a:ext cx="1116124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r>
              <a:rPr lang="ru-RU" alt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Индустриальная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цивилизация в начале XX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 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Империализм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«Пробуждение Азии»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рывок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движение и социализм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Национализм, шовинизм и пацифизм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b="1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95844" y="3854230"/>
            <a:ext cx="1058517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вопрос темы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Что явилось предпосылками Первой мировой войны?</a:t>
            </a:r>
          </a:p>
          <a:p>
            <a:endParaRPr lang="ru-RU" altLang="ru-RU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180638" y="63293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58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7" y="123019"/>
            <a:ext cx="8568952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Индустриальная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цивилизация в начале XX 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9723" y="694703"/>
            <a:ext cx="8928992" cy="2014217"/>
          </a:xfrm>
        </p:spPr>
        <p:txBody>
          <a:bodyPr>
            <a:noAutofit/>
          </a:bodyPr>
          <a:lstStyle/>
          <a:p>
            <a:pPr marL="0" indent="542925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конце XIX столетия многим казалось, что мир приобрёл устойчивость в своём развитии.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 именно в это время 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обществе складывались предпосылки драматичных событий бурного и полного неожиданностей XX в.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Одной из важнейших характеристик передовых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стран </a:t>
            </a: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XIX</a:t>
            </a:r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 века, </a:t>
            </a: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было быстрое развитие </a:t>
            </a:r>
            <a: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  <a:t>индустриальной цивилизации</a:t>
            </a: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, которая пришла на смену </a:t>
            </a:r>
            <a:r>
              <a:rPr lang="ru-RU" sz="2000" i="1" dirty="0">
                <a:latin typeface="Times New Roman" panose="02020603050405020304" pitchFamily="18" charset="0"/>
                <a:cs typeface="Times New Roman" pitchFamily="18" charset="0"/>
              </a:rPr>
              <a:t>традиционному аграрному обществу</a:t>
            </a:r>
            <a:r>
              <a:rPr lang="ru-RU" sz="2400" i="1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52" y="799665"/>
            <a:ext cx="2920885" cy="271042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23162" y="2687056"/>
            <a:ext cx="8784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Промышленная революция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(индустриальная революция)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революционные изменения в орудиях и организации производства, которые привели к переходу от доиндустриального к индустриальному обществу (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65143" y="4256716"/>
            <a:ext cx="11613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Промышленная</a:t>
            </a: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революция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создала условия, для формирования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индустриального общества</a:t>
            </a:r>
            <a:endPara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61222" y="5075562"/>
            <a:ext cx="115415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Индустриальная цивилизация (общество)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/>
              <a:t>–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цивилизация,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пришедшая на смену традиционной, аграрной цивилизации, когда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становится производство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сельскохозяйственных, 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промышленных (индустриальных товаров), преобладает городское население, большинство которого занято в промышленности.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889687" y="4624885"/>
            <a:ext cx="484632" cy="60431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4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31590" y="4480151"/>
            <a:ext cx="114942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538163"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индустриальная цивилизация (общество)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сложилась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части стран Европы и Северной Америки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первого эшелона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8163" algn="just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государств мира сохранялись отношения, характерные для традиционного аграрного общества. 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8163" algn="just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среднеразвитые страны, в том числе и Россия, находились в состоянии перехода от аграрного общества к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индустриальному, в состоянии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модернизации 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второго эшелона)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63353" y="836613"/>
            <a:ext cx="864096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занятых в промышленности;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бурный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городов (урбанизация);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промышленных товаров (конвейер);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машинизация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автоматизация производства;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миграции населения;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государства в экономической жизни;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торговли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экономики</a:t>
            </a:r>
            <a:endParaRPr lang="ru-RU" alt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4212" y="266582"/>
            <a:ext cx="9289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alt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черты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индустриального общества  начала </a:t>
            </a: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века: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3" y="1079891"/>
            <a:ext cx="3171266" cy="31569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9576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20" y="3204210"/>
            <a:ext cx="4918110" cy="3653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282" y="751106"/>
            <a:ext cx="11216849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рубеже XIX–XX вв.  индустриальное общество вступило в стадию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империализма – мирового господства монополистического капитала 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Империализм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(от лат. 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imperium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власть, господство) — государственная политика, основанная на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военной силы для разных форм внешнеполитической </a:t>
            </a: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экспансии,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развития капитализма, при которой он стремится распространить свое господство во всех областях жизни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экономической, политической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культурной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83432" y="3651514"/>
            <a:ext cx="3222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Черты империализма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5769" y="4166410"/>
            <a:ext cx="585023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Монополии (картели, синдикаты, концерны, тресты)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(банковский) капитал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Вывоз капитала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монополии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Колониальная система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(колониализм)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9" name="AutoShape 11"/>
          <p:cNvSpPr>
            <a:spLocks/>
          </p:cNvSpPr>
          <p:nvPr/>
        </p:nvSpPr>
        <p:spPr bwMode="auto">
          <a:xfrm>
            <a:off x="6312024" y="3882347"/>
            <a:ext cx="215900" cy="2592387"/>
          </a:xfrm>
          <a:prstGeom prst="rightBracket">
            <a:avLst>
              <a:gd name="adj" fmla="val 1000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594" y="142301"/>
            <a:ext cx="10515600" cy="543595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Империализм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8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9376" y="332656"/>
            <a:ext cx="986705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капитал –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соединение промышленного капитала (монополий) с банковским капиталом (монополиями)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45280" y="1238594"/>
            <a:ext cx="1639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solidFill>
                  <a:srgbClr val="FF0000"/>
                </a:solidFill>
              </a:rPr>
              <a:t>ФИНАНСИСТ</a:t>
            </a:r>
          </a:p>
        </p:txBody>
      </p:sp>
      <p:pic>
        <p:nvPicPr>
          <p:cNvPr id="7" name="Picture 7" descr="main_423149_orig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450" y="1691554"/>
            <a:ext cx="1500188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lipart-fabrica-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87" y="3264767"/>
            <a:ext cx="1800225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0_117aaf_e9ea9494_or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38" y="3283371"/>
            <a:ext cx="94932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oal-mine-297488_6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99" y="2110655"/>
            <a:ext cx="1368425" cy="11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22495" y="1308228"/>
            <a:ext cx="692393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ВЫВОЗ КАПИТАЛА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части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                                        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 за границей</a:t>
            </a:r>
            <a:endPara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5" descr="slide-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575" y="1001522"/>
            <a:ext cx="2003425" cy="135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422495" y="2009134"/>
            <a:ext cx="85367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Вывоз товара заменяется вывозом капитала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Государства и банки стали 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вкладывать денежные средства в менее развитые страны или в свои колонии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можно было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получит высокие прибыли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745280" y="4505677"/>
            <a:ext cx="92170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Колониализм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господства развитых государств над остальным миром. Существовала в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XV-XX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вв. 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45451" y="2950260"/>
            <a:ext cx="85367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Экономическая мощь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которую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обеспечивала индустриализация,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принесла странам Западной Европы и США (странам Запада) господство над миром.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Политическим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оформлением раздела рынков было создание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колониальных империй (колониализм).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7" name="Picture 5" descr="slide_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117" y="4291434"/>
            <a:ext cx="2088231" cy="21618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74666" y="5351535"/>
            <a:ext cx="100717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 концу XIX в. государства Запада управляли большей частью территории планеты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538163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Формальную независимость в Азии и Африке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(страны Юга)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сохраняли лишь несколько стран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 и они находились в сильной экономической и политической зависимости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государств Европы и США, которые контролировали также формально независимые страны Латинской Америки.</a:t>
            </a:r>
          </a:p>
        </p:txBody>
      </p:sp>
    </p:spTree>
    <p:extLst>
      <p:ext uri="{BB962C8B-B14F-4D97-AF65-F5344CB8AC3E}">
        <p14:creationId xmlns:p14="http://schemas.microsoft.com/office/powerpoint/2010/main" val="10779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8748464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«Пробуждение Азии»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1744" y="980728"/>
            <a:ext cx="8280920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1908–1913 гг. по Азии прокатилась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волна революций и волнений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которую В. И. Ленин назвал «пробуждением Азии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Запишите в тетрадь дату и событие подтверждающие данное высказывание (Стр. 17-20)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 marL="0" indent="0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980728"/>
            <a:ext cx="3816424" cy="29523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Прямоугольник 4"/>
          <p:cNvSpPr/>
          <p:nvPr/>
        </p:nvSpPr>
        <p:spPr>
          <a:xfrm>
            <a:off x="119336" y="4156920"/>
            <a:ext cx="11737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8163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Серия революций и волнений, прокатившихся по Азии,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способствовала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вовлечению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широких слоев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населения этой части света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активную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социально-политическую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жизнь.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Завершился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длительный период медленного развития азиатских стран.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Возросло национальное самосознание народов Азии, и отныне они всё активнее влияли на ход мировых событий.</a:t>
            </a:r>
          </a:p>
        </p:txBody>
      </p:sp>
    </p:spTree>
    <p:extLst>
      <p:ext uri="{BB962C8B-B14F-4D97-AF65-F5344CB8AC3E}">
        <p14:creationId xmlns:p14="http://schemas.microsoft.com/office/powerpoint/2010/main" val="15423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8363272" cy="5654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4.Технологический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рывок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565" y="734651"/>
            <a:ext cx="11521280" cy="1512168"/>
          </a:xfrm>
        </p:spPr>
        <p:txBody>
          <a:bodyPr>
            <a:noAutofit/>
          </a:bodyPr>
          <a:lstStyle/>
          <a:p>
            <a:pPr marL="0" indent="53816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itchFamily="18" charset="0"/>
              </a:rPr>
              <a:t>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XIX–XX вв. технический прогресс неузнаваемо преобразил жизнь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Индустриализм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менял саму логику мышления людей и открывал путь нововведениям – общественным, научным, техническим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3816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Новая научно-техническая революция произошла на грани XIX–XX вв.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08" y="2246819"/>
            <a:ext cx="2808312" cy="2071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648" y="3861048"/>
            <a:ext cx="3744416" cy="2496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2485413"/>
            <a:ext cx="3456384" cy="18347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4204150"/>
            <a:ext cx="4032448" cy="2583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49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63351" y="706070"/>
            <a:ext cx="1171449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631825" algn="just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в странах Европы и Америки находилась в руках 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либералов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консерваторов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на политическую арену уже выходили представители рабочего и социалистического движения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46062" y="2439510"/>
            <a:ext cx="4685315" cy="163121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Отражали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буржуазии городов </a:t>
            </a:r>
          </a:p>
          <a:p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Отстаивали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идеи свободы и равенства,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демократии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снятия ограничений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не как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уравнительности.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83669" y="1784449"/>
            <a:ext cx="26421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Консерваторы </a:t>
            </a:r>
          </a:p>
          <a:p>
            <a:endParaRPr lang="ru-RU" altLang="ru-RU" b="1" u="sng" dirty="0">
              <a:solidFill>
                <a:srgbClr val="FF000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37466" y="2436542"/>
            <a:ext cx="4093496" cy="1631216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Опирались на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земельную аристократию и крестьянство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Выступали под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лозунгом сохранения традиций и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</a:p>
          <a:p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dirty="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608168" y="1784449"/>
            <a:ext cx="19986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Либералы </a:t>
            </a:r>
            <a:endParaRPr lang="ru-RU" altLang="ru-RU" b="1" u="sng" dirty="0">
              <a:solidFill>
                <a:srgbClr val="FF0000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663833" y="4194897"/>
            <a:ext cx="19522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ru-RU" alt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Социалисты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58914" y="4825101"/>
            <a:ext cx="7848600" cy="1323439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Опираются на профсоюзы, выдвигают альтернативу капитализму – социализм, достижение социальной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справедливости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Претендуют на представительство интересов рабочего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  <a:endParaRPr lang="ru-RU" alt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837" y="4038287"/>
            <a:ext cx="3217553" cy="2614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777" y="177239"/>
            <a:ext cx="10515600" cy="62711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движение и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5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1" grpId="0" animBg="1"/>
      <p:bldP spid="215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1082</Words>
  <Application>Microsoft Office PowerPoint</Application>
  <PresentationFormat>Широкоэкранный</PresentationFormat>
  <Paragraphs>118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Times New Roman</vt:lpstr>
      <vt:lpstr>Wingdings</vt:lpstr>
      <vt:lpstr>Wingdings 2</vt:lpstr>
      <vt:lpstr>Тема Office</vt:lpstr>
      <vt:lpstr>Мир накануне первой мировой войны</vt:lpstr>
      <vt:lpstr>Презентация PowerPoint</vt:lpstr>
      <vt:lpstr>1. Индустриальная цивилизация в начале XX в.</vt:lpstr>
      <vt:lpstr>Презентация PowerPoint</vt:lpstr>
      <vt:lpstr>2. Империализм</vt:lpstr>
      <vt:lpstr>Презентация PowerPoint</vt:lpstr>
      <vt:lpstr>3. «Пробуждение Азии»</vt:lpstr>
      <vt:lpstr>4.Технологический рывок</vt:lpstr>
      <vt:lpstr>5. Рабочее движение и социализм</vt:lpstr>
      <vt:lpstr>Презентация PowerPoint</vt:lpstr>
      <vt:lpstr>Презентация PowerPoint</vt:lpstr>
      <vt:lpstr>6. Национализм и шовинизм</vt:lpstr>
      <vt:lpstr>Презентация PowerPoint</vt:lpstr>
      <vt:lpstr>ПРИЧИНЫ I МИРОВОЙ ВОЙНЫ</vt:lpstr>
      <vt:lpstr>Подведём итоги</vt:lpstr>
      <vt:lpstr>Вопросы 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и мир накануне первой мировой войны</dc:title>
  <dc:creator>Таня</dc:creator>
  <cp:lastModifiedBy>Кабинет 210</cp:lastModifiedBy>
  <cp:revision>36</cp:revision>
  <dcterms:created xsi:type="dcterms:W3CDTF">2018-02-25T12:37:21Z</dcterms:created>
  <dcterms:modified xsi:type="dcterms:W3CDTF">2023-09-14T08:40:44Z</dcterms:modified>
</cp:coreProperties>
</file>