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75" r:id="rId8"/>
    <p:sldId id="261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78" r:id="rId23"/>
    <p:sldId id="280" r:id="rId24"/>
    <p:sldId id="273" r:id="rId25"/>
    <p:sldId id="279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60"/>
  </p:normalViewPr>
  <p:slideViewPr>
    <p:cSldViewPr>
      <p:cViewPr varScale="1">
        <p:scale>
          <a:sx n="65" d="100"/>
          <a:sy n="65" d="100"/>
        </p:scale>
        <p:origin x="-1296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7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4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0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8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8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0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4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6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6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5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ПОЛИМЕРАЗНАЯ ЦЕПНАЯ РЕАКЦИЯ (ПЦР)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68560" y="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ПОЛИМЕРАЗНАЯ ЦЕПНАЯ РЕАКЦИЯ (ПЦР)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88840"/>
            <a:ext cx="8343116" cy="314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ДНК, предложенный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1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смеси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ПЦР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4"/>
          <a:stretch/>
        </p:blipFill>
        <p:spPr bwMode="auto">
          <a:xfrm>
            <a:off x="7727649" y="1229967"/>
            <a:ext cx="1512168" cy="193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2132" y="3311299"/>
            <a:ext cx="3155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ПЦР-пробирки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6"/>
          <a:stretch/>
        </p:blipFill>
        <p:spPr bwMode="auto">
          <a:xfrm>
            <a:off x="1881883" y="3967276"/>
            <a:ext cx="5695528" cy="24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6"/>
          <a:stretch/>
        </p:blipFill>
        <p:spPr bwMode="auto">
          <a:xfrm>
            <a:off x="179512" y="1196179"/>
            <a:ext cx="7794618" cy="197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19970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MgCl2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133262" y="1997065"/>
            <a:ext cx="145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ПЦР-буфер)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3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искусственно синтезированные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олигонуклеотиды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имеющие, как правило, размер от 15 до 30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идентичные соответствующим участкам ДНК-мишени. 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3ˊ- и 5ˊ-концы.</a:t>
            </a:r>
          </a:p>
          <a:p>
            <a:pPr marL="0" indent="0" algn="just">
              <a:buNone/>
            </a:pP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затравкой для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ДНК-полимеразы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РНК-затравке в естественном процессе репликации.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9" r="25131" b="17763"/>
          <a:stretch/>
        </p:blipFill>
        <p:spPr bwMode="auto">
          <a:xfrm>
            <a:off x="1187624" y="5589240"/>
            <a:ext cx="6725657" cy="100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40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129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ПЦР нужно два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прямой  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обратный.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из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комплементарен одной из цепей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двуцепочечной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матрицы, обрамляя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конец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амплифицируемого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t="39129" b="30552"/>
          <a:stretch/>
        </p:blipFill>
        <p:spPr bwMode="auto">
          <a:xfrm>
            <a:off x="548684" y="2254219"/>
            <a:ext cx="840040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63691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515719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5`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926" y="515719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3`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256490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3`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7468696" y="3789040"/>
            <a:ext cx="792088" cy="430453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890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соответствовать следующим критериям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температуры плавления двух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должны различаться более чем на 5 °С;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ГЦ-состав их должен уложиться в интервал 40–60%;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 структуре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олигонуклеотидов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должно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шпилек;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должны образовывать дуплексы (спариваться) друг с другом.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лучше, если на 3ˊ-конце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гуанин или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делает комплекс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-матрица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стабильным.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02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2012474"/>
            <a:ext cx="4464496" cy="586551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Thermus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aquaticus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-полимераза).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Pyrococcus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furiosus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Pfu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-полимераза).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Pyrococcus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woesei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Pwo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-полимераза).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10800000" flipH="1">
            <a:off x="4644008" y="3428999"/>
            <a:ext cx="530345" cy="223224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21021" y="4252735"/>
            <a:ext cx="327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ТОЧНЫЕ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644006" y="2087850"/>
            <a:ext cx="265173" cy="115212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6923" y="2186860"/>
            <a:ext cx="423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ПРОИЗВОДИТЕЛЬНАЯ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8241" y="33265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ДНК-полимеразы, применяемые в методе ПЦР:</a:t>
            </a:r>
          </a:p>
        </p:txBody>
      </p:sp>
    </p:spTree>
    <p:extLst>
      <p:ext uri="{BB962C8B-B14F-4D97-AF65-F5344CB8AC3E}">
        <p14:creationId xmlns:p14="http://schemas.microsoft.com/office/powerpoint/2010/main" val="38301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ДНК-полимеразам I.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Оптимум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при +75-80°С (+70-90°С), скорость синтеза 60-150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./с.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требует наличия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только по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матрице, не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начаться без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идёт всегда в направлении 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’- 3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требуются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dNTP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источники нуклеотидов.</a:t>
            </a:r>
          </a:p>
        </p:txBody>
      </p:sp>
    </p:spTree>
    <p:extLst>
      <p:ext uri="{BB962C8B-B14F-4D97-AF65-F5344CB8AC3E}">
        <p14:creationId xmlns:p14="http://schemas.microsoft.com/office/powerpoint/2010/main" val="289059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700808"/>
            <a:ext cx="6359543" cy="45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Амплификатор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прибор, обеспечивающий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периодическое охлаждение и нагревание пробирок, обычно с точностью не менее 0,1 °C. </a:t>
            </a:r>
          </a:p>
        </p:txBody>
      </p:sp>
    </p:spTree>
    <p:extLst>
      <p:ext uri="{BB962C8B-B14F-4D97-AF65-F5344CB8AC3E}">
        <p14:creationId xmlns:p14="http://schemas.microsoft.com/office/powerpoint/2010/main" val="211257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 этап ПЦР, состоящий из 20-40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циклов. Каждый цикл протекает по одной и той же схеме и состоит 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Денатурация (плавление)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90-98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тжиг (гибридизация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50-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Элонгация (синтез)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72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°С.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протекает при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определенной температуре. </a:t>
            </a:r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7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503"/>
            <a:ext cx="6633329" cy="667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9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048"/>
            <a:ext cx="8568952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1970-х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Хьеллю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Клеппе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амплифицировать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 с помощью пары коротких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одноцепочечных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 - синтетических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23102"/>
            <a:ext cx="3981667" cy="457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7950" y="6495174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Хьеллю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Клеппе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9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29851" r="5778"/>
          <a:stretch/>
        </p:blipFill>
        <p:spPr bwMode="auto">
          <a:xfrm>
            <a:off x="179512" y="620688"/>
            <a:ext cx="8830945" cy="518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820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температурного режима в течение первых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циклов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ПЦР.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" y="1844824"/>
            <a:ext cx="9039001" cy="338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1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циклического процесса является экспоненциальное увеличение количества специфического фрагмента ДНК, которое можно описать формулой: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М*(2n- n-1)~2n ,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А – количество специфических (ограниченных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продуктов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амплификации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– начальное количество ДНК-мишеней;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число циклов амплификации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9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специфических продуктов амплификации лучше описывает формула: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М*(1+Е)n,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Е – значение эффективности реакции.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специфические фрагменты, ограниченные на концах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праймерами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впервые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в конце второго цикла, накапливаются в геометрической прогрессии и очень скоро начинают доминировать среди продуктов амплификации.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88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r="8084"/>
          <a:stretch/>
        </p:blipFill>
        <p:spPr bwMode="auto">
          <a:xfrm>
            <a:off x="179512" y="1484784"/>
            <a:ext cx="8871626" cy="371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59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9" b="32007"/>
          <a:stretch/>
        </p:blipFill>
        <p:spPr bwMode="auto">
          <a:xfrm>
            <a:off x="251520" y="1124744"/>
            <a:ext cx="6429517" cy="5604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483768" y="260648"/>
            <a:ext cx="377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 плато»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1196752"/>
            <a:ext cx="2083120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накопления специфических продуктов амплификации по геометрической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прогрессии идет лишь ограниченное время, а затем его эффективность критически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падает – проявляется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 плато».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8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ПОЛИМЕРАЗНАЯ ЦЕПНАЯ РЕАКЦИЯ (ПЦР)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68560" y="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ПОЛИМЕРАЗНАЯ ЦЕПНАЯ РЕАКЦИЯ (ПЦР)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3"/>
            <a:ext cx="8229600" cy="27363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Кэри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Мюллис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метод, ставший в дальнейшем известным как полимеразная цепная реакция.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Мюллис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Нобелевскую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премию.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84679"/>
            <a:ext cx="57150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4854" y="6309320"/>
            <a:ext cx="2004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Кэри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Мюллис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3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2" y="1645643"/>
            <a:ext cx="5883793" cy="3079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Гудзон Фриз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обнаружили уникальные микроорганизмы, живущие в гейзерах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температурой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88 ℃ 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96" y="3898900"/>
            <a:ext cx="5103889" cy="2668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6176" y="220486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Термальный источник,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Йеллоустон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6966" y="5798063"/>
            <a:ext cx="14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Брок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Thermus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aquaticus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экстремально термофильная бактерия, ферменты которой вошли в основу технологии ПЦР.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583437" cy="3109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0" y="4869160"/>
            <a:ext cx="5289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Микрография бактерии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Thermus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aquaticus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25" y="2276872"/>
            <a:ext cx="4329507" cy="3692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7745" y="6093296"/>
            <a:ext cx="1826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 </a:t>
            </a:r>
          </a:p>
        </p:txBody>
      </p:sp>
    </p:spTree>
    <p:extLst>
      <p:ext uri="{BB962C8B-B14F-4D97-AF65-F5344CB8AC3E}">
        <p14:creationId xmlns:p14="http://schemas.microsoft.com/office/powerpoint/2010/main" val="36882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Полимеразная цепная реакция (ПЦР,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PCR)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экспериментальный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метод, позволяющий добиться значительного увеличения малых концентраций определённых фрагментов нуклеиновой кислоты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(ДНК) 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биологическом материале (пробе).</a:t>
            </a:r>
          </a:p>
        </p:txBody>
      </p:sp>
    </p:spTree>
    <p:extLst>
      <p:ext uri="{BB962C8B-B14F-4D97-AF65-F5344CB8AC3E}">
        <p14:creationId xmlns:p14="http://schemas.microsoft.com/office/powerpoint/2010/main" val="9185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147910"/>
              </p:ext>
            </p:extLst>
          </p:nvPr>
        </p:nvGraphicFramePr>
        <p:xfrm>
          <a:off x="539552" y="836712"/>
          <a:ext cx="822960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 науки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(генетика, молекулярная биология, селекция, генная инженерия и т.д.)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Криминалистика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09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копий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нужного фрагмента ДНК.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нужного фрагмента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ДНК.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Клонирование генов.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Секвенирование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ДНК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(определение нуклеотидной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последовательности).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Направленный мутагенез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ДНК.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эволюционного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родства исследуемых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организмов.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инфекций.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генетических заболеваний, включая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пренатальную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диагностику.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Персонализированная медицина 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отцовства.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личности.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33265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применения ПЦР в различных областях</a:t>
            </a:r>
          </a:p>
        </p:txBody>
      </p:sp>
    </p:spTree>
    <p:extLst>
      <p:ext uri="{BB962C8B-B14F-4D97-AF65-F5344CB8AC3E}">
        <p14:creationId xmlns:p14="http://schemas.microsoft.com/office/powerpoint/2010/main" val="11453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16632"/>
            <a:ext cx="4313452" cy="647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96752"/>
            <a:ext cx="3744416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метода ПЦР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ДНК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2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3"/>
          <a:stretch/>
        </p:blipFill>
        <p:spPr bwMode="auto">
          <a:xfrm>
            <a:off x="622151" y="1700808"/>
            <a:ext cx="8152924" cy="4281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75831"/>
            <a:ext cx="75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чистого препарата ДНК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5482" y="188639"/>
            <a:ext cx="390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ДНК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69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659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ПОЛИМЕРАЗНАЯ ЦЕПНАЯ РЕАКЦИЯ (ПЦР)</vt:lpstr>
      <vt:lpstr>Презентация PowerPoint</vt:lpstr>
      <vt:lpstr>Презентация PowerPoint</vt:lpstr>
      <vt:lpstr>Презентация PowerPoint</vt:lpstr>
      <vt:lpstr>Thermus aquaticus – экстремально термофильная бактерия, ферменты которой вошли в основу технологии ПЦР.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смеси для ПЦР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АМПЛИФИКАЦИЯ</vt:lpstr>
      <vt:lpstr>Презентация PowerPoint</vt:lpstr>
      <vt:lpstr>Презентация PowerPoint</vt:lpstr>
      <vt:lpstr>Схематическое изображение температурного режима в течение первых двух циклов ПЦР.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ПОЛИМЕРАЗНАЯ ЦЕПНАЯ РЕАКЦИЯ (ПЦР)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Лаборант</dc:creator>
  <cp:lastModifiedBy>User</cp:lastModifiedBy>
  <cp:revision>24</cp:revision>
  <dcterms:created xsi:type="dcterms:W3CDTF">2022-04-26T09:11:25Z</dcterms:created>
  <dcterms:modified xsi:type="dcterms:W3CDTF">2022-04-28T19:20:03Z</dcterms:modified>
</cp:coreProperties>
</file>