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82" r:id="rId2"/>
    <p:sldId id="259" r:id="rId3"/>
    <p:sldId id="271" r:id="rId4"/>
    <p:sldId id="272" r:id="rId5"/>
    <p:sldId id="273" r:id="rId6"/>
    <p:sldId id="276" r:id="rId7"/>
    <p:sldId id="262" r:id="rId8"/>
    <p:sldId id="277" r:id="rId9"/>
    <p:sldId id="274" r:id="rId10"/>
    <p:sldId id="278" r:id="rId11"/>
    <p:sldId id="263" r:id="rId12"/>
    <p:sldId id="265" r:id="rId13"/>
    <p:sldId id="267" r:id="rId14"/>
    <p:sldId id="268" r:id="rId15"/>
    <p:sldId id="281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07D9"/>
    <a:srgbClr val="640152"/>
    <a:srgbClr val="5D0345"/>
    <a:srgbClr val="5B1705"/>
    <a:srgbClr val="4F112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4297BD-BA18-4A9B-B540-46186A0E05E3}" type="datetimeFigureOut">
              <a:rPr lang="ru-RU"/>
              <a:pPr>
                <a:defRPr/>
              </a:pPr>
              <a:t>18.05.2024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6E0999C-51A9-4E4E-AFEC-7581E6F11D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779219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7B0F89-3C1C-4E00-8A2E-3793138B7A0D}" type="datetimeFigureOut">
              <a:rPr lang="ru-RU"/>
              <a:pPr>
                <a:defRPr/>
              </a:pPr>
              <a:t>18.05.2024</a:t>
            </a:fld>
            <a:endParaRPr lang="ru-RU" dirty="0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AB6AE7-CF16-4F68-B269-DF58CA7D08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82422-97F1-4567-89AE-D5F9674F1487}" type="datetimeFigureOut">
              <a:rPr lang="ru-RU"/>
              <a:pPr>
                <a:defRPr/>
              </a:pPr>
              <a:t>18.05.2024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A4A66-BF37-4348-9A78-752F6FA48E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40102-BE15-4FB0-BDE5-A91E84BBBADC}" type="datetimeFigureOut">
              <a:rPr lang="ru-RU"/>
              <a:pPr>
                <a:defRPr/>
              </a:pPr>
              <a:t>18.05.2024</a:t>
            </a:fld>
            <a:endParaRPr lang="ru-RU" dirty="0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E57A1-F541-4CFC-85C2-9C23594F34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2099B-D212-47BE-98D6-8D564C2A39FD}" type="datetimeFigureOut">
              <a:rPr lang="ru-RU"/>
              <a:pPr>
                <a:defRPr/>
              </a:pPr>
              <a:t>18.05.2024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95768-035F-4561-9216-88FF4FB83F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45C53C-EBEC-4059-BFB1-9F1D570B559A}" type="datetimeFigureOut">
              <a:rPr lang="ru-RU"/>
              <a:pPr>
                <a:defRPr/>
              </a:pPr>
              <a:t>18.05.2024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C28E2E-455A-4F30-A17B-723B0BE07B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ED69B-9F3E-46DE-9C6D-4C5983F2FC21}" type="datetimeFigureOut">
              <a:rPr lang="ru-RU"/>
              <a:pPr>
                <a:defRPr/>
              </a:pPr>
              <a:t>18.05.2024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69301-69DF-440F-B51A-28D2664810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97988-8C36-42F1-990B-447A8DABA111}" type="datetimeFigureOut">
              <a:rPr lang="ru-RU"/>
              <a:pPr>
                <a:defRPr/>
              </a:pPr>
              <a:t>18.05.2024</a:t>
            </a:fld>
            <a:endParaRPr lang="ru-RU" dirty="0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0EC9E-9FF3-432A-964D-FED4D320C5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9454CB-130E-454F-87AA-C4C53F8683D6}" type="datetimeFigureOut">
              <a:rPr lang="ru-RU"/>
              <a:pPr>
                <a:defRPr/>
              </a:pPr>
              <a:t>18.05.2024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6C43E7-9FC0-4D1D-A989-A7D7E0ABA3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B2E39E-9356-4A55-A376-39982F86EF84}" type="datetimeFigureOut">
              <a:rPr lang="ru-RU"/>
              <a:pPr>
                <a:defRPr/>
              </a:pPr>
              <a:t>18.05.2024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CC3C66-F99A-4D9F-9564-E1186C3665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5990B8-050C-47FA-AD54-FE6F33EF4248}" type="datetimeFigureOut">
              <a:rPr lang="ru-RU"/>
              <a:pPr>
                <a:defRPr/>
              </a:pPr>
              <a:t>18.05.2024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F6228F-51BD-4E54-BDB2-0422C6FBEC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2BB59-79A5-4EB9-A0E5-E8B1C658BE98}" type="datetimeFigureOut">
              <a:rPr lang="ru-RU"/>
              <a:pPr>
                <a:defRPr/>
              </a:pPr>
              <a:t>18.05.2024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46B1C-7A0A-477A-8220-9EE7E89DFD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F3EB944-201A-489D-8DE6-32E8E9FF7A19}" type="datetimeFigureOut">
              <a:rPr lang="ru-RU"/>
              <a:pPr>
                <a:defRPr/>
              </a:pPr>
              <a:t>18.05.2024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E61C6DB4-415F-4D7F-B20D-808298A582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6" r:id="rId6"/>
    <p:sldLayoutId id="2147483687" r:id="rId7"/>
    <p:sldLayoutId id="2147483688" r:id="rId8"/>
    <p:sldLayoutId id="2147483680" r:id="rId9"/>
    <p:sldLayoutId id="2147483679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404664"/>
            <a:ext cx="7992888" cy="622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75138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b="1" dirty="0" smtClean="0">
                <a:effectLst/>
              </a:rPr>
              <a:t> «Наведи порядок»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1907D9"/>
                </a:solidFill>
              </a:rPr>
              <a:t>Зимняя вьюга, охотник увидел ,  мама  улыбается , устный ответ, он приехал , знал давно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13" y="274638"/>
            <a:ext cx="7818437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ru-RU" sz="3600" b="1" smtClean="0">
                <a:solidFill>
                  <a:srgbClr val="1907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Вывод 3</a:t>
            </a:r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900113" y="1447800"/>
            <a:ext cx="8034337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b="1" i="1" smtClean="0">
              <a:solidFill>
                <a:srgbClr val="27130E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4800" b="1" i="1" smtClean="0">
                <a:solidFill>
                  <a:srgbClr val="640152"/>
                </a:solidFill>
                <a:latin typeface="Times New Roman" pitchFamily="18" charset="0"/>
                <a:cs typeface="Times New Roman" pitchFamily="18" charset="0"/>
              </a:rPr>
              <a:t>Грамматическая основа  не является словосочетанием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 bwMode="auto">
          <a:xfrm>
            <a:off x="2484438" y="0"/>
            <a:ext cx="3959225" cy="3333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2000" b="1" i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Тест. </a:t>
            </a:r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250825" y="260350"/>
            <a:ext cx="8683625" cy="6597650"/>
          </a:xfrm>
        </p:spPr>
        <p:txBody>
          <a:bodyPr/>
          <a:lstStyle/>
          <a:p>
            <a:pPr marL="538163" indent="-457200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1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8163" indent="-4572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1.В каком словосочетании неверно выделено главное слово:</a:t>
            </a:r>
          </a:p>
          <a:p>
            <a:pPr marL="538163" indent="-4572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А) Шагать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быстро;</a:t>
            </a:r>
          </a:p>
          <a:p>
            <a:pPr marL="538163" indent="-4572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Б) Серебристая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река;</a:t>
            </a:r>
          </a:p>
          <a:p>
            <a:pPr marL="538163" indent="-4572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В)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Мокрый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от дождя;</a:t>
            </a:r>
          </a:p>
          <a:p>
            <a:pPr marL="538163" indent="-4572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Г) Задорно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танцевать.</a:t>
            </a:r>
          </a:p>
          <a:p>
            <a:pPr marL="538163" indent="-4572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2.Какое сочетание слов не является словосочетанием:</a:t>
            </a:r>
          </a:p>
          <a:p>
            <a:pPr marL="538163" indent="-4572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А) Посетить музей;</a:t>
            </a:r>
          </a:p>
          <a:p>
            <a:pPr marL="538163" indent="-4572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Б) Выставочный зал;</a:t>
            </a:r>
          </a:p>
          <a:p>
            <a:pPr marL="538163" indent="-4572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В) Недалеко от дома;</a:t>
            </a:r>
          </a:p>
          <a:p>
            <a:pPr marL="538163" indent="-4572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Г) Школа закрылась.</a:t>
            </a:r>
          </a:p>
          <a:p>
            <a:pPr marL="538163" indent="-4572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3.Укажите  словосочетание:</a:t>
            </a:r>
          </a:p>
          <a:p>
            <a:pPr marL="538163" indent="-4572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А) Дети играют  в снежки;</a:t>
            </a:r>
          </a:p>
          <a:p>
            <a:pPr marL="538163" indent="-4572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Б) Подвижные дети;</a:t>
            </a:r>
          </a:p>
          <a:p>
            <a:pPr marL="538163" indent="-4572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В) Снежки летят;</a:t>
            </a:r>
          </a:p>
          <a:p>
            <a:pPr marL="538163" indent="-4572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Г) Я люблю зиму.</a:t>
            </a:r>
          </a:p>
          <a:p>
            <a:pPr marL="538163" indent="-4572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15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i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Ответы:</a:t>
            </a: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5313" indent="-514350" eaLnBrk="1" hangingPunct="1">
              <a:buFont typeface="Gill Sans MT" pitchFamily="34" charset="0"/>
              <a:buAutoNum type="arabicPeriod"/>
            </a:pPr>
            <a:r>
              <a:rPr lang="ru-RU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А;</a:t>
            </a:r>
          </a:p>
          <a:p>
            <a:pPr marL="595313" indent="-514350" eaLnBrk="1" hangingPunct="1">
              <a:buFont typeface="Gill Sans MT" pitchFamily="34" charset="0"/>
              <a:buAutoNum type="arabicPeriod"/>
            </a:pPr>
            <a:r>
              <a:rPr lang="ru-RU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Г;</a:t>
            </a:r>
          </a:p>
          <a:p>
            <a:pPr marL="595313" indent="-514350" eaLnBrk="1" hangingPunct="1">
              <a:buFont typeface="Gill Sans MT" pitchFamily="34" charset="0"/>
              <a:buAutoNum type="arabicPeriod"/>
            </a:pPr>
            <a:r>
              <a:rPr lang="ru-RU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Б;</a:t>
            </a:r>
          </a:p>
          <a:p>
            <a:pPr marL="742950" lvl="1" indent="-285750" eaLnBrk="1" hangingPunct="1">
              <a:buFont typeface="Gill Sans MT" pitchFamily="34" charset="0"/>
              <a:buNone/>
            </a:pPr>
            <a:endParaRPr lang="ru-RU" b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 теста: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6" name="Содержимое 2"/>
          <p:cNvSpPr>
            <a:spLocks noGrp="1"/>
          </p:cNvSpPr>
          <p:nvPr>
            <p:ph sz="half" idx="1"/>
          </p:nvPr>
        </p:nvSpPr>
        <p:spPr>
          <a:xfrm>
            <a:off x="1116013" y="1524000"/>
            <a:ext cx="3600450" cy="4664075"/>
          </a:xfrm>
        </p:spPr>
        <p:txBody>
          <a:bodyPr/>
          <a:lstStyle/>
          <a:p>
            <a:pPr marL="595313" indent="-514350" eaLnBrk="1" hangingPunct="1">
              <a:buFont typeface="Gill Sans MT" pitchFamily="34" charset="0"/>
              <a:buAutoNum type="arabicPeriod"/>
            </a:pPr>
            <a:r>
              <a:rPr 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Ошибки отсутствуют</a:t>
            </a:r>
          </a:p>
          <a:p>
            <a:pPr marL="595313" indent="-514350" eaLnBrk="1" hangingPunct="1">
              <a:buFont typeface="Gill Sans MT" pitchFamily="34" charset="0"/>
              <a:buAutoNum type="arabicPeriod"/>
            </a:pPr>
            <a:endParaRPr lang="ru-RU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5313" indent="-514350" eaLnBrk="1" hangingPunct="1">
              <a:buFont typeface="Gill Sans MT" pitchFamily="34" charset="0"/>
              <a:buAutoNum type="arabicPeriod"/>
            </a:pP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1ошибка</a:t>
            </a:r>
          </a:p>
          <a:p>
            <a:pPr marL="595313" indent="-514350" eaLnBrk="1" hangingPunct="1">
              <a:buFont typeface="Gill Sans MT" pitchFamily="34" charset="0"/>
              <a:buAutoNum type="arabicPeriod"/>
            </a:pPr>
            <a:endParaRPr lang="ru-RU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5313" indent="-514350" eaLnBrk="1" hangingPunct="1">
              <a:buFont typeface="Gill Sans MT" pitchFamily="34" charset="0"/>
              <a:buAutoNum type="arabicPeriod"/>
            </a:pP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2-ошибки</a:t>
            </a:r>
          </a:p>
          <a:p>
            <a:pPr marL="595313" indent="-514350" eaLnBrk="1" hangingPunct="1">
              <a:buFont typeface="Gill Sans MT" pitchFamily="34" charset="0"/>
              <a:buAutoNum type="arabicPeriod"/>
            </a:pPr>
            <a:endParaRPr lang="ru-RU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5313" indent="-514350" eaLnBrk="1" hangingPunct="1">
              <a:buFont typeface="Gill Sans MT" pitchFamily="34" charset="0"/>
              <a:buAutoNum type="arabicPeriod"/>
            </a:pP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ошибки</a:t>
            </a:r>
          </a:p>
          <a:p>
            <a:pPr marL="595313" indent="-514350" eaLnBrk="1" hangingPunct="1">
              <a:buFont typeface="Gill Sans MT" pitchFamily="34" charset="0"/>
              <a:buAutoNum type="arabicPeriod"/>
            </a:pPr>
            <a:endParaRPr lang="ru-RU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5313" indent="-514350" eaLnBrk="1" hangingPunct="1">
              <a:buFont typeface="Gill Sans MT" pitchFamily="34" charset="0"/>
              <a:buAutoNum type="arabicPeriod"/>
            </a:pPr>
            <a:endParaRPr lang="ru-RU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Содержимое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pPr marL="595313" indent="-514350" eaLnBrk="1" hangingPunct="1">
              <a:buFont typeface="Gill Sans MT" pitchFamily="34" charset="0"/>
              <a:buAutoNum type="arabicPeriod"/>
            </a:pP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«5»</a:t>
            </a:r>
          </a:p>
          <a:p>
            <a:pPr marL="595313" indent="-514350" eaLnBrk="1" hangingPunct="1">
              <a:buFont typeface="Gill Sans MT" pitchFamily="34" charset="0"/>
              <a:buAutoNum type="arabicPeriod"/>
            </a:pPr>
            <a:endParaRPr lang="ru-RU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5313" indent="-514350" eaLnBrk="1" hangingPunct="1">
              <a:buFont typeface="Gill Sans MT" pitchFamily="34" charset="0"/>
              <a:buAutoNum type="arabicPeriod"/>
            </a:pP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«4»</a:t>
            </a:r>
          </a:p>
          <a:p>
            <a:pPr marL="595313" indent="-514350" eaLnBrk="1" hangingPunct="1">
              <a:buFont typeface="Gill Sans MT" pitchFamily="34" charset="0"/>
              <a:buAutoNum type="arabicPeriod"/>
            </a:pPr>
            <a:endParaRPr lang="ru-RU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5313" indent="-514350" eaLnBrk="1" hangingPunct="1">
              <a:buFont typeface="Gill Sans MT" pitchFamily="34" charset="0"/>
              <a:buAutoNum type="arabicPeriod"/>
            </a:pP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«3»</a:t>
            </a:r>
          </a:p>
          <a:p>
            <a:pPr marL="595313" indent="-514350" eaLnBrk="1" hangingPunct="1">
              <a:buFont typeface="Gill Sans MT" pitchFamily="34" charset="0"/>
              <a:buAutoNum type="arabicPeriod"/>
            </a:pPr>
            <a:endParaRPr lang="ru-RU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5313" indent="-514350" eaLnBrk="1" hangingPunct="1">
              <a:buFont typeface="Gill Sans MT" pitchFamily="34" charset="0"/>
              <a:buAutoNum type="arabicPeriod"/>
            </a:pP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«2»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b="1" smtClean="0">
                <a:solidFill>
                  <a:srgbClr val="1907D9"/>
                </a:solidFill>
                <a:effectLst/>
                <a:latin typeface="Times New Roman" pitchFamily="18" charset="0"/>
              </a:rPr>
              <a:t>Домашнее задание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4400" b="1" dirty="0" smtClean="0">
                <a:solidFill>
                  <a:srgbClr val="640152"/>
                </a:solidFill>
                <a:latin typeface="Times New Roman" pitchFamily="18" charset="0"/>
              </a:rPr>
              <a:t>1. учить правило</a:t>
            </a:r>
          </a:p>
          <a:p>
            <a:pPr eaLnBrk="1" hangingPunct="1"/>
            <a:r>
              <a:rPr lang="ru-RU" sz="4400" b="1" dirty="0" smtClean="0">
                <a:solidFill>
                  <a:srgbClr val="640152"/>
                </a:solidFill>
                <a:latin typeface="Times New Roman" pitchFamily="18" charset="0"/>
              </a:rPr>
              <a:t>2.выполнить упр.128, с. 62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600" b="1" i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Продолжите предложения: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6013" y="1628775"/>
            <a:ext cx="7818437" cy="4619625"/>
          </a:xfrm>
        </p:spPr>
        <p:txBody>
          <a:bodyPr/>
          <a:lstStyle/>
          <a:p>
            <a:pPr marL="595313" indent="-514350" eaLnBrk="1" hangingPunct="1">
              <a:buFont typeface="Gill Sans MT" pitchFamily="34" charset="0"/>
              <a:buAutoNum type="arabicPeriod"/>
            </a:pPr>
            <a:r>
              <a:rPr lang="ru-RU" sz="36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Сегодня на уроке мы говорили о …</a:t>
            </a:r>
          </a:p>
          <a:p>
            <a:pPr marL="595313" indent="-514350" eaLnBrk="1" hangingPunct="1">
              <a:buFont typeface="Gill Sans MT" pitchFamily="34" charset="0"/>
              <a:buAutoNum type="arabicPeriod"/>
            </a:pPr>
            <a:endParaRPr lang="ru-RU" sz="3600" b="1" i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5313" indent="-514350" eaLnBrk="1" hangingPunct="1">
              <a:buFont typeface="Gill Sans MT" pitchFamily="34" charset="0"/>
              <a:buAutoNum type="arabicPeriod"/>
            </a:pPr>
            <a:r>
              <a:rPr lang="ru-RU" sz="36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Сегодня на уроке мы узнали  …</a:t>
            </a:r>
          </a:p>
          <a:p>
            <a:pPr marL="595313" indent="-514350" eaLnBrk="1" hangingPunct="1">
              <a:buFont typeface="Gill Sans MT" pitchFamily="34" charset="0"/>
              <a:buAutoNum type="arabicPeriod"/>
            </a:pPr>
            <a:endParaRPr lang="ru-RU" sz="3600" b="1" i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5313" indent="-514350" eaLnBrk="1" hangingPunct="1">
              <a:buFont typeface="Gill Sans MT" pitchFamily="34" charset="0"/>
              <a:buAutoNum type="arabicPeriod"/>
            </a:pPr>
            <a:r>
              <a:rPr lang="ru-RU" sz="36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Сегодня на уроке мы научились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http://www.coollady.ru/puc/3/shkola/s/1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51300" y="2060575"/>
            <a:ext cx="4768850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274320"/>
            <a:ext cx="8034096" cy="1143000"/>
          </a:xfrm>
        </p:spPr>
        <p:txBody>
          <a:bodyPr numCol="1">
            <a:prstTxWarp prst="textWave1">
              <a:avLst/>
            </a:prstTxWarp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8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Спасибо за урок</a:t>
            </a:r>
            <a:endParaRPr lang="ru-RU" sz="8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6400800" cy="1944688"/>
          </a:xfrm>
        </p:spPr>
        <p:txBody>
          <a:bodyPr/>
          <a:lstStyle/>
          <a:p>
            <a:pPr marL="26988" algn="ctr" eaLnBrk="1" hangingPunct="1"/>
            <a:r>
              <a:rPr lang="ru-RU" sz="6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Словосочетание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Слово</a:t>
            </a:r>
            <a:r>
              <a:rPr lang="ru-RU" b="1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ru-RU" b="1" i="1" smtClean="0">
                <a:solidFill>
                  <a:srgbClr val="64015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чет</a:t>
            </a:r>
            <a:r>
              <a:rPr lang="ru-RU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ание</a:t>
            </a:r>
            <a:endParaRPr lang="ru-RU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800" b="1" i="1" smtClean="0">
                <a:solidFill>
                  <a:srgbClr val="5D0345"/>
                </a:solidFill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ru-RU" sz="4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(соединить, собрать)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800" b="1" i="1" smtClean="0">
                <a:solidFill>
                  <a:srgbClr val="640152"/>
                </a:solidFill>
                <a:latin typeface="Times New Roman" pitchFamily="18" charset="0"/>
                <a:cs typeface="Times New Roman" pitchFamily="18" charset="0"/>
              </a:rPr>
              <a:t>чет</a:t>
            </a:r>
            <a:r>
              <a:rPr lang="ru-RU" sz="4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(супружеская чета, чётный)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800" b="1" i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Вместе пара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900" b="1" smtClean="0">
                <a:effectLst/>
                <a:latin typeface="Arial" charset="0"/>
              </a:rPr>
              <a:t>Составьте словосочетания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4800" b="1" i="1" smtClean="0">
                <a:solidFill>
                  <a:srgbClr val="1907D9"/>
                </a:solidFill>
                <a:latin typeface="Arial" charset="0"/>
              </a:rPr>
              <a:t>1.Золотой, листья</a:t>
            </a:r>
          </a:p>
          <a:p>
            <a:pPr eaLnBrk="1" hangingPunct="1"/>
            <a:r>
              <a:rPr lang="ru-RU" sz="4800" b="1" i="1" smtClean="0">
                <a:solidFill>
                  <a:srgbClr val="1907D9"/>
                </a:solidFill>
                <a:latin typeface="Arial" charset="0"/>
              </a:rPr>
              <a:t>2.Улетать, юг</a:t>
            </a:r>
          </a:p>
          <a:p>
            <a:pPr eaLnBrk="1" hangingPunct="1"/>
            <a:r>
              <a:rPr lang="ru-RU" sz="4800" b="1" i="1" smtClean="0">
                <a:solidFill>
                  <a:srgbClr val="1907D9"/>
                </a:solidFill>
                <a:latin typeface="Arial" charset="0"/>
              </a:rPr>
              <a:t>3.По, из</a:t>
            </a:r>
          </a:p>
          <a:p>
            <a:pPr eaLnBrk="1" hangingPunct="1"/>
            <a:r>
              <a:rPr lang="ru-RU" sz="4800" b="1" i="1" smtClean="0">
                <a:solidFill>
                  <a:srgbClr val="1907D9"/>
                </a:solidFill>
                <a:latin typeface="Arial" charset="0"/>
              </a:rPr>
              <a:t>4.Пилить, вода</a:t>
            </a:r>
          </a:p>
          <a:p>
            <a:pPr eaLnBrk="1" hangingPunct="1"/>
            <a:endParaRPr lang="ru-RU" sz="4800" b="1" i="1" smtClean="0">
              <a:solidFill>
                <a:srgbClr val="1907D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>
              <a:effectLst/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1435100" y="333375"/>
            <a:ext cx="7499350" cy="59150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600" b="1" smtClean="0">
                <a:solidFill>
                  <a:srgbClr val="1907D9"/>
                </a:solidFill>
              </a:rPr>
              <a:t>Знать</a:t>
            </a:r>
            <a:r>
              <a:rPr lang="ru-RU" sz="3600" smtClean="0">
                <a:solidFill>
                  <a:srgbClr val="1907D9"/>
                </a:solidFill>
              </a:rPr>
              <a:t>: </a:t>
            </a:r>
          </a:p>
          <a:p>
            <a:pPr eaLnBrk="1" hangingPunct="1"/>
            <a:r>
              <a:rPr lang="ru-RU" sz="2400" smtClean="0">
                <a:solidFill>
                  <a:srgbClr val="640152"/>
                </a:solidFill>
                <a:latin typeface="Arial Black" pitchFamily="34" charset="0"/>
              </a:rPr>
              <a:t>что такое  словосочетание?</a:t>
            </a:r>
          </a:p>
          <a:p>
            <a:pPr eaLnBrk="1" hangingPunct="1"/>
            <a:r>
              <a:rPr lang="ru-RU" sz="2400" smtClean="0">
                <a:solidFill>
                  <a:srgbClr val="640152"/>
                </a:solidFill>
                <a:latin typeface="Arial Black" pitchFamily="34" charset="0"/>
              </a:rPr>
              <a:t>Как связаны словосочетания?</a:t>
            </a:r>
          </a:p>
          <a:p>
            <a:pPr eaLnBrk="1" hangingPunct="1"/>
            <a:r>
              <a:rPr lang="ru-RU" sz="2400" smtClean="0">
                <a:solidFill>
                  <a:srgbClr val="640152"/>
                </a:solidFill>
                <a:latin typeface="Arial Black" pitchFamily="34" charset="0"/>
              </a:rPr>
              <a:t>Из чего состоят словосочетания?</a:t>
            </a:r>
          </a:p>
          <a:p>
            <a:pPr eaLnBrk="1" hangingPunct="1"/>
            <a:r>
              <a:rPr lang="ru-RU" sz="2400" smtClean="0">
                <a:solidFill>
                  <a:srgbClr val="640152"/>
                </a:solidFill>
                <a:latin typeface="Arial Black" pitchFamily="34" charset="0"/>
              </a:rPr>
              <a:t>Какие сочетания слов не являются словосочетаниями?</a:t>
            </a:r>
            <a:r>
              <a:rPr lang="ru-RU" sz="3600" smtClean="0">
                <a:solidFill>
                  <a:srgbClr val="640152"/>
                </a:solidFill>
                <a:latin typeface="Arial Black" pitchFamily="34" charset="0"/>
              </a:rPr>
              <a:t/>
            </a:r>
            <a:br>
              <a:rPr lang="ru-RU" sz="3600" smtClean="0">
                <a:solidFill>
                  <a:srgbClr val="640152"/>
                </a:solidFill>
                <a:latin typeface="Arial Black" pitchFamily="34" charset="0"/>
              </a:rPr>
            </a:br>
            <a:r>
              <a:rPr lang="ru-RU" sz="3600" smtClean="0">
                <a:solidFill>
                  <a:srgbClr val="640152"/>
                </a:solidFill>
              </a:rPr>
              <a:t/>
            </a:r>
            <a:br>
              <a:rPr lang="ru-RU" sz="3600" smtClean="0">
                <a:solidFill>
                  <a:srgbClr val="640152"/>
                </a:solidFill>
              </a:rPr>
            </a:br>
            <a:r>
              <a:rPr lang="ru-RU" sz="2800" smtClean="0">
                <a:solidFill>
                  <a:srgbClr val="1907D9"/>
                </a:solidFill>
                <a:latin typeface="Arial Black" pitchFamily="34" charset="0"/>
              </a:rPr>
              <a:t>Уметь:</a:t>
            </a:r>
          </a:p>
          <a:p>
            <a:pPr eaLnBrk="1" hangingPunct="1"/>
            <a:r>
              <a:rPr lang="ru-RU" sz="2400" smtClean="0">
                <a:latin typeface="Arial Black" pitchFamily="34" charset="0"/>
              </a:rPr>
              <a:t> </a:t>
            </a:r>
            <a:r>
              <a:rPr lang="ru-RU" sz="2400" smtClean="0">
                <a:solidFill>
                  <a:srgbClr val="640152"/>
                </a:solidFill>
                <a:latin typeface="Arial Black" pitchFamily="34" charset="0"/>
              </a:rPr>
              <a:t>выделять словосочетания из предложения,</a:t>
            </a:r>
          </a:p>
          <a:p>
            <a:pPr eaLnBrk="1" hangingPunct="1"/>
            <a:r>
              <a:rPr lang="ru-RU" sz="2400" smtClean="0">
                <a:solidFill>
                  <a:srgbClr val="640152"/>
                </a:solidFill>
                <a:latin typeface="Arial Black" pitchFamily="34" charset="0"/>
              </a:rPr>
              <a:t> находить в словосочетании главное и зависимое слово, </a:t>
            </a:r>
          </a:p>
          <a:p>
            <a:pPr eaLnBrk="1" hangingPunct="1"/>
            <a:r>
              <a:rPr lang="ru-RU" sz="2400" smtClean="0">
                <a:solidFill>
                  <a:srgbClr val="640152"/>
                </a:solidFill>
                <a:latin typeface="Arial Black" pitchFamily="34" charset="0"/>
              </a:rPr>
              <a:t>строить словосочетания;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2988" y="404813"/>
            <a:ext cx="7654925" cy="381635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грустный      вперед</a:t>
            </a:r>
            <a:b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чудесная     громко</a:t>
            </a:r>
            <a:b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смеяться   о природе</a:t>
            </a:r>
            <a:b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говорить      взгляд</a:t>
            </a:r>
            <a:b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мчаться    сказка</a:t>
            </a:r>
          </a:p>
        </p:txBody>
      </p:sp>
      <p:sp>
        <p:nvSpPr>
          <p:cNvPr id="21506" name="Текст 2"/>
          <p:cNvSpPr>
            <a:spLocks noGrp="1"/>
          </p:cNvSpPr>
          <p:nvPr>
            <p:ph type="body" idx="4294967295"/>
          </p:nvPr>
        </p:nvSpPr>
        <p:spPr>
          <a:xfrm>
            <a:off x="1476375" y="260350"/>
            <a:ext cx="4022725" cy="639763"/>
          </a:xfrm>
          <a:solidFill>
            <a:schemeClr val="bg1"/>
          </a:solidFill>
          <a:ln w="10795">
            <a:solidFill>
              <a:schemeClr val="bg1"/>
            </a:solidFill>
          </a:ln>
        </p:spPr>
        <p:txBody>
          <a:bodyPr anchor="ctr"/>
          <a:lstStyle/>
          <a:p>
            <a:pPr marL="63500" indent="0" algn="ctr" eaLnBrk="1" hangingPunct="1">
              <a:spcBef>
                <a:spcPts val="100"/>
              </a:spcBef>
              <a:buFont typeface="Wingdings 2" pitchFamily="18" charset="2"/>
              <a:buNone/>
            </a:pPr>
            <a:endParaRPr lang="ru-RU" sz="4000" b="1" i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0" indent="0" algn="ctr" eaLnBrk="1" hangingPunct="1">
              <a:spcBef>
                <a:spcPts val="100"/>
              </a:spcBef>
              <a:buFont typeface="Wingdings 2" pitchFamily="18" charset="2"/>
              <a:buNone/>
            </a:pPr>
            <a:endParaRPr lang="ru-RU" sz="4000" b="1" i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39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 1</a:t>
            </a:r>
            <a:br>
              <a:rPr lang="ru-RU" sz="39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900" b="1" i="1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1042988" y="1700213"/>
            <a:ext cx="7891462" cy="45481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800" b="1" i="1" smtClean="0">
                <a:solidFill>
                  <a:srgbClr val="640152"/>
                </a:solidFill>
                <a:latin typeface="Times New Roman" pitchFamily="18" charset="0"/>
                <a:cs typeface="Times New Roman" pitchFamily="18" charset="0"/>
              </a:rPr>
              <a:t>Смысловая связь между словами в словосочетаниях выражается с помощью вопроса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b="1" dirty="0" smtClean="0">
              <a:effectLst/>
              <a:latin typeface="Times New Roman" pitchFamily="18" charset="0"/>
            </a:endParaRP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1907D9"/>
                </a:solidFill>
                <a:latin typeface="Times New Roman" pitchFamily="18" charset="0"/>
              </a:rPr>
              <a:t>Прыгать парашют</a:t>
            </a:r>
          </a:p>
          <a:p>
            <a:pPr eaLnBrk="1" hangingPunct="1"/>
            <a:r>
              <a:rPr lang="ru-RU" sz="4000" b="1" smtClean="0">
                <a:solidFill>
                  <a:srgbClr val="1907D9"/>
                </a:solidFill>
                <a:latin typeface="Times New Roman" pitchFamily="18" charset="0"/>
              </a:rPr>
              <a:t>Новый брошюра</a:t>
            </a:r>
          </a:p>
          <a:p>
            <a:pPr eaLnBrk="1" hangingPunct="1"/>
            <a:r>
              <a:rPr lang="ru-RU" sz="4000" b="1" smtClean="0">
                <a:solidFill>
                  <a:srgbClr val="1907D9"/>
                </a:solidFill>
                <a:latin typeface="Times New Roman" pitchFamily="18" charset="0"/>
              </a:rPr>
              <a:t>Стремиться победа</a:t>
            </a:r>
          </a:p>
          <a:p>
            <a:pPr eaLnBrk="1" hangingPunct="1"/>
            <a:r>
              <a:rPr lang="ru-RU" sz="4000" b="1" smtClean="0">
                <a:solidFill>
                  <a:srgbClr val="1907D9"/>
                </a:solidFill>
                <a:latin typeface="Times New Roman" pitchFamily="18" charset="0"/>
              </a:rPr>
              <a:t>Встретить герой</a:t>
            </a:r>
          </a:p>
          <a:p>
            <a:pPr eaLnBrk="1" hangingPunct="1"/>
            <a:r>
              <a:rPr lang="ru-RU" sz="4000" b="1" smtClean="0">
                <a:solidFill>
                  <a:srgbClr val="1907D9"/>
                </a:solidFill>
                <a:latin typeface="Times New Roman" pitchFamily="18" charset="0"/>
              </a:rPr>
              <a:t>Серьёзный беседа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b="1" smtClean="0">
                <a:solidFill>
                  <a:srgbClr val="1907D9"/>
                </a:solidFill>
                <a:effectLst/>
              </a:rPr>
              <a:t>Вывод 2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4800" b="1" i="1" smtClean="0">
                <a:solidFill>
                  <a:srgbClr val="640152"/>
                </a:solidFill>
              </a:rPr>
              <a:t>Грамматическая связь выражается с помощью окончания или предлога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362</TotalTime>
  <Words>284</Words>
  <Application>Microsoft Office PowerPoint</Application>
  <PresentationFormat>Экран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Слайд 1</vt:lpstr>
      <vt:lpstr>Слайд 2</vt:lpstr>
      <vt:lpstr>Словосочетание</vt:lpstr>
      <vt:lpstr>Составьте словосочетания</vt:lpstr>
      <vt:lpstr>Слайд 5</vt:lpstr>
      <vt:lpstr>   грустный      вперед чудесная     громко смеяться   о природе говорить      взгляд мчаться    сказка</vt:lpstr>
      <vt:lpstr>Вывод 1 </vt:lpstr>
      <vt:lpstr>Слайд 8</vt:lpstr>
      <vt:lpstr>Вывод 2</vt:lpstr>
      <vt:lpstr> «Наведи порядок»</vt:lpstr>
      <vt:lpstr>Вывод 3</vt:lpstr>
      <vt:lpstr>Тест. </vt:lpstr>
      <vt:lpstr>Ответы:</vt:lpstr>
      <vt:lpstr>Критерии оценивания теста:</vt:lpstr>
      <vt:lpstr>Домашнее задание</vt:lpstr>
      <vt:lpstr>Продолжите предложения:</vt:lpstr>
      <vt:lpstr>Спасибо за урок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атто</dc:creator>
  <cp:lastModifiedBy>022017010</cp:lastModifiedBy>
  <cp:revision>44</cp:revision>
  <dcterms:created xsi:type="dcterms:W3CDTF">2013-11-15T13:59:07Z</dcterms:created>
  <dcterms:modified xsi:type="dcterms:W3CDTF">2024-05-17T22:08:10Z</dcterms:modified>
</cp:coreProperties>
</file>