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3" r:id="rId3"/>
    <p:sldId id="257" r:id="rId4"/>
    <p:sldId id="259" r:id="rId5"/>
    <p:sldId id="323" r:id="rId6"/>
    <p:sldId id="327" r:id="rId7"/>
    <p:sldId id="326" r:id="rId8"/>
    <p:sldId id="325" r:id="rId9"/>
    <p:sldId id="324" r:id="rId10"/>
    <p:sldId id="407" r:id="rId11"/>
    <p:sldId id="332" r:id="rId12"/>
    <p:sldId id="331" r:id="rId13"/>
    <p:sldId id="330" r:id="rId14"/>
    <p:sldId id="329" r:id="rId15"/>
    <p:sldId id="328" r:id="rId16"/>
    <p:sldId id="261" r:id="rId17"/>
    <p:sldId id="358" r:id="rId18"/>
    <p:sldId id="366" r:id="rId19"/>
    <p:sldId id="365" r:id="rId20"/>
    <p:sldId id="364" r:id="rId21"/>
    <p:sldId id="363" r:id="rId22"/>
    <p:sldId id="359" r:id="rId23"/>
    <p:sldId id="403" r:id="rId24"/>
    <p:sldId id="369" r:id="rId25"/>
    <p:sldId id="370" r:id="rId26"/>
    <p:sldId id="371" r:id="rId27"/>
    <p:sldId id="372" r:id="rId28"/>
    <p:sldId id="408" r:id="rId29"/>
    <p:sldId id="356" r:id="rId30"/>
    <p:sldId id="270" r:id="rId31"/>
    <p:sldId id="271" r:id="rId32"/>
    <p:sldId id="405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64" r:id="rId43"/>
    <p:sldId id="265" r:id="rId44"/>
    <p:sldId id="404" r:id="rId45"/>
    <p:sldId id="281" r:id="rId46"/>
    <p:sldId id="263" r:id="rId47"/>
    <p:sldId id="375" r:id="rId48"/>
    <p:sldId id="382" r:id="rId49"/>
    <p:sldId id="381" r:id="rId50"/>
    <p:sldId id="380" r:id="rId51"/>
    <p:sldId id="378" r:id="rId52"/>
    <p:sldId id="379" r:id="rId53"/>
    <p:sldId id="400" r:id="rId54"/>
    <p:sldId id="384" r:id="rId55"/>
    <p:sldId id="385" r:id="rId56"/>
    <p:sldId id="386" r:id="rId57"/>
    <p:sldId id="387" r:id="rId58"/>
    <p:sldId id="388" r:id="rId59"/>
    <p:sldId id="373" r:id="rId60"/>
    <p:sldId id="283" r:id="rId61"/>
    <p:sldId id="284" r:id="rId62"/>
    <p:sldId id="292" r:id="rId63"/>
    <p:sldId id="293" r:id="rId64"/>
    <p:sldId id="287" r:id="rId65"/>
    <p:sldId id="295" r:id="rId66"/>
    <p:sldId id="401" r:id="rId67"/>
    <p:sldId id="391" r:id="rId68"/>
    <p:sldId id="392" r:id="rId69"/>
    <p:sldId id="393" r:id="rId70"/>
    <p:sldId id="394" r:id="rId71"/>
    <p:sldId id="395" r:id="rId72"/>
    <p:sldId id="262" r:id="rId73"/>
    <p:sldId id="260" r:id="rId74"/>
    <p:sldId id="298" r:id="rId75"/>
    <p:sldId id="299" r:id="rId76"/>
    <p:sldId id="300" r:id="rId77"/>
    <p:sldId id="303" r:id="rId78"/>
    <p:sldId id="302" r:id="rId79"/>
    <p:sldId id="304" r:id="rId80"/>
    <p:sldId id="398" r:id="rId81"/>
    <p:sldId id="402" r:id="rId82"/>
    <p:sldId id="305" r:id="rId83"/>
    <p:sldId id="306" r:id="rId84"/>
    <p:sldId id="310" r:id="rId85"/>
    <p:sldId id="309" r:id="rId86"/>
    <p:sldId id="308" r:id="rId87"/>
    <p:sldId id="307" r:id="rId88"/>
    <p:sldId id="399" r:id="rId89"/>
    <p:sldId id="409" r:id="rId90"/>
    <p:sldId id="411" r:id="rId91"/>
    <p:sldId id="410" r:id="rId92"/>
    <p:sldId id="312" r:id="rId93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0BC5"/>
    <a:srgbClr val="FEF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4" autoAdjust="0"/>
    <p:restoredTop sz="93026" autoAdjust="0"/>
  </p:normalViewPr>
  <p:slideViewPr>
    <p:cSldViewPr snapToGrid="0">
      <p:cViewPr>
        <p:scale>
          <a:sx n="65" d="100"/>
          <a:sy n="65" d="100"/>
        </p:scale>
        <p:origin x="-4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12T15:27:32.085" idx="1">
    <p:pos x="1896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3839-DD8C-44FA-ACCB-33A22F4E0DFF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DB93-426D-4189-98D3-37CF1A1EC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314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3839-DD8C-44FA-ACCB-33A22F4E0DFF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DB93-426D-4189-98D3-37CF1A1EC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15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3839-DD8C-44FA-ACCB-33A22F4E0DFF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DB93-426D-4189-98D3-37CF1A1EC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38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3839-DD8C-44FA-ACCB-33A22F4E0DFF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DB93-426D-4189-98D3-37CF1A1EC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37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3839-DD8C-44FA-ACCB-33A22F4E0DFF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DB93-426D-4189-98D3-37CF1A1EC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24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3839-DD8C-44FA-ACCB-33A22F4E0DFF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DB93-426D-4189-98D3-37CF1A1EC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23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3839-DD8C-44FA-ACCB-33A22F4E0DFF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DB93-426D-4189-98D3-37CF1A1EC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061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3839-DD8C-44FA-ACCB-33A22F4E0DFF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DB93-426D-4189-98D3-37CF1A1EC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75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3839-DD8C-44FA-ACCB-33A22F4E0DFF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DB93-426D-4189-98D3-37CF1A1EC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1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3839-DD8C-44FA-ACCB-33A22F4E0DFF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DB93-426D-4189-98D3-37CF1A1EC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34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3839-DD8C-44FA-ACCB-33A22F4E0DFF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DB93-426D-4189-98D3-37CF1A1EC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3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53839-DD8C-44FA-ACCB-33A22F4E0DFF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FDB93-426D-4189-98D3-37CF1A1EC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01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i2.wp.com/ds05.infourok.ru/uploads/ex/115b/000e904a-8e955c68/hello_html_m33580576.jpg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1.bp.blogspot.com/-vDw_E4IcTcE/X5p_p15ihtI/AAAAAAAAI_U/dcLRPU48sf4MJjFqNQ_UCj-s4_m02gVXACLcBGAsYHQ/s343/00d.png" TargetMode="External"/><Relationship Id="rId2" Type="http://schemas.openxmlformats.org/officeDocument/2006/relationships/hyperlink" Target="http://images.myshared.ru/4/323267/slide_1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s.1sept.ru/2007/04/28-2.jpg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hyperlink" Target="https://i1.wp.com/ds05.infourok.ru/uploads/ex/115b/000e904a-8e955c68/hello_html_mb7e84d2.jpg" TargetMode="External"/><Relationship Id="rId4" Type="http://schemas.openxmlformats.org/officeDocument/2006/relationships/hyperlink" Target="https://fsd.multiurok.ru/html/2017/01/16/s_587c94415746d/img_s530274_0_8.jpg" TargetMode="Externa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4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5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://klubmama.ru/uploads/posts/2022-09/1662869060_20-klubmama-ru-p-applikatsiya-frazeologizmov-foto-21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hyperlink" Target="https://coolsen.ru/wp-content/uploads/2021/12/68-20211205_17164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gas-kvas.com/uploads/posts/2023-02/1676052877_gas-kvas-com-p-risunok-frazeologizma-raskraska-2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dzen.ru/a/ZAVeWJlJ9HR9towQ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8.jpe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9.jpeg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hyperlink" Target="https://prorisuem.ru/foto/9268/risunki_frazeologizmov_6_klass_3.webp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cont.ws/uploads/posts/1691830.jpg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comments" Target="../comments/comment1.xml"/><Relationship Id="rId4" Type="http://schemas.openxmlformats.org/officeDocument/2006/relationships/image" Target="../media/image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polinka.top/uploads/posts/2023-05/1684518847_polinka-top-p-kartinki-na-temu-frazeologizmi-krasivo-2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gas-kvas.com/uploads/posts/2023-02/1677051202_gas-kvas-com-p-risunki-na-temu-frazeologiya-37.jpg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098" y="271076"/>
            <a:ext cx="11941253" cy="3512647"/>
          </a:xfrm>
        </p:spPr>
        <p:txBody>
          <a:bodyPr>
            <a:noAutofit/>
          </a:bodyPr>
          <a:lstStyle/>
          <a:p>
            <a:r>
              <a:rPr lang="ru-RU" sz="12000" b="1" i="1" dirty="0">
                <a:solidFill>
                  <a:srgbClr val="180BC5"/>
                </a:solidFill>
                <a:latin typeface="Annabelle" panose="03000400000000000000" pitchFamily="66" charset="0"/>
                <a:ea typeface="Meiryo UI" panose="020B0604030504040204" pitchFamily="34" charset="-128"/>
              </a:rPr>
              <a:t>Занимательная </a:t>
            </a:r>
            <a:br>
              <a:rPr lang="ru-RU" sz="12000" b="1" i="1" dirty="0">
                <a:solidFill>
                  <a:srgbClr val="180BC5"/>
                </a:solidFill>
                <a:latin typeface="Annabelle" panose="03000400000000000000" pitchFamily="66" charset="0"/>
                <a:ea typeface="Meiryo UI" panose="020B0604030504040204" pitchFamily="34" charset="-128"/>
              </a:rPr>
            </a:br>
            <a:r>
              <a:rPr lang="ru-RU" sz="12000" b="1" i="1" dirty="0">
                <a:solidFill>
                  <a:srgbClr val="180BC5"/>
                </a:solidFill>
                <a:latin typeface="Annabelle" panose="03000400000000000000" pitchFamily="66" charset="0"/>
                <a:ea typeface="Meiryo UI" panose="020B0604030504040204" pitchFamily="34" charset="-128"/>
              </a:rPr>
              <a:t>фразеология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695568"/>
            <a:ext cx="9144000" cy="174642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4800" b="1" dirty="0">
                <a:solidFill>
                  <a:srgbClr val="180BC5"/>
                </a:solidFill>
                <a:latin typeface="Times New Roman" panose="02020603050405020304" pitchFamily="18" charset="0"/>
                <a:ea typeface="Meiryo UI" panose="020B0604030504040204" pitchFamily="34" charset="-128"/>
                <a:cs typeface="Times New Roman" panose="02020603050405020304" pitchFamily="18" charset="0"/>
              </a:rPr>
              <a:t>Интеллектуальная игра по русскому языку</a:t>
            </a:r>
          </a:p>
        </p:txBody>
      </p:sp>
    </p:spTree>
    <p:extLst>
      <p:ext uri="{BB962C8B-B14F-4D97-AF65-F5344CB8AC3E}">
        <p14:creationId xmlns:p14="http://schemas.microsoft.com/office/powerpoint/2010/main" val="5583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  <a:extLst>
              <a:ext uri="{FF2B5EF4-FFF2-40B4-BE49-F238E27FC236}">
                <a16:creationId xmlns:a16="http://schemas.microsoft.com/office/drawing/2014/main" xmlns="" id="{4D484FF8-3AFF-4DFC-8E81-29C825DDDA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09055">
            <a:off x="781596" y="623731"/>
            <a:ext cx="2525486" cy="231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xmlns="" id="{37645299-4DAC-4426-B431-7822FC424B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6857" y="1018901"/>
            <a:ext cx="3893631" cy="204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hlinkClick r:id="rId6"/>
            <a:extLst>
              <a:ext uri="{FF2B5EF4-FFF2-40B4-BE49-F238E27FC236}">
                <a16:creationId xmlns:a16="http://schemas.microsoft.com/office/drawing/2014/main" xmlns="" id="{CD0BADA5-CCA9-4DEB-8089-43BDE2A70C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5057">
            <a:off x="8066724" y="971564"/>
            <a:ext cx="3467607" cy="1597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hlinkClick r:id="rId8"/>
            <a:extLst>
              <a:ext uri="{FF2B5EF4-FFF2-40B4-BE49-F238E27FC236}">
                <a16:creationId xmlns:a16="http://schemas.microsoft.com/office/drawing/2014/main" xmlns="" id="{84DAA425-95D0-44C1-A63E-15B7424119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09555">
            <a:off x="1026765" y="3799776"/>
            <a:ext cx="2913718" cy="1887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hlinkClick r:id="rId10"/>
            <a:extLst>
              <a:ext uri="{FF2B5EF4-FFF2-40B4-BE49-F238E27FC236}">
                <a16:creationId xmlns:a16="http://schemas.microsoft.com/office/drawing/2014/main" xmlns="" id="{20C5A38B-8D5D-4748-9F88-CB399090AC6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416" y="3699551"/>
            <a:ext cx="3723072" cy="1965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hlinkClick r:id="rId12"/>
            <a:extLst>
              <a:ext uri="{FF2B5EF4-FFF2-40B4-BE49-F238E27FC236}">
                <a16:creationId xmlns:a16="http://schemas.microsoft.com/office/drawing/2014/main" xmlns="" id="{B6D07E1D-9BE5-45F3-ACD8-5929AA4F67E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99278">
            <a:off x="8088873" y="2790685"/>
            <a:ext cx="2556055" cy="3513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6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6478" y="1353571"/>
            <a:ext cx="6466703" cy="2387600"/>
          </a:xfrm>
        </p:spPr>
        <p:txBody>
          <a:bodyPr>
            <a:norm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Сочинять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87836" y="2547371"/>
            <a:ext cx="4329675" cy="1655762"/>
          </a:xfrm>
        </p:spPr>
        <p:txBody>
          <a:bodyPr>
            <a:normAutofit fontScale="25000" lnSpcReduction="20000"/>
          </a:bodyPr>
          <a:lstStyle/>
          <a:p>
            <a:r>
              <a:rPr lang="ru-RU" sz="8600" b="1" i="1" dirty="0">
                <a:solidFill>
                  <a:srgbClr val="180BC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</a:t>
            </a:r>
            <a:r>
              <a:rPr lang="ru-RU" sz="38400" b="1" i="1" dirty="0">
                <a:solidFill>
                  <a:srgbClr val="180BC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ходу</a:t>
            </a:r>
          </a:p>
        </p:txBody>
      </p:sp>
    </p:spTree>
    <p:extLst>
      <p:ext uri="{BB962C8B-B14F-4D97-AF65-F5344CB8AC3E}">
        <p14:creationId xmlns:p14="http://schemas.microsoft.com/office/powerpoint/2010/main" val="158845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5446" y="1230444"/>
            <a:ext cx="6466703" cy="2387600"/>
          </a:xfrm>
        </p:spPr>
        <p:txBody>
          <a:bodyPr>
            <a:norm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Перевести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65216" y="2216246"/>
            <a:ext cx="3739978" cy="1655762"/>
          </a:xfrm>
        </p:spPr>
        <p:txBody>
          <a:bodyPr>
            <a:norm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дух</a:t>
            </a:r>
          </a:p>
        </p:txBody>
      </p:sp>
    </p:spTree>
    <p:extLst>
      <p:ext uri="{BB962C8B-B14F-4D97-AF65-F5344CB8AC3E}">
        <p14:creationId xmlns:p14="http://schemas.microsoft.com/office/powerpoint/2010/main" val="14031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7424" y="1230444"/>
            <a:ext cx="6466703" cy="2387600"/>
          </a:xfrm>
        </p:spPr>
        <p:txBody>
          <a:bodyPr>
            <a:norm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48487" y="2262165"/>
            <a:ext cx="4432378" cy="1655762"/>
          </a:xfrm>
        </p:spPr>
        <p:txBody>
          <a:bodyPr>
            <a:normAutofit/>
          </a:bodyPr>
          <a:lstStyle/>
          <a:p>
            <a:r>
              <a:rPr lang="ru-RU" sz="8600" b="1" i="1" dirty="0">
                <a:solidFill>
                  <a:srgbClr val="180BC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руками</a:t>
            </a:r>
            <a:endParaRPr lang="ru-RU" dirty="0">
              <a:solidFill>
                <a:srgbClr val="180B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3847" y="1307436"/>
            <a:ext cx="6466703" cy="2387600"/>
          </a:xfrm>
        </p:spPr>
        <p:txBody>
          <a:bodyPr>
            <a:norm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первого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29433" y="2162412"/>
            <a:ext cx="4998720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взгляда</a:t>
            </a:r>
          </a:p>
        </p:txBody>
      </p:sp>
    </p:spTree>
    <p:extLst>
      <p:ext uri="{BB962C8B-B14F-4D97-AF65-F5344CB8AC3E}">
        <p14:creationId xmlns:p14="http://schemas.microsoft.com/office/powerpoint/2010/main" val="172567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3757" y="1311988"/>
            <a:ext cx="7071360" cy="2387600"/>
          </a:xfrm>
        </p:spPr>
        <p:txBody>
          <a:bodyPr>
            <a:norm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Броситься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23265" y="2284925"/>
            <a:ext cx="3957779" cy="1655762"/>
          </a:xfrm>
        </p:spPr>
        <p:txBody>
          <a:bodyPr>
            <a:no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глаза</a:t>
            </a:r>
          </a:p>
        </p:txBody>
      </p:sp>
    </p:spTree>
    <p:extLst>
      <p:ext uri="{BB962C8B-B14F-4D97-AF65-F5344CB8AC3E}">
        <p14:creationId xmlns:p14="http://schemas.microsoft.com/office/powerpoint/2010/main" val="3636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865" y="1375718"/>
            <a:ext cx="10515600" cy="3385752"/>
          </a:xfrm>
        </p:spPr>
        <p:txBody>
          <a:bodyPr>
            <a:normAutofit/>
          </a:bodyPr>
          <a:lstStyle/>
          <a:p>
            <a:pPr algn="ctr"/>
            <a:r>
              <a:rPr lang="ru-RU" sz="9600" b="1" i="1" u="sng" dirty="0">
                <a:solidFill>
                  <a:srgbClr val="180BC5"/>
                </a:solidFill>
                <a:latin typeface="Annabelle" panose="03000400000000000000" pitchFamily="66" charset="0"/>
              </a:rPr>
              <a:t>2 этап</a:t>
            </a:r>
            <a:r>
              <a:rPr lang="ru-RU" sz="9600" b="1" i="1" dirty="0">
                <a:latin typeface="Annabelle" panose="03000400000000000000" pitchFamily="66" charset="0"/>
              </a:rPr>
              <a:t/>
            </a:r>
            <a:br>
              <a:rPr lang="ru-RU" sz="9600" b="1" i="1" dirty="0">
                <a:latin typeface="Annabelle" panose="03000400000000000000" pitchFamily="66" charset="0"/>
              </a:rPr>
            </a:br>
            <a:r>
              <a:rPr lang="ru-RU" sz="120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>Ребусы</a:t>
            </a:r>
          </a:p>
        </p:txBody>
      </p:sp>
    </p:spTree>
    <p:extLst>
      <p:ext uri="{BB962C8B-B14F-4D97-AF65-F5344CB8AC3E}">
        <p14:creationId xmlns:p14="http://schemas.microsoft.com/office/powerpoint/2010/main" val="22621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57A019D-0923-4CDB-849D-B0872CD51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64" y="696432"/>
            <a:ext cx="10987436" cy="2693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282" y="3750590"/>
            <a:ext cx="10515600" cy="15265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2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ахиллесова пята</a:t>
            </a:r>
          </a:p>
        </p:txBody>
      </p:sp>
    </p:spTree>
    <p:extLst>
      <p:ext uri="{BB962C8B-B14F-4D97-AF65-F5344CB8AC3E}">
        <p14:creationId xmlns:p14="http://schemas.microsoft.com/office/powerpoint/2010/main" val="3000217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4EABA8-4FED-4151-B36B-0B2E772DB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16" y="1434304"/>
            <a:ext cx="11527242" cy="398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5FF26906-790E-4B4C-A583-68F192F7517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048" y="-33252"/>
            <a:ext cx="2467956" cy="13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35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084457-C74C-4C0A-8D77-78999D236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43" y="1429789"/>
            <a:ext cx="11574098" cy="419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DC1DFD0D-BD54-4DF0-A975-EF0CFD5E8A0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143" y="0"/>
            <a:ext cx="2461030" cy="138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47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8A29351-4E58-4BD5-9DFA-70BA7523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559199"/>
            <a:ext cx="10515600" cy="27703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9600" b="1" i="1" dirty="0">
                <a:solidFill>
                  <a:srgbClr val="180BC5"/>
                </a:solidFill>
                <a:latin typeface="Annabelle"/>
                <a:ea typeface="Meiryo UI" panose="020B0604030504040204" pitchFamily="34" charset="-128"/>
              </a:rPr>
              <a:t/>
            </a:r>
            <a:br>
              <a:rPr lang="ru-RU" sz="9600" b="1" i="1" dirty="0">
                <a:solidFill>
                  <a:srgbClr val="180BC5"/>
                </a:solidFill>
                <a:latin typeface="Annabelle"/>
                <a:ea typeface="Meiryo UI" panose="020B0604030504040204" pitchFamily="34" charset="-128"/>
              </a:rPr>
            </a:br>
            <a:r>
              <a:rPr lang="ru-RU" sz="9600" b="1" i="1" dirty="0">
                <a:solidFill>
                  <a:srgbClr val="180BC5"/>
                </a:solidFill>
                <a:latin typeface="Annabelle"/>
                <a:ea typeface="Meiryo UI" panose="020B0604030504040204" pitchFamily="34" charset="-128"/>
              </a:rPr>
              <a:t/>
            </a:r>
            <a:br>
              <a:rPr lang="ru-RU" sz="9600" b="1" i="1" dirty="0">
                <a:solidFill>
                  <a:srgbClr val="180BC5"/>
                </a:solidFill>
                <a:latin typeface="Annabelle"/>
                <a:ea typeface="Meiryo UI" panose="020B0604030504040204" pitchFamily="34" charset="-128"/>
              </a:rPr>
            </a:br>
            <a:r>
              <a:rPr lang="ru-RU" sz="9600" b="1" i="1" dirty="0">
                <a:solidFill>
                  <a:srgbClr val="180BC5"/>
                </a:solidFill>
                <a:latin typeface="Annabelle"/>
                <a:ea typeface="Meiryo UI" panose="020B0604030504040204" pitchFamily="34" charset="-128"/>
              </a:rPr>
              <a:t/>
            </a:r>
            <a:br>
              <a:rPr lang="ru-RU" sz="9600" b="1" i="1" dirty="0">
                <a:solidFill>
                  <a:srgbClr val="180BC5"/>
                </a:solidFill>
                <a:latin typeface="Annabelle"/>
                <a:ea typeface="Meiryo UI" panose="020B0604030504040204" pitchFamily="34" charset="-128"/>
              </a:rPr>
            </a:br>
            <a:r>
              <a:rPr lang="ru-RU" sz="8000" b="1" i="1" dirty="0">
                <a:solidFill>
                  <a:srgbClr val="180BC5"/>
                </a:solidFill>
                <a:latin typeface="Annabelle"/>
                <a:ea typeface="Meiryo UI" panose="020B0604030504040204" pitchFamily="34" charset="-128"/>
              </a:rPr>
              <a:t>Этапы интеллектуальной игры</a:t>
            </a:r>
            <a:r>
              <a:rPr lang="ru-RU" sz="9600" b="1" i="1" dirty="0">
                <a:solidFill>
                  <a:srgbClr val="180BC5"/>
                </a:solidFill>
                <a:latin typeface="Annabelle"/>
                <a:ea typeface="Meiryo UI" panose="020B0604030504040204" pitchFamily="34" charset="-128"/>
              </a:rPr>
              <a:t/>
            </a:r>
            <a:br>
              <a:rPr lang="ru-RU" sz="9600" b="1" i="1" dirty="0">
                <a:solidFill>
                  <a:srgbClr val="180BC5"/>
                </a:solidFill>
                <a:latin typeface="Annabelle"/>
                <a:ea typeface="Meiryo UI" panose="020B0604030504040204" pitchFamily="34" charset="-128"/>
              </a:rPr>
            </a:br>
            <a:endParaRPr lang="ru-RU" sz="9600" b="1" i="1" dirty="0">
              <a:solidFill>
                <a:srgbClr val="180BC5"/>
              </a:solidFill>
              <a:latin typeface="Annabelle"/>
              <a:ea typeface="Meiryo UI" panose="020B0604030504040204" pitchFamily="34" charset="-128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65AAB95-FB9D-45B1-A7FF-635181651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4115" y="2417040"/>
            <a:ext cx="7776275" cy="4282040"/>
          </a:xfrm>
        </p:spPr>
        <p:txBody>
          <a:bodyPr>
            <a:normAutofit fontScale="4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8600" b="1" dirty="0">
                <a:solidFill>
                  <a:srgbClr val="180BC5"/>
                </a:solidFill>
                <a:latin typeface="Times New Roman" panose="02020603050405020304" pitchFamily="18" charset="0"/>
                <a:ea typeface="Meiryo UI" panose="020B0604030504040204" pitchFamily="34" charset="-128"/>
                <a:cs typeface="Times New Roman" panose="02020603050405020304" pitchFamily="18" charset="0"/>
              </a:rPr>
              <a:t>Разминка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8600" b="1" dirty="0">
                <a:solidFill>
                  <a:srgbClr val="180BC5"/>
                </a:solidFill>
                <a:latin typeface="Times New Roman" panose="02020603050405020304" pitchFamily="18" charset="0"/>
                <a:ea typeface="Meiryo UI" panose="020B0604030504040204" pitchFamily="34" charset="-128"/>
                <a:cs typeface="Times New Roman" panose="02020603050405020304" pitchFamily="18" charset="0"/>
              </a:rPr>
              <a:t>Ребусы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8600" b="1" dirty="0">
                <a:solidFill>
                  <a:srgbClr val="180BC5"/>
                </a:solidFill>
                <a:latin typeface="Times New Roman" panose="02020603050405020304" pitchFamily="18" charset="0"/>
                <a:ea typeface="Meiryo UI" panose="020B0604030504040204" pitchFamily="34" charset="-128"/>
                <a:cs typeface="Times New Roman" panose="02020603050405020304" pitchFamily="18" charset="0"/>
              </a:rPr>
              <a:t>Потеряшки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8600" b="1" dirty="0">
                <a:solidFill>
                  <a:srgbClr val="180BC5"/>
                </a:solidFill>
                <a:latin typeface="Times New Roman" panose="02020603050405020304" pitchFamily="18" charset="0"/>
                <a:ea typeface="Meiryo UI" panose="020B0604030504040204" pitchFamily="34" charset="-128"/>
                <a:cs typeface="Times New Roman" panose="02020603050405020304" pitchFamily="18" charset="0"/>
              </a:rPr>
              <a:t>Неразбериха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8600" b="1" dirty="0">
                <a:solidFill>
                  <a:srgbClr val="180BC5"/>
                </a:solidFill>
                <a:latin typeface="Times New Roman" panose="02020603050405020304" pitchFamily="18" charset="0"/>
                <a:ea typeface="Meiryo UI" panose="020B0604030504040204" pitchFamily="34" charset="-128"/>
                <a:cs typeface="Times New Roman" panose="02020603050405020304" pitchFamily="18" charset="0"/>
              </a:rPr>
              <a:t>Шутим с нейросетью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8600" b="1" dirty="0">
                <a:solidFill>
                  <a:srgbClr val="180BC5"/>
                </a:solidFill>
                <a:latin typeface="Times New Roman" panose="02020603050405020304" pitchFamily="18" charset="0"/>
                <a:ea typeface="Meiryo UI" panose="020B0604030504040204" pitchFamily="34" charset="-128"/>
                <a:cs typeface="Times New Roman" panose="02020603050405020304" pitchFamily="18" charset="0"/>
              </a:rPr>
              <a:t>Откуда есть пошли…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8600" b="1" dirty="0">
                <a:solidFill>
                  <a:srgbClr val="180BC5"/>
                </a:solidFill>
                <a:latin typeface="Times New Roman" panose="02020603050405020304" pitchFamily="18" charset="0"/>
                <a:ea typeface="Meiryo UI" panose="020B0604030504040204" pitchFamily="34" charset="-128"/>
                <a:cs typeface="Times New Roman" panose="02020603050405020304" pitchFamily="18" charset="0"/>
              </a:rPr>
              <a:t>Наследие предков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8600" b="1" dirty="0">
                <a:solidFill>
                  <a:srgbClr val="180BC5"/>
                </a:solidFill>
                <a:latin typeface="Times New Roman" panose="02020603050405020304" pitchFamily="18" charset="0"/>
                <a:ea typeface="Meiryo UI" panose="020B0604030504040204" pitchFamily="34" charset="-128"/>
                <a:cs typeface="Times New Roman" panose="02020603050405020304" pitchFamily="18" charset="0"/>
              </a:rPr>
              <a:t>Найди меня</a:t>
            </a:r>
          </a:p>
          <a:p>
            <a:pPr marL="457200" indent="-457200">
              <a:buFont typeface="+mj-lt"/>
              <a:buAutoNum type="arabicPeriod"/>
            </a:pPr>
            <a:endParaRPr lang="ru-RU" sz="8600" b="1" i="1" dirty="0">
              <a:solidFill>
                <a:srgbClr val="180BC5"/>
              </a:solidFill>
              <a:ea typeface="Meiryo UI" panose="020B0604030504040204" pitchFamily="34" charset="-128"/>
              <a:cs typeface="+mj-cs"/>
            </a:endParaRPr>
          </a:p>
          <a:p>
            <a:pPr marL="457200" indent="-457200">
              <a:buFont typeface="+mj-lt"/>
              <a:buAutoNum type="arabicPeriod"/>
            </a:pPr>
            <a:endParaRPr lang="ru-RU" sz="8600" b="1" i="1" dirty="0">
              <a:solidFill>
                <a:srgbClr val="180BC5"/>
              </a:solidFill>
              <a:ea typeface="Meiryo UI" panose="020B0604030504040204" pitchFamily="34" charset="-128"/>
              <a:cs typeface="+mj-cs"/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8307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8ECB0D-4D0F-40D3-9E32-5E96C89FD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851" y="1271384"/>
            <a:ext cx="11558320" cy="496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4E4FEF1D-6D96-46CE-8233-460AB8837D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768" y="0"/>
            <a:ext cx="2581564" cy="14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6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B91ADA-B14A-4588-81B1-B59DDD956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559" y="1294622"/>
            <a:ext cx="11532985" cy="482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00DF4AC8-90A3-4771-8598-4673C23EBC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59" y="0"/>
            <a:ext cx="2301552" cy="12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02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42D9537-6145-43B1-BCF3-41EE2C54AC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99" y="959906"/>
            <a:ext cx="10534801" cy="4938188"/>
          </a:xfrm>
          <a:prstGeom prst="rect">
            <a:avLst/>
          </a:prstGeom>
        </p:spPr>
      </p:pic>
      <p:pic>
        <p:nvPicPr>
          <p:cNvPr id="5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06FEA5AB-E06B-44D9-A105-C9200FACFA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175" y="-1"/>
            <a:ext cx="2002444" cy="112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8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xmlns="" id="{B4014C33-8B7F-4876-9657-2E33FF18E1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2710">
            <a:off x="749352" y="517248"/>
            <a:ext cx="4797729" cy="2889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hlinkClick r:id="rId4"/>
            <a:extLst>
              <a:ext uri="{FF2B5EF4-FFF2-40B4-BE49-F238E27FC236}">
                <a16:creationId xmlns:a16="http://schemas.microsoft.com/office/drawing/2014/main" xmlns="" id="{FAA9E0E1-3B0F-42FD-8A56-06BCC44FCE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29663">
            <a:off x="6964863" y="774224"/>
            <a:ext cx="4438163" cy="2868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xmlns="" id="{7ACD1AC5-86A2-475F-AD37-0627EC1C55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2177" y="3467696"/>
            <a:ext cx="3382505" cy="283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xmlns="" id="{7B9DA1CD-14B0-41ED-B0AB-FC190F244C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326" y="3552986"/>
            <a:ext cx="3552986" cy="266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1470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993AF0-1975-4865-9CBD-A508B6B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22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Телячьи нежности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107181-0F3E-4FE3-9846-FBD082A72E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98" y="160540"/>
            <a:ext cx="11528535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23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7CE874-4B57-4AF8-80E5-D71FE0CF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33" y="43367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Лезть под руку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3465D5-C163-4E05-9B7F-9E187621F7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68" y="39165"/>
            <a:ext cx="11577307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5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4CEAED-8C3D-4CEF-BD92-B24E26C27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96" y="48861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не поворачивается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5475E0-413E-4B0E-B8E5-35E57F9C72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87" y="30848"/>
            <a:ext cx="1155901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95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89BE03-D60A-4484-BCBA-9EB50551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183" y="48053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Пальцем тронуть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EA2EC8-4B6D-496B-AF0A-D2D53FDC1D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67" y="68231"/>
            <a:ext cx="11534632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95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42D9537-6145-43B1-BCF3-41EE2C54AC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97" y="220074"/>
            <a:ext cx="10534801" cy="49381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475805-636F-419B-8EEE-CD27663F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298" y="5161783"/>
            <a:ext cx="10515600" cy="1325563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маху</a:t>
            </a:r>
          </a:p>
        </p:txBody>
      </p:sp>
    </p:spTree>
    <p:extLst>
      <p:ext uri="{BB962C8B-B14F-4D97-AF65-F5344CB8AC3E}">
        <p14:creationId xmlns:p14="http://schemas.microsoft.com/office/powerpoint/2010/main" val="1188539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865" y="1375718"/>
            <a:ext cx="10515600" cy="3385752"/>
          </a:xfrm>
        </p:spPr>
        <p:txBody>
          <a:bodyPr>
            <a:normAutofit/>
          </a:bodyPr>
          <a:lstStyle/>
          <a:p>
            <a:pPr algn="ctr"/>
            <a:r>
              <a:rPr lang="ru-RU" sz="9600" b="1" i="1" u="sng" dirty="0">
                <a:solidFill>
                  <a:srgbClr val="180BC5"/>
                </a:solidFill>
                <a:latin typeface="Annabelle" panose="03000400000000000000" pitchFamily="66" charset="0"/>
              </a:rPr>
              <a:t>3 этап</a:t>
            </a:r>
            <a:r>
              <a:rPr lang="ru-RU" sz="9600" b="1" i="1" dirty="0">
                <a:latin typeface="Annabelle" panose="03000400000000000000" pitchFamily="66" charset="0"/>
              </a:rPr>
              <a:t/>
            </a:r>
            <a:br>
              <a:rPr lang="ru-RU" sz="9600" b="1" i="1" dirty="0">
                <a:latin typeface="Annabelle" panose="03000400000000000000" pitchFamily="66" charset="0"/>
              </a:rPr>
            </a:br>
            <a:r>
              <a:rPr lang="ru-RU" sz="120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>Потеряшки</a:t>
            </a:r>
          </a:p>
        </p:txBody>
      </p:sp>
    </p:spTree>
    <p:extLst>
      <p:ext uri="{BB962C8B-B14F-4D97-AF65-F5344CB8AC3E}">
        <p14:creationId xmlns:p14="http://schemas.microsoft.com/office/powerpoint/2010/main" val="3213074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865" y="1292772"/>
            <a:ext cx="10515600" cy="3468698"/>
          </a:xfrm>
        </p:spPr>
        <p:txBody>
          <a:bodyPr>
            <a:normAutofit/>
          </a:bodyPr>
          <a:lstStyle/>
          <a:p>
            <a:pPr algn="ctr"/>
            <a:r>
              <a:rPr lang="ru-RU" sz="9600" b="1" u="sng" dirty="0">
                <a:solidFill>
                  <a:srgbClr val="180BC5"/>
                </a:solidFill>
                <a:latin typeface="Annabelle" panose="03000400000000000000"/>
                <a:ea typeface="Meiryo UI" panose="020B0604030504040204" pitchFamily="34" charset="-128"/>
              </a:rPr>
              <a:t>1 этап</a:t>
            </a:r>
            <a:r>
              <a:rPr lang="ru-RU" sz="9600" b="1" i="1" dirty="0">
                <a:solidFill>
                  <a:srgbClr val="180BC5"/>
                </a:solidFill>
                <a:latin typeface="Annabelle" panose="03000400000000000000"/>
                <a:ea typeface="Meiryo UI" panose="020B0604030504040204" pitchFamily="34" charset="-128"/>
              </a:rPr>
              <a:t/>
            </a:r>
            <a:br>
              <a:rPr lang="ru-RU" sz="9600" b="1" i="1" dirty="0">
                <a:solidFill>
                  <a:srgbClr val="180BC5"/>
                </a:solidFill>
                <a:latin typeface="Annabelle" panose="03000400000000000000"/>
                <a:ea typeface="Meiryo UI" panose="020B0604030504040204" pitchFamily="34" charset="-128"/>
              </a:rPr>
            </a:br>
            <a:r>
              <a:rPr lang="ru-RU" sz="15000" b="1" i="1" dirty="0">
                <a:solidFill>
                  <a:srgbClr val="180BC5"/>
                </a:solidFill>
                <a:latin typeface="Annabelle" panose="03000400000000000000"/>
                <a:ea typeface="Meiryo UI" panose="020B0604030504040204" pitchFamily="34" charset="-128"/>
              </a:rPr>
              <a:t>Разминка</a:t>
            </a:r>
          </a:p>
        </p:txBody>
      </p:sp>
    </p:spTree>
    <p:extLst>
      <p:ext uri="{BB962C8B-B14F-4D97-AF65-F5344CB8AC3E}">
        <p14:creationId xmlns:p14="http://schemas.microsoft.com/office/powerpoint/2010/main" val="1910124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507570" y="-42621"/>
            <a:ext cx="10023529" cy="253397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Удовольствие ниже среднего</a:t>
            </a:r>
            <a:r>
              <a:rPr lang="ru-RU" sz="44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endParaRPr lang="ru-RU" sz="4400" dirty="0">
              <a:solidFill>
                <a:srgbClr val="180BC5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653995" y="2679403"/>
            <a:ext cx="10083113" cy="1655762"/>
          </a:xfrm>
        </p:spPr>
        <p:txBody>
          <a:bodyPr>
            <a:normAutofit fontScale="92500"/>
          </a:bodyPr>
          <a:lstStyle/>
          <a:p>
            <a: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мучительно, неприятно, тягостно.</a:t>
            </a:r>
            <a:r>
              <a:rPr lang="ru-RU" sz="4900" i="1" dirty="0">
                <a:solidFill>
                  <a:srgbClr val="180BC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900" i="1" dirty="0">
                <a:solidFill>
                  <a:srgbClr val="180BC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i="1" dirty="0">
              <a:solidFill>
                <a:srgbClr val="180B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3497" y="891994"/>
            <a:ext cx="11542363" cy="622514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Днём с огнём не сыщешь </a:t>
            </a:r>
            <a: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для конкретного человека что-то или кто-то имеет большое значение.</a:t>
            </a:r>
            <a:b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Сбежать на край света - </a:t>
            </a:r>
            <a: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проанализировать, досконально разобрать какую-либо мысль, соображение, ситуацию и т. п.</a:t>
            </a:r>
            <a:b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Поднять всех на ноги -  </a:t>
            </a:r>
            <a: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прийти в замешательство.</a:t>
            </a:r>
            <a:b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Бросить на произвол судьбы - </a:t>
            </a:r>
            <a: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трудно, практически невозможно отыскать кого-либо, что-либо. </a:t>
            </a:r>
            <a:b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Пасть духом - </a:t>
            </a:r>
            <a: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оставить где-либо, не помогая и не интересуясь.</a:t>
            </a:r>
            <a:b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знать, куда деваться - </a:t>
            </a:r>
            <a: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отчаиваться, унывать.</a:t>
            </a:r>
            <a:b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Разложить по полочкам - </a:t>
            </a:r>
            <a: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никогда, ни при каких условиях не получить желаемого.</a:t>
            </a:r>
            <a: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 клином на нём сошёлся - </a:t>
            </a:r>
            <a: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заставить активно действовать. </a:t>
            </a:r>
            <a: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видать как своих ушей - </a:t>
            </a:r>
            <a:r>
              <a:rPr lang="ru-RU" sz="31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далеко; куда угодно, в любое самое далёкое место.</a:t>
            </a:r>
            <a:r>
              <a:rPr lang="ru-RU" sz="3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18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xmlns="" id="{0451BED4-A50A-4CA9-93C1-6176B9A29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9506"/>
            <a:ext cx="1751874" cy="98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46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spd="slow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xmlns="" id="{219B4E17-30A2-4B36-9D2A-CE994A1ADF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181" y="574603"/>
            <a:ext cx="2590801" cy="255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xmlns="" id="{07AA097D-F735-4EB9-924C-FC3E2DE7E7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9203" y="390260"/>
            <a:ext cx="2590801" cy="243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hlinkClick r:id="rId2"/>
            <a:extLst>
              <a:ext uri="{FF2B5EF4-FFF2-40B4-BE49-F238E27FC236}">
                <a16:creationId xmlns:a16="http://schemas.microsoft.com/office/drawing/2014/main" xmlns="" id="{A8893F95-682C-48B7-A62B-8B1DFD5F19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214" y="3645366"/>
            <a:ext cx="2368733" cy="277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hlinkClick r:id="rId2"/>
            <a:extLst>
              <a:ext uri="{FF2B5EF4-FFF2-40B4-BE49-F238E27FC236}">
                <a16:creationId xmlns:a16="http://schemas.microsoft.com/office/drawing/2014/main" xmlns="" id="{DFDD3887-1146-4C89-9737-DA12843AB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2405" y="1852586"/>
            <a:ext cx="3087189" cy="2791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hlinkClick r:id="rId2"/>
            <a:extLst>
              <a:ext uri="{FF2B5EF4-FFF2-40B4-BE49-F238E27FC236}">
                <a16:creationId xmlns:a16="http://schemas.microsoft.com/office/drawing/2014/main" xmlns="" id="{49C6E7E9-266F-4B14-9AB7-8545DCBB68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3414" y="3581108"/>
            <a:ext cx="3048000" cy="2791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8776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664" y="1190384"/>
            <a:ext cx="10337443" cy="10946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Днём с огнём не сыщешь </a:t>
            </a:r>
            <a:r>
              <a:rPr lang="ru-RU" sz="7200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endParaRPr lang="ru-RU" sz="7200" dirty="0">
              <a:solidFill>
                <a:srgbClr val="180BC5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83873" y="2285031"/>
            <a:ext cx="11327027" cy="3154106"/>
          </a:xfrm>
        </p:spPr>
        <p:txBody>
          <a:bodyPr>
            <a:normAutofit/>
          </a:bodyPr>
          <a:lstStyle/>
          <a:p>
            <a:pPr algn="ctr"/>
            <a: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трудно, практически невозможно отыскать кого-либо, что-либо. </a:t>
            </a:r>
          </a:p>
        </p:txBody>
      </p:sp>
    </p:spTree>
    <p:extLst>
      <p:ext uri="{BB962C8B-B14F-4D97-AF65-F5344CB8AC3E}">
        <p14:creationId xmlns:p14="http://schemas.microsoft.com/office/powerpoint/2010/main" val="245208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467" y="783580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Сбежать на край света –</a:t>
            </a:r>
            <a:b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7200" b="1" dirty="0">
              <a:solidFill>
                <a:srgbClr val="180BC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38471" y="2586079"/>
            <a:ext cx="10515600" cy="3772928"/>
          </a:xfrm>
        </p:spPr>
        <p:txBody>
          <a:bodyPr>
            <a:normAutofit/>
          </a:bodyPr>
          <a:lstStyle/>
          <a:p>
            <a:pPr algn="ctr"/>
            <a: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далеко; куда угодно, в любое самое далёкое место.</a:t>
            </a:r>
          </a:p>
        </p:txBody>
      </p:sp>
    </p:spTree>
    <p:extLst>
      <p:ext uri="{BB962C8B-B14F-4D97-AF65-F5344CB8AC3E}">
        <p14:creationId xmlns:p14="http://schemas.microsoft.com/office/powerpoint/2010/main" val="218154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151" y="1652261"/>
            <a:ext cx="11450594" cy="2164841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Поднять всех на ноги – </a:t>
            </a:r>
            <a:r>
              <a:rPr lang="ru-RU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7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8637" y="2734681"/>
            <a:ext cx="10515600" cy="3906623"/>
          </a:xfrm>
        </p:spPr>
        <p:txBody>
          <a:bodyPr>
            <a:normAutofit/>
          </a:bodyPr>
          <a:lstStyle/>
          <a:p>
            <a:pPr algn="ctr"/>
            <a: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заставить активно действовать. </a:t>
            </a:r>
          </a:p>
        </p:txBody>
      </p:sp>
    </p:spTree>
    <p:extLst>
      <p:ext uri="{BB962C8B-B14F-4D97-AF65-F5344CB8AC3E}">
        <p14:creationId xmlns:p14="http://schemas.microsoft.com/office/powerpoint/2010/main" val="2554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168" y="967771"/>
            <a:ext cx="11597792" cy="23065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Бросить на произвол судьбы – </a:t>
            </a:r>
            <a:r>
              <a:rPr lang="ru-RU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462204"/>
            <a:ext cx="10515600" cy="3929449"/>
          </a:xfrm>
        </p:spPr>
        <p:txBody>
          <a:bodyPr>
            <a:normAutofit/>
          </a:bodyPr>
          <a:lstStyle/>
          <a:p>
            <a:pPr algn="ctr"/>
            <a: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оставить где-либо, не помогая и не интересуясь.</a:t>
            </a:r>
            <a:b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i="1" dirty="0">
              <a:solidFill>
                <a:srgbClr val="18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5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913" y="731111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Пасть духом – </a:t>
            </a:r>
            <a:r>
              <a:rPr lang="ru-RU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9764" y="2755724"/>
            <a:ext cx="10515600" cy="3371165"/>
          </a:xfrm>
        </p:spPr>
        <p:txBody>
          <a:bodyPr>
            <a:normAutofit/>
          </a:bodyPr>
          <a:lstStyle/>
          <a:p>
            <a:pPr algn="ctr"/>
            <a: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отчаиваться, унывать.</a:t>
            </a:r>
            <a:b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i="1" dirty="0">
              <a:solidFill>
                <a:srgbClr val="18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131" y="869412"/>
            <a:ext cx="12010766" cy="23702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знать, куда деваться –</a:t>
            </a:r>
            <a:r>
              <a:rPr lang="ru-RU" sz="6600" dirty="0">
                <a:solidFill>
                  <a:srgbClr val="180BC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000" dirty="0">
                <a:solidFill>
                  <a:srgbClr val="180BC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7000" dirty="0">
                <a:solidFill>
                  <a:srgbClr val="180BC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7000" dirty="0">
              <a:solidFill>
                <a:srgbClr val="180BC5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362642"/>
            <a:ext cx="10515600" cy="4260850"/>
          </a:xfrm>
        </p:spPr>
        <p:txBody>
          <a:bodyPr>
            <a:normAutofit/>
          </a:bodyPr>
          <a:lstStyle/>
          <a:p>
            <a:pPr algn="ctr"/>
            <a: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прийти в замешательство.</a:t>
            </a:r>
            <a:b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i="1" dirty="0">
              <a:solidFill>
                <a:srgbClr val="18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565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135" y="1271770"/>
            <a:ext cx="11944865" cy="2852737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Разложить по полочкам – </a:t>
            </a:r>
            <a:r>
              <a:rPr lang="ru-RU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6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6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2182" y="2355110"/>
            <a:ext cx="10515600" cy="3231120"/>
          </a:xfrm>
        </p:spPr>
        <p:txBody>
          <a:bodyPr>
            <a:normAutofit/>
          </a:bodyPr>
          <a:lstStyle/>
          <a:p>
            <a:pPr algn="ctr"/>
            <a: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проанализировать, досконально разобрать какую-либо мысль, соображение, ситуацию и т. п.</a:t>
            </a:r>
            <a:b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i="1" dirty="0">
              <a:solidFill>
                <a:srgbClr val="18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62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6806" y="1251226"/>
            <a:ext cx="6466703" cy="2387600"/>
          </a:xfrm>
        </p:spPr>
        <p:txBody>
          <a:bodyPr>
            <a:norm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Шевелить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41066" y="2284925"/>
            <a:ext cx="3739978" cy="1655762"/>
          </a:xfrm>
        </p:spPr>
        <p:txBody>
          <a:bodyPr/>
          <a:lstStyle/>
          <a:p>
            <a:r>
              <a:rPr lang="ru-RU" sz="8600" b="1" i="1" dirty="0">
                <a:solidFill>
                  <a:srgbClr val="180BC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ушами</a:t>
            </a:r>
            <a:endParaRPr lang="ru-RU" dirty="0">
              <a:solidFill>
                <a:srgbClr val="180B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8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073" y="1705233"/>
            <a:ext cx="11621192" cy="179585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 клином на нём сошёлся –</a:t>
            </a:r>
            <a:b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7200" b="1" dirty="0">
              <a:solidFill>
                <a:srgbClr val="180BC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6869" y="2473252"/>
            <a:ext cx="10515600" cy="3914861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конкретного человека что-то или кто-то имеет большое значение.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930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135" y="1276865"/>
            <a:ext cx="11813059" cy="1606378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видать как своих ушей –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0405" y="1989818"/>
            <a:ext cx="10515600" cy="4236136"/>
          </a:xfrm>
        </p:spPr>
        <p:txBody>
          <a:bodyPr>
            <a:normAutofit/>
          </a:bodyPr>
          <a:lstStyle/>
          <a:p>
            <a:pPr algn="ctr"/>
            <a:endParaRPr lang="ru-RU" sz="5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никогда, ни при каких условиях не получить желаемого.</a:t>
            </a:r>
          </a:p>
        </p:txBody>
      </p:sp>
    </p:spTree>
    <p:extLst>
      <p:ext uri="{BB962C8B-B14F-4D97-AF65-F5344CB8AC3E}">
        <p14:creationId xmlns:p14="http://schemas.microsoft.com/office/powerpoint/2010/main" val="3065450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865" y="1375718"/>
            <a:ext cx="10515600" cy="3385752"/>
          </a:xfrm>
        </p:spPr>
        <p:txBody>
          <a:bodyPr>
            <a:normAutofit/>
          </a:bodyPr>
          <a:lstStyle/>
          <a:p>
            <a:pPr algn="ctr"/>
            <a:r>
              <a:rPr lang="ru-RU" sz="9600" b="1" i="1" u="sng" dirty="0">
                <a:solidFill>
                  <a:srgbClr val="180BC5"/>
                </a:solidFill>
                <a:latin typeface="Annabelle" panose="03000400000000000000" pitchFamily="66" charset="0"/>
              </a:rPr>
              <a:t>4 этап</a:t>
            </a:r>
            <a:r>
              <a:rPr lang="ru-RU" sz="96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/>
            </a:r>
            <a:br>
              <a:rPr lang="ru-RU" sz="9600" b="1" i="1" dirty="0">
                <a:solidFill>
                  <a:srgbClr val="180BC5"/>
                </a:solidFill>
                <a:latin typeface="Annabelle" panose="03000400000000000000" pitchFamily="66" charset="0"/>
              </a:rPr>
            </a:br>
            <a:r>
              <a:rPr lang="ru-RU" sz="120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>Неразбериха</a:t>
            </a:r>
          </a:p>
        </p:txBody>
      </p:sp>
    </p:spTree>
    <p:extLst>
      <p:ext uri="{BB962C8B-B14F-4D97-AF65-F5344CB8AC3E}">
        <p14:creationId xmlns:p14="http://schemas.microsoft.com/office/powerpoint/2010/main" val="1754971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435" y="108488"/>
            <a:ext cx="11534507" cy="646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xmlns="" id="{648F6ACC-2C83-4ACA-B758-443A84698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435" y="0"/>
            <a:ext cx="2132631" cy="1199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1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0"/>
    </mc:Choice>
    <mc:Fallback xmlns="">
      <p:transition spd="slow" advTm="1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  <a:extLst>
              <a:ext uri="{FF2B5EF4-FFF2-40B4-BE49-F238E27FC236}">
                <a16:creationId xmlns:a16="http://schemas.microsoft.com/office/drawing/2014/main" xmlns="" id="{C286D933-C1B5-431B-AAF1-FD5D6B5C97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0943" y="218364"/>
            <a:ext cx="4335438" cy="2374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xmlns="" id="{589FC280-BAC1-48F2-9818-29C487AC59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1540" y="286603"/>
            <a:ext cx="3821374" cy="552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xmlns="" id="{DA3192F0-5C68-47CE-8B99-F98B882CAD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501" y="3534770"/>
            <a:ext cx="3821374" cy="275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2833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6953" y="-61191"/>
            <a:ext cx="5338118" cy="6260756"/>
          </a:xfrm>
        </p:spPr>
        <p:txBody>
          <a:bodyPr>
            <a:normAutofit fontScale="90000"/>
          </a:bodyPr>
          <a:lstStyle/>
          <a:p>
            <a:pPr lv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авгиевы конюшни </a:t>
            </a:r>
            <a:b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блудный сын </a:t>
            </a:r>
            <a:b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восьмое чудо света </a:t>
            </a:r>
            <a:b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глухая тетеря </a:t>
            </a:r>
            <a:b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допотопные времена </a:t>
            </a:r>
            <a:b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железный занавес </a:t>
            </a:r>
            <a:b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семью печатями </a:t>
            </a:r>
            <a:b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ищи ветра в поле </a:t>
            </a:r>
            <a:b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пить дать </a:t>
            </a:r>
            <a:b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лаптем щи хлебать </a:t>
            </a:r>
            <a:b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под солнцем </a:t>
            </a:r>
            <a:b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нести свой крест 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096000" y="54524"/>
            <a:ext cx="5511113" cy="62607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горшка два вершка </a:t>
            </a:r>
            <a:b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повесить нос </a:t>
            </a:r>
            <a:b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рвать и метать </a:t>
            </a:r>
            <a:b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святая святых </a:t>
            </a:r>
            <a:b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тряхнуть стариной </a:t>
            </a:r>
            <a:b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убить двух зайцев </a:t>
            </a:r>
            <a:b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философский камень </a:t>
            </a:r>
            <a:b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хлеб насущный </a:t>
            </a:r>
            <a:b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чёрная метка </a:t>
            </a:r>
            <a:b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шапочное знакомство </a:t>
            </a:r>
            <a:b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ящик Пандоры </a:t>
            </a:r>
            <a:b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элексир</a:t>
            </a:r>
            <a:r>
              <a:rPr lang="ru-RU" sz="2800" b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жизни</a:t>
            </a:r>
            <a:endParaRPr lang="ru-RU" sz="2800" dirty="0">
              <a:solidFill>
                <a:srgbClr val="180B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20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364" y="513433"/>
            <a:ext cx="10515600" cy="4943628"/>
          </a:xfrm>
        </p:spPr>
        <p:txBody>
          <a:bodyPr>
            <a:normAutofit/>
          </a:bodyPr>
          <a:lstStyle/>
          <a:p>
            <a:pPr algn="ctr"/>
            <a:r>
              <a:rPr lang="ru-RU" sz="9600" b="1" i="1" u="sng" dirty="0">
                <a:solidFill>
                  <a:srgbClr val="180BC5"/>
                </a:solidFill>
                <a:latin typeface="Annabelle" panose="03000400000000000000" pitchFamily="66" charset="0"/>
              </a:rPr>
              <a:t>5 этап</a:t>
            </a:r>
            <a:r>
              <a:rPr lang="ru-RU" sz="96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/>
            </a:r>
            <a:br>
              <a:rPr lang="ru-RU" sz="9600" b="1" i="1" dirty="0">
                <a:solidFill>
                  <a:srgbClr val="180BC5"/>
                </a:solidFill>
                <a:latin typeface="Annabelle" panose="03000400000000000000" pitchFamily="66" charset="0"/>
              </a:rPr>
            </a:br>
            <a:r>
              <a:rPr lang="ru-RU" sz="120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>Шутим с нейросетью</a:t>
            </a:r>
          </a:p>
        </p:txBody>
      </p:sp>
    </p:spTree>
    <p:extLst>
      <p:ext uri="{BB962C8B-B14F-4D97-AF65-F5344CB8AC3E}">
        <p14:creationId xmlns:p14="http://schemas.microsoft.com/office/powerpoint/2010/main" val="3815207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xmlns="" id="{8812E05D-7470-42F2-8772-A038FB04CB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509" y="53072"/>
            <a:ext cx="4870279" cy="515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33D747-A817-48C6-A933-69F00FC7C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85" y="50803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Ежу понятно</a:t>
            </a:r>
          </a:p>
        </p:txBody>
      </p:sp>
    </p:spTree>
    <p:extLst>
      <p:ext uri="{BB962C8B-B14F-4D97-AF65-F5344CB8AC3E}">
        <p14:creationId xmlns:p14="http://schemas.microsoft.com/office/powerpoint/2010/main" val="2576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2E825B4A-0CBF-46B3-88EB-721CA9313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497" y="0"/>
            <a:ext cx="1714620" cy="964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9FC836-FD37-4EB9-A0AA-848B21A563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85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CE335378-2866-45B9-AA06-6628CEDDAB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497" y="0"/>
            <a:ext cx="1917337" cy="107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5468DDA-7DA9-48C2-BAC8-656CCEDAC4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10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97923"/>
            <a:ext cx="10515600" cy="5041557"/>
          </a:xfrm>
        </p:spPr>
        <p:txBody>
          <a:bodyPr>
            <a:norm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Сочинять …..</a:t>
            </a:r>
          </a:p>
        </p:txBody>
      </p:sp>
      <p:pic>
        <p:nvPicPr>
          <p:cNvPr id="3" name="15 Second Countdown Timer">
            <a:hlinkClick r:id="" action="ppaction://media"/>
            <a:extLst>
              <a:ext uri="{FF2B5EF4-FFF2-40B4-BE49-F238E27FC236}">
                <a16:creationId xmlns:a16="http://schemas.microsoft.com/office/drawing/2014/main" xmlns="" id="{F5552E61-28EE-40BE-873A-F807051FE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205" y="0"/>
            <a:ext cx="2727235" cy="153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6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51E3B64D-1E52-4BBB-9B36-DF779FAF2C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435" y="0"/>
            <a:ext cx="1586896" cy="892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36D211-1FED-4F86-9AE8-D2DAF2EEE2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60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450E1FE8-470F-4977-B560-FFC845F17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623" y="1"/>
            <a:ext cx="1795901" cy="1010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88BB32E-7B28-45C2-85D8-834AFFA1E8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207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089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1608A608-8B69-4964-90C7-2C9E66D99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206" y="1"/>
            <a:ext cx="1608183" cy="904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1C574C6-8ABE-46DB-9EED-67B391ED42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-9698"/>
            <a:ext cx="6867698" cy="6867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009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  <a:extLst>
              <a:ext uri="{FF2B5EF4-FFF2-40B4-BE49-F238E27FC236}">
                <a16:creationId xmlns:a16="http://schemas.microsoft.com/office/drawing/2014/main" xmlns="" id="{D40C1F55-AC5D-4E0A-8793-F1EC1EBAF9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78806">
            <a:off x="637441" y="403830"/>
            <a:ext cx="2927546" cy="265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xmlns="" id="{D380C311-73F8-4FB0-8543-684242FD9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876" y="1155585"/>
            <a:ext cx="3192250" cy="316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xmlns="" id="{3296BC14-E537-4784-9CA0-1611D95FA2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55013">
            <a:off x="8712083" y="518864"/>
            <a:ext cx="2845246" cy="2822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xmlns="" id="{95FE77FC-6C13-44D9-9F30-763D4AF37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96533">
            <a:off x="1599297" y="3533807"/>
            <a:ext cx="2805418" cy="256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hlinkClick r:id="rId2"/>
            <a:extLst>
              <a:ext uri="{FF2B5EF4-FFF2-40B4-BE49-F238E27FC236}">
                <a16:creationId xmlns:a16="http://schemas.microsoft.com/office/drawing/2014/main" xmlns="" id="{9A9FCBA1-7C02-43E7-9D49-52F0D9D0AF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2602">
            <a:off x="7762247" y="3700521"/>
            <a:ext cx="2871053" cy="2544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44540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4BB1897-497A-4FDD-B80B-B9861B832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73" y="53004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тернистый путь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9BEBB06-34E8-47EF-9BD2-91B3E82D21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262" y="0"/>
            <a:ext cx="5529349" cy="5529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287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FE750FE-EE61-480B-981D-36B4916AF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80" y="54844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Искры из глаз посыпались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05FBA25-C9AC-4709-BEAA-E409F5EFC8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226" y="-1"/>
            <a:ext cx="5660967" cy="566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256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07D051B-AEC4-443C-95B0-C2E6A1B9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54982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Газетная утка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F79596-8A98-4318-9CAD-D0CDFEA902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945" y="0"/>
            <a:ext cx="5870171" cy="5870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036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7C19575-2EFD-4AF2-9F87-630E4FBA7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23" y="5623877"/>
            <a:ext cx="10515600" cy="1325563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Держать в ежовых </a:t>
            </a:r>
            <a:r>
              <a:rPr lang="ru-RU" sz="5400" b="1" dirty="0" err="1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руковицах</a:t>
            </a:r>
            <a:endParaRPr lang="ru-RU" sz="5400" b="1" dirty="0">
              <a:solidFill>
                <a:srgbClr val="18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C3D132-E6AE-448C-BC7F-20770A9E3C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822" y="-66501"/>
            <a:ext cx="5924203" cy="592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50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D82494B-6EFE-4FD9-BFE5-CD5DE0D6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651" y="54923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 коня корм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99084D-3FD3-48E8-9476-35181C0D92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636" y="0"/>
            <a:ext cx="5838011" cy="5838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084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364" y="1379593"/>
            <a:ext cx="10515600" cy="3385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9600" b="1" i="1" u="sng" dirty="0">
                <a:solidFill>
                  <a:srgbClr val="180BC5"/>
                </a:solidFill>
                <a:latin typeface="Annabelle" panose="03000400000000000000" pitchFamily="66" charset="0"/>
              </a:rPr>
              <a:t>6 этап</a:t>
            </a:r>
            <a:r>
              <a:rPr lang="ru-RU" sz="96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/>
            </a:r>
            <a:br>
              <a:rPr lang="ru-RU" sz="9600" b="1" i="1" dirty="0">
                <a:solidFill>
                  <a:srgbClr val="180BC5"/>
                </a:solidFill>
                <a:latin typeface="Annabelle" panose="03000400000000000000" pitchFamily="66" charset="0"/>
              </a:rPr>
            </a:br>
            <a:r>
              <a:rPr lang="ru-RU" sz="96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>Откуда есть пошли…</a:t>
            </a:r>
            <a:endParaRPr lang="ru-RU" sz="12000" b="1" i="1" dirty="0">
              <a:solidFill>
                <a:srgbClr val="180BC5"/>
              </a:solidFill>
              <a:latin typeface="Annabelle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0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97923"/>
            <a:ext cx="10515600" cy="5041557"/>
          </a:xfrm>
        </p:spPr>
        <p:txBody>
          <a:bodyPr>
            <a:norm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Перевести…..</a:t>
            </a:r>
          </a:p>
        </p:txBody>
      </p:sp>
      <p:pic>
        <p:nvPicPr>
          <p:cNvPr id="3" name="15 Second Countdown Timer">
            <a:hlinkClick r:id="" action="ppaction://media"/>
            <a:extLst>
              <a:ext uri="{FF2B5EF4-FFF2-40B4-BE49-F238E27FC236}">
                <a16:creationId xmlns:a16="http://schemas.microsoft.com/office/drawing/2014/main" xmlns="" id="{7DB9A3D3-2347-444F-AE61-44E94B3F2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143" y="8560"/>
            <a:ext cx="2965049" cy="166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3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B8A15075-7DE8-40A4-BA9D-C8862F839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81" y="703898"/>
            <a:ext cx="10515600" cy="2852737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фразеологизма — произведение античного баснописца Эзопа под названием «Крестьянин и змея». В нём рассказывается о человеке, нашедшем в поле замёрзшую змею. Он положил её за пазуху, чтобы она не погибла. Но после того, как змея согрелась, она укусила своего спасителя.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170FB8CA-DFA6-4771-9ED4-DEEE5BA0D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7016" y="4288972"/>
            <a:ext cx="10515600" cy="177219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Пригреть змею на груди</a:t>
            </a:r>
          </a:p>
        </p:txBody>
      </p:sp>
    </p:spTree>
    <p:extLst>
      <p:ext uri="{BB962C8B-B14F-4D97-AF65-F5344CB8AC3E}">
        <p14:creationId xmlns:p14="http://schemas.microsoft.com/office/powerpoint/2010/main" val="105157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349" y="939891"/>
            <a:ext cx="11304196" cy="5780302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Немало фразеологизмов пришло к нам из произведений Пушкина. Источник крылатой фразы — «Сказка о рыбаке и рыбке». Героине этой сказки, старухе, мало было даров от волшебной золотой рыбки — нового корыта, избы, царских хором и звания дворянки. Она пожелала повелевать морской стихией и самой золотой рыбкой. В результате жадность погубила старуху — рыбка забрала все щедрые дары.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80BC5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80BC5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Используя этот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80BC5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фразеологизм, говорят о человеке, который потерял всё, что имел.</a:t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80BC5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18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F5262D03-CD42-400A-AD2B-11BAFFF29E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206" y="1"/>
            <a:ext cx="1926045" cy="108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07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411" y="182245"/>
            <a:ext cx="11235705" cy="6118053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фразеологизм означает поверхностное знакомство. В старые времена, когда все мужчины носили головные уборы, они для приветствия знакомых поднимали шапку, тогда как с друзьями и родными пожимали руки или обнимались.</a:t>
            </a:r>
          </a:p>
        </p:txBody>
      </p:sp>
      <p:pic>
        <p:nvPicPr>
          <p:cNvPr id="3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DE24ADF9-4190-4C5B-912C-E643F31274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885" y="1"/>
            <a:ext cx="2159726" cy="121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52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119" y="365125"/>
            <a:ext cx="11159799" cy="5928583"/>
          </a:xfrm>
        </p:spPr>
        <p:txBody>
          <a:bodyPr>
            <a:normAutofit/>
          </a:bodyPr>
          <a:lstStyle/>
          <a:p>
            <a:pPr algn="just"/>
            <a: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завоевания Казани русский царь Иван IV щедро наградил отдельных татар. Многие татары злоупотребляли добротой русских и, прикидываясь бедными, назойливо требовали наград. Значение этого фразеологизма – притворяться бедняком.</a:t>
            </a:r>
          </a:p>
        </p:txBody>
      </p:sp>
      <p:pic>
        <p:nvPicPr>
          <p:cNvPr id="3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85D3E0C4-30E2-4D02-80FC-87E74702C5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850" y="-1"/>
            <a:ext cx="1811383" cy="101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06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" y="199662"/>
            <a:ext cx="10807337" cy="5887394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Выражение пошло от названия горы </a:t>
            </a:r>
            <a:r>
              <a:rPr lang="ru-RU" b="1" dirty="0" err="1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Пантелик</a:t>
            </a:r>
            <a:r>
              <a:rPr lang="ru-RU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Греции. В горе добывали мрамор, и было много пещер, гротов и ходов; попав туда, легко можно было заблудиться.</a:t>
            </a:r>
          </a:p>
        </p:txBody>
      </p:sp>
      <p:pic>
        <p:nvPicPr>
          <p:cNvPr id="3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1840E8DE-0781-47C3-97D3-6EC95FC3AC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497" y="0"/>
            <a:ext cx="1891212" cy="106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75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206" y="551417"/>
            <a:ext cx="11068595" cy="6035675"/>
          </a:xfrm>
        </p:spPr>
        <p:txBody>
          <a:bodyPr>
            <a:normAutofit/>
          </a:bodyPr>
          <a:lstStyle/>
          <a:p>
            <a:pPr lvl="0" algn="just"/>
            <a: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этого фразеологизма лежит </a:t>
            </a:r>
            <a:r>
              <a:rPr lang="ru-RU" sz="4000" b="1" dirty="0" err="1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библей-ских</a:t>
            </a:r>
            <a: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миф о том, как жители древнего </a:t>
            </a:r>
            <a:r>
              <a:rPr lang="ru-RU" sz="4000" b="1" dirty="0" err="1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Вави</a:t>
            </a:r>
            <a: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-лона захотели построить башню до небес. Бог, разгневавшись на них, смешал языки строи-</a:t>
            </a:r>
            <a:r>
              <a:rPr lang="ru-RU" sz="4000" b="1" dirty="0" err="1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телей</a:t>
            </a:r>
            <a: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они не понимали друг друга. Началась суматоха, и люди не смогли </a:t>
            </a:r>
            <a:r>
              <a:rPr lang="ru-RU" sz="4000" b="1" dirty="0" err="1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</a:t>
            </a:r>
            <a: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-жить стройку.</a:t>
            </a:r>
          </a:p>
        </p:txBody>
      </p:sp>
      <p:pic>
        <p:nvPicPr>
          <p:cNvPr id="3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19DCF79D-DBB4-441E-95AC-E0DFB88C1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726" y="0"/>
            <a:ext cx="1927497" cy="108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61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xmlns="" id="{7C13CC77-C6F5-4363-ACAD-4452EE3BA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659" y="388921"/>
            <a:ext cx="9744682" cy="5504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337581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28898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Немало фразеологизмов пришло к нам из произведений Пушкина. Источник крылатой фразы — «Сказка о рыбаке и рыбке». Героине этой сказки, старухе, мало было даров от волшебной золотой рыбки — нового корыта, избы, царских хором и звания дворянки. Она пожелала повелевать морской стихией и самой золотой рыбкой. В результате жадность погубила старуху — рыбка забрала все щедрые дары.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80BC5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Используя это фра-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80BC5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зеологизм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80BC5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говорят о человеке, который потерял всё, что имел.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EF2D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ОООООООООООООООООООООООООО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80BC5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80BC5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180B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65D1FDD-A75C-426B-A10F-C1626F78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2478" y="4998720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Остаться у разбитого корыта</a:t>
            </a:r>
          </a:p>
        </p:txBody>
      </p:sp>
    </p:spTree>
    <p:extLst>
      <p:ext uri="{BB962C8B-B14F-4D97-AF65-F5344CB8AC3E}">
        <p14:creationId xmlns:p14="http://schemas.microsoft.com/office/powerpoint/2010/main" val="429052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87680"/>
            <a:ext cx="10515600" cy="3365863"/>
          </a:xfrm>
        </p:spPr>
        <p:txBody>
          <a:bodyPr>
            <a:noAutofit/>
          </a:bodyPr>
          <a:lstStyle/>
          <a:p>
            <a:pPr algn="just"/>
            <a: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фразеологизм означает поверхностное знакомство. В старые времена, когда все мужчины носили головные уборы, они для приветствия знакомых поднимали шапку, тогда как с друзьями и родными пожимали руки или обнимались.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2771825-4455-4F43-BB8A-5D756C31D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Шапочное знакомство</a:t>
            </a:r>
          </a:p>
        </p:txBody>
      </p:sp>
    </p:spTree>
    <p:extLst>
      <p:ext uri="{BB962C8B-B14F-4D97-AF65-F5344CB8AC3E}">
        <p14:creationId xmlns:p14="http://schemas.microsoft.com/office/powerpoint/2010/main" val="20776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87532"/>
            <a:ext cx="10515600" cy="321346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завоевания Казани русский царь Иван IV щедро наградил отдельных татар. Многие татары злоупотребляли добротой русских и, прикидываясь бедными, назойливо требовали наград. Значение этого фразеологизма – притворяться бедняком.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B83EF80-F749-4606-8ACB-FE9E6E9BF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 казанская</a:t>
            </a:r>
          </a:p>
        </p:txBody>
      </p:sp>
    </p:spTree>
    <p:extLst>
      <p:ext uri="{BB962C8B-B14F-4D97-AF65-F5344CB8AC3E}">
        <p14:creationId xmlns:p14="http://schemas.microsoft.com/office/powerpoint/2010/main" val="20880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97923"/>
            <a:ext cx="10515600" cy="5041557"/>
          </a:xfrm>
        </p:spPr>
        <p:txBody>
          <a:bodyPr>
            <a:norm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Развести …..</a:t>
            </a:r>
          </a:p>
        </p:txBody>
      </p:sp>
      <p:pic>
        <p:nvPicPr>
          <p:cNvPr id="4" name="15 Second Countdown Timer">
            <a:hlinkClick r:id="" action="ppaction://media"/>
            <a:extLst>
              <a:ext uri="{FF2B5EF4-FFF2-40B4-BE49-F238E27FC236}">
                <a16:creationId xmlns:a16="http://schemas.microsoft.com/office/drawing/2014/main" xmlns="" id="{6BDD91EA-2C2A-443A-808C-961EBB4832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143" y="0"/>
            <a:ext cx="3065417" cy="17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455" y="576263"/>
            <a:ext cx="10515600" cy="2852737"/>
          </a:xfrm>
        </p:spPr>
        <p:txBody>
          <a:bodyPr>
            <a:noAutofit/>
          </a:bodyPr>
          <a:lstStyle/>
          <a:p>
            <a:pPr algn="just"/>
            <a:r>
              <a:rPr lang="ru-RU" sz="4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Выражение пошло от названия горы </a:t>
            </a:r>
            <a:r>
              <a:rPr lang="ru-RU" sz="4400" b="1" dirty="0" err="1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Пантелик</a:t>
            </a:r>
            <a:r>
              <a:rPr lang="ru-RU" sz="4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Греции. В горе добывали мрамор, и было много пещер, гротов и ходов; попав туда, легко можно было заблудиться.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AD8F7B8-D9E3-43DD-B474-EAFD1CABF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10788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Сбиться с панталыку</a:t>
            </a:r>
          </a:p>
        </p:txBody>
      </p:sp>
    </p:spTree>
    <p:extLst>
      <p:ext uri="{BB962C8B-B14F-4D97-AF65-F5344CB8AC3E}">
        <p14:creationId xmlns:p14="http://schemas.microsoft.com/office/powerpoint/2010/main" val="374226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-143691"/>
            <a:ext cx="10650401" cy="3757749"/>
          </a:xfrm>
        </p:spPr>
        <p:txBody>
          <a:bodyPr>
            <a:normAutofit fontScale="90000"/>
          </a:bodyPr>
          <a:lstStyle/>
          <a:p>
            <a:pPr lvl="0" algn="just"/>
            <a:r>
              <a:rPr lang="ru-RU" sz="4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этого фразеологизма лежит библейских миф о том, как жители древнего Вавилона захотели построить башню до небес. Бог, разгневавшись на них, смешал языки строителей, чтобы они не понимали друг друга. Началась суматоха, и люди не смогли продолжить стройку.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9B303C-228F-4433-9A8D-2672E0F68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250" y="4136617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Вавилонское столпотворение</a:t>
            </a:r>
          </a:p>
        </p:txBody>
      </p:sp>
    </p:spTree>
    <p:extLst>
      <p:ext uri="{BB962C8B-B14F-4D97-AF65-F5344CB8AC3E}">
        <p14:creationId xmlns:p14="http://schemas.microsoft.com/office/powerpoint/2010/main" val="172424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865" y="1375718"/>
            <a:ext cx="10515600" cy="3385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9600" b="1" i="1" u="sng" dirty="0">
                <a:solidFill>
                  <a:srgbClr val="180BC5"/>
                </a:solidFill>
                <a:latin typeface="Annabelle" panose="03000400000000000000" pitchFamily="66" charset="0"/>
              </a:rPr>
              <a:t>7 этап</a:t>
            </a:r>
            <a:r>
              <a:rPr lang="ru-RU" sz="9600" b="1" i="1" dirty="0">
                <a:latin typeface="Annabelle" panose="03000400000000000000" pitchFamily="66" charset="0"/>
              </a:rPr>
              <a:t/>
            </a:r>
            <a:br>
              <a:rPr lang="ru-RU" sz="9600" b="1" i="1" dirty="0">
                <a:latin typeface="Annabelle" panose="03000400000000000000" pitchFamily="66" charset="0"/>
              </a:rPr>
            </a:br>
            <a:r>
              <a:rPr lang="ru-RU" sz="120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>Наследие предков</a:t>
            </a:r>
          </a:p>
        </p:txBody>
      </p:sp>
    </p:spTree>
    <p:extLst>
      <p:ext uri="{BB962C8B-B14F-4D97-AF65-F5344CB8AC3E}">
        <p14:creationId xmlns:p14="http://schemas.microsoft.com/office/powerpoint/2010/main" val="12573336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1061" y="365504"/>
            <a:ext cx="11663082" cy="2268070"/>
          </a:xfrm>
        </p:spPr>
        <p:txBody>
          <a:bodyPr/>
          <a:lstStyle/>
          <a:p>
            <a:r>
              <a:rPr lang="ru-RU" b="1" i="1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здоровом теле здоровый дух -</a:t>
            </a:r>
            <a:r>
              <a:rPr lang="ru-RU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>
              <a:solidFill>
                <a:srgbClr val="180BC5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869141" y="2904566"/>
            <a:ext cx="8355105" cy="3020545"/>
          </a:xfrm>
        </p:spPr>
        <p:txBody>
          <a:bodyPr>
            <a:normAutofit/>
          </a:bodyPr>
          <a:lstStyle/>
          <a:p>
            <a:pPr algn="ctr"/>
            <a:r>
              <a:rPr lang="ru-RU" sz="6000" b="1" i="1" u="sng" dirty="0">
                <a:solidFill>
                  <a:srgbClr val="18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редкая удача. </a:t>
            </a:r>
          </a:p>
        </p:txBody>
      </p:sp>
    </p:spTree>
    <p:extLst>
      <p:ext uri="{BB962C8B-B14F-4D97-AF65-F5344CB8AC3E}">
        <p14:creationId xmlns:p14="http://schemas.microsoft.com/office/powerpoint/2010/main" val="10233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1534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Аппетит приходит во время еды, …</a:t>
            </a:r>
          </a:p>
        </p:txBody>
      </p:sp>
      <p:pic>
        <p:nvPicPr>
          <p:cNvPr id="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A7D7D205-ACC1-41EB-B711-64C26580B3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206" y="0"/>
            <a:ext cx="2326640" cy="1308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02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1534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сапога пара, …</a:t>
            </a:r>
          </a:p>
        </p:txBody>
      </p:sp>
      <p:pic>
        <p:nvPicPr>
          <p:cNvPr id="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5A81599D-D3FF-488F-91E9-386DE975D1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331" y="-1"/>
            <a:ext cx="1854662" cy="104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00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6187" y="365125"/>
            <a:ext cx="11645153" cy="6071534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старое помянет – тому глаз вон, …</a:t>
            </a:r>
          </a:p>
        </p:txBody>
      </p:sp>
      <p:pic>
        <p:nvPicPr>
          <p:cNvPr id="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25D8F983-9A01-45DD-A007-F58AD2B46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44" y="0"/>
            <a:ext cx="2172393" cy="122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1534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Ума палата, …</a:t>
            </a:r>
          </a:p>
        </p:txBody>
      </p:sp>
      <p:pic>
        <p:nvPicPr>
          <p:cNvPr id="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DA80FF5E-1E50-48ED-9E38-F8E8ACCC51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176" y="1"/>
            <a:ext cx="2453176" cy="137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228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8259" y="365125"/>
            <a:ext cx="11770659" cy="6071534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тонко, там и рвётся, …</a:t>
            </a:r>
          </a:p>
        </p:txBody>
      </p:sp>
      <p:pic>
        <p:nvPicPr>
          <p:cNvPr id="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3A42511A-D4A2-42E3-AEAE-61A2E89E3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548" y="0"/>
            <a:ext cx="2349731" cy="132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39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5"/>
            <a:ext cx="11869270" cy="5963957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одного битого двух небитых дают, …</a:t>
            </a:r>
          </a:p>
        </p:txBody>
      </p:sp>
      <p:pic>
        <p:nvPicPr>
          <p:cNvPr id="3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54FA8172-9B9F-4B28-AC7D-BB614B9729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176" y="0"/>
            <a:ext cx="2411152" cy="1356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897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97923"/>
            <a:ext cx="10515600" cy="5041557"/>
          </a:xfrm>
        </p:spPr>
        <p:txBody>
          <a:bodyPr>
            <a:norm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первого …..</a:t>
            </a:r>
          </a:p>
        </p:txBody>
      </p:sp>
      <p:pic>
        <p:nvPicPr>
          <p:cNvPr id="3" name="15 Second Countdown Timer">
            <a:hlinkClick r:id="" action="ppaction://media"/>
            <a:extLst>
              <a:ext uri="{FF2B5EF4-FFF2-40B4-BE49-F238E27FC236}">
                <a16:creationId xmlns:a16="http://schemas.microsoft.com/office/drawing/2014/main" xmlns="" id="{2F892075-59B4-4DF5-AC18-7EE63A4B40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205" y="-1"/>
            <a:ext cx="2840930" cy="1598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1B1997-77E8-42FE-92E9-C4B9D6325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77" y="2223019"/>
            <a:ext cx="1144801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коту масленица, …</a:t>
            </a:r>
          </a:p>
        </p:txBody>
      </p:sp>
      <p:pic>
        <p:nvPicPr>
          <p:cNvPr id="3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D21F727F-7247-4B54-9CBF-31D680402E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080" y="0"/>
            <a:ext cx="2623127" cy="147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40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xmlns="" id="{A7875511-6529-4CA7-8261-5110309308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96742">
            <a:off x="4315097" y="444135"/>
            <a:ext cx="2573383" cy="225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xmlns="" id="{56DF6D3F-B580-4CB2-B0C0-572F897DD1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70189">
            <a:off x="8360228" y="330924"/>
            <a:ext cx="2042161" cy="2481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xmlns="" id="{21B0C66F-3B68-4FF1-8D5A-E29B380B80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37379">
            <a:off x="1188719" y="511768"/>
            <a:ext cx="2368731" cy="558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hlinkClick r:id="rId2"/>
            <a:extLst>
              <a:ext uri="{FF2B5EF4-FFF2-40B4-BE49-F238E27FC236}">
                <a16:creationId xmlns:a16="http://schemas.microsoft.com/office/drawing/2014/main" xmlns="" id="{8B01A7B6-210E-45B2-BE01-0F632F10CB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3292" y="3196044"/>
            <a:ext cx="5386252" cy="262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84720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447" y="777408"/>
            <a:ext cx="11474824" cy="2852737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Аппетит приходит во время еды,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4447" y="3630145"/>
            <a:ext cx="11474824" cy="2914090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жадность – во время аппетита.</a:t>
            </a:r>
          </a:p>
        </p:txBody>
      </p:sp>
    </p:spTree>
    <p:extLst>
      <p:ext uri="{BB962C8B-B14F-4D97-AF65-F5344CB8AC3E}">
        <p14:creationId xmlns:p14="http://schemas.microsoft.com/office/powerpoint/2010/main" val="8837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765" y="365125"/>
            <a:ext cx="11429999" cy="3274546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сапога пара,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520" y="2638185"/>
            <a:ext cx="11429999" cy="2537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оба левые.</a:t>
            </a:r>
          </a:p>
        </p:txBody>
      </p:sp>
    </p:spTree>
    <p:extLst>
      <p:ext uri="{BB962C8B-B14F-4D97-AF65-F5344CB8AC3E}">
        <p14:creationId xmlns:p14="http://schemas.microsoft.com/office/powerpoint/2010/main" val="41547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765" y="365125"/>
            <a:ext cx="11429999" cy="3274546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старое помянет – тому глаз вон,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3117156"/>
            <a:ext cx="11429999" cy="2537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кто забудет – тому оба.</a:t>
            </a:r>
          </a:p>
        </p:txBody>
      </p:sp>
    </p:spTree>
    <p:extLst>
      <p:ext uri="{BB962C8B-B14F-4D97-AF65-F5344CB8AC3E}">
        <p14:creationId xmlns:p14="http://schemas.microsoft.com/office/powerpoint/2010/main" val="211177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765" y="365125"/>
            <a:ext cx="11429999" cy="3274546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Ума палата,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236" y="2755751"/>
            <a:ext cx="11429999" cy="2537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ключ потерян.</a:t>
            </a:r>
          </a:p>
        </p:txBody>
      </p:sp>
    </p:spTree>
    <p:extLst>
      <p:ext uri="{BB962C8B-B14F-4D97-AF65-F5344CB8AC3E}">
        <p14:creationId xmlns:p14="http://schemas.microsoft.com/office/powerpoint/2010/main" val="410762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236" y="-109492"/>
            <a:ext cx="11429999" cy="3274546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тонко, там и рвётся,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236" y="2088125"/>
            <a:ext cx="11429999" cy="32096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толсто, там и наслаивается.</a:t>
            </a:r>
          </a:p>
        </p:txBody>
      </p:sp>
    </p:spTree>
    <p:extLst>
      <p:ext uri="{BB962C8B-B14F-4D97-AF65-F5344CB8AC3E}">
        <p14:creationId xmlns:p14="http://schemas.microsoft.com/office/powerpoint/2010/main" val="35091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765" y="681037"/>
            <a:ext cx="11429999" cy="3274546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одного битого двух небитых дают,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765" y="3254189"/>
            <a:ext cx="11429999" cy="29227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не больно-то берут.</a:t>
            </a:r>
          </a:p>
        </p:txBody>
      </p:sp>
    </p:spTree>
    <p:extLst>
      <p:ext uri="{BB962C8B-B14F-4D97-AF65-F5344CB8AC3E}">
        <p14:creationId xmlns:p14="http://schemas.microsoft.com/office/powerpoint/2010/main" val="5661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B95E3E-E379-4AEB-9D0D-271E4B10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8" y="1603722"/>
            <a:ext cx="10515600" cy="1325563"/>
          </a:xfrm>
        </p:spPr>
        <p:txBody>
          <a:bodyPr>
            <a:normAutofit/>
          </a:bodyPr>
          <a:lstStyle/>
          <a:p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180BC5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 все коту масленица,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7D10C6-1B6D-40C6-808B-D8BB4032A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305" y="2929285"/>
            <a:ext cx="5848003" cy="1401646"/>
          </a:xfrm>
        </p:spPr>
        <p:txBody>
          <a:bodyPr/>
          <a:lstStyle/>
          <a:p>
            <a:pPr marL="0" indent="0">
              <a:buNone/>
            </a:pPr>
            <a:r>
              <a:rPr lang="ru-RU" sz="7200" b="1" dirty="0">
                <a:solidFill>
                  <a:srgbClr val="180BC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будет и пост.</a:t>
            </a:r>
          </a:p>
        </p:txBody>
      </p:sp>
    </p:spTree>
    <p:extLst>
      <p:ext uri="{BB962C8B-B14F-4D97-AF65-F5344CB8AC3E}">
        <p14:creationId xmlns:p14="http://schemas.microsoft.com/office/powerpoint/2010/main" val="4079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865" y="1375718"/>
            <a:ext cx="10515600" cy="3385752"/>
          </a:xfrm>
        </p:spPr>
        <p:txBody>
          <a:bodyPr>
            <a:normAutofit/>
          </a:bodyPr>
          <a:lstStyle/>
          <a:p>
            <a:pPr algn="ctr"/>
            <a:r>
              <a:rPr lang="ru-RU" sz="9600" b="1" i="1" u="sng" dirty="0">
                <a:solidFill>
                  <a:srgbClr val="180BC5"/>
                </a:solidFill>
                <a:latin typeface="Annabelle" panose="03000400000000000000" pitchFamily="66" charset="0"/>
              </a:rPr>
              <a:t>8 этап</a:t>
            </a:r>
            <a:r>
              <a:rPr lang="ru-RU" sz="9600" b="1" i="1" dirty="0">
                <a:latin typeface="Annabelle" panose="03000400000000000000" pitchFamily="66" charset="0"/>
              </a:rPr>
              <a:t/>
            </a:r>
            <a:br>
              <a:rPr lang="ru-RU" sz="9600" b="1" i="1" dirty="0">
                <a:latin typeface="Annabelle" panose="03000400000000000000" pitchFamily="66" charset="0"/>
              </a:rPr>
            </a:br>
            <a:r>
              <a:rPr lang="ru-RU" sz="120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>Найди меня</a:t>
            </a:r>
          </a:p>
        </p:txBody>
      </p:sp>
    </p:spTree>
    <p:extLst>
      <p:ext uri="{BB962C8B-B14F-4D97-AF65-F5344CB8AC3E}">
        <p14:creationId xmlns:p14="http://schemas.microsoft.com/office/powerpoint/2010/main" val="1689729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97923"/>
            <a:ext cx="10515600" cy="5041557"/>
          </a:xfrm>
        </p:spPr>
        <p:txBody>
          <a:bodyPr>
            <a:normAutofit/>
          </a:bodyPr>
          <a:lstStyle/>
          <a:p>
            <a:r>
              <a:rPr lang="ru-RU" sz="9600" b="1" i="1" dirty="0">
                <a:solidFill>
                  <a:srgbClr val="18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Броситься…..</a:t>
            </a:r>
          </a:p>
        </p:txBody>
      </p:sp>
      <p:pic>
        <p:nvPicPr>
          <p:cNvPr id="3" name="15 Second Countdown Timer">
            <a:hlinkClick r:id="" action="ppaction://media"/>
            <a:extLst>
              <a:ext uri="{FF2B5EF4-FFF2-40B4-BE49-F238E27FC236}">
                <a16:creationId xmlns:a16="http://schemas.microsoft.com/office/drawing/2014/main" xmlns="" id="{B5B17885-F0BE-494E-9F8B-1A07095ACC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080" y="0"/>
            <a:ext cx="2535843" cy="1426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559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865" y="1375718"/>
            <a:ext cx="10515600" cy="3385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i="0" dirty="0">
                <a:solidFill>
                  <a:srgbClr val="180BC5"/>
                </a:solidFill>
                <a:effectLst/>
                <a:latin typeface="Circe"/>
              </a:rPr>
              <a:t>В нашем быстром и суетливом мире, где каждый стремится достичь успеха и признания, важно помнить о ценности и значимости наших отношений с другими людьми. Ведь только, идя рука об руку и зная себе цену, мы можем по-настоящему достичь гармонии и счастья.</a:t>
            </a:r>
            <a:endParaRPr lang="ru-RU" sz="12000" b="1" i="1" dirty="0">
              <a:solidFill>
                <a:srgbClr val="180BC5"/>
              </a:solidFill>
              <a:latin typeface="Annabelle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2019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166" y="-1"/>
            <a:ext cx="11579629" cy="6438207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>      </a:t>
            </a:r>
            <a:br>
              <a:rPr lang="ru-RU" sz="3600" b="1" i="1" dirty="0">
                <a:solidFill>
                  <a:srgbClr val="180BC5"/>
                </a:solidFill>
                <a:latin typeface="Annabelle" panose="03000400000000000000" pitchFamily="66" charset="0"/>
              </a:rPr>
            </a:br>
            <a:r>
              <a:rPr lang="ru-RU" sz="36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/>
            </a:r>
            <a:br>
              <a:rPr lang="ru-RU" sz="3600" b="1" i="1" dirty="0">
                <a:solidFill>
                  <a:srgbClr val="180BC5"/>
                </a:solidFill>
                <a:latin typeface="Annabelle" panose="03000400000000000000" pitchFamily="66" charset="0"/>
              </a:rPr>
            </a:br>
            <a:r>
              <a:rPr lang="ru-RU" sz="36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/>
            </a:r>
            <a:br>
              <a:rPr lang="ru-RU" sz="3600" b="1" i="1" dirty="0">
                <a:solidFill>
                  <a:srgbClr val="180BC5"/>
                </a:solidFill>
                <a:latin typeface="Annabelle" panose="03000400000000000000" pitchFamily="66" charset="0"/>
              </a:rPr>
            </a:br>
            <a:r>
              <a:rPr lang="ru-RU" sz="36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/>
            </a:r>
            <a:br>
              <a:rPr lang="ru-RU" sz="3600" b="1" i="1" dirty="0">
                <a:solidFill>
                  <a:srgbClr val="180BC5"/>
                </a:solidFill>
                <a:latin typeface="Annabelle" panose="03000400000000000000" pitchFamily="66" charset="0"/>
              </a:rPr>
            </a:br>
            <a:r>
              <a:rPr lang="ru-RU" sz="36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>     Счастье - это то, к чему мы все стремимся. Мы хотим быть на седьмом небе от счастья, воспрять духом, родиться в сорочке и просто наслаждаться жизнью. Но как же достичь этого состояния блаженства и радости? Давайте разберемся вместе.</a:t>
            </a:r>
            <a:br>
              <a:rPr lang="ru-RU" sz="3600" b="1" i="1" dirty="0">
                <a:solidFill>
                  <a:srgbClr val="180BC5"/>
                </a:solidFill>
                <a:latin typeface="Annabelle" panose="03000400000000000000" pitchFamily="66" charset="0"/>
              </a:rPr>
            </a:br>
            <a:r>
              <a:rPr lang="ru-RU" sz="3600" b="1" i="1" dirty="0">
                <a:solidFill>
                  <a:srgbClr val="180BC5"/>
                </a:solidFill>
                <a:latin typeface="Annabelle" panose="03000400000000000000" pitchFamily="66" charset="0"/>
              </a:rPr>
              <a:t>     Все начинается с вашего внутреннего мира. Помните, что вы родились под счастливой звездой, и что в вас есть все необходимые ресурсы для счастья. Начните каждый день с благодарности за то, что у вас есть, и с позитивного настроя. Поверьте, ваше отношение к жизни определит ваше счастье.</a:t>
            </a:r>
            <a:br>
              <a:rPr lang="ru-RU" sz="3600" b="1" i="1" dirty="0">
                <a:solidFill>
                  <a:srgbClr val="180BC5"/>
                </a:solidFill>
                <a:latin typeface="Annabelle" panose="03000400000000000000" pitchFamily="66" charset="0"/>
              </a:rPr>
            </a:br>
            <a:endParaRPr lang="ru-RU" sz="3600" b="1" i="1" dirty="0">
              <a:solidFill>
                <a:srgbClr val="180BC5"/>
              </a:solidFill>
              <a:latin typeface="Annabelle" panose="03000400000000000000" pitchFamily="66" charset="0"/>
            </a:endParaRPr>
          </a:p>
        </p:txBody>
      </p:sp>
      <p:pic>
        <p:nvPicPr>
          <p:cNvPr id="3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FFBDC6A2-45E9-4AD9-839E-FFC9A2092E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166" y="-1"/>
            <a:ext cx="1986743" cy="1117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91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2375" y="365125"/>
            <a:ext cx="11385177" cy="5990851"/>
          </a:xfrm>
        </p:spPr>
        <p:txBody>
          <a:bodyPr>
            <a:normAutofit/>
          </a:bodyPr>
          <a:lstStyle/>
          <a:p>
            <a:pPr algn="ctr"/>
            <a:endParaRPr lang="ru-RU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xmlns="" id="{65BE4E42-CE0F-4BF4-AC7B-8A8B7B173D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85" y="0"/>
            <a:ext cx="9783630" cy="648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68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2517</TotalTime>
  <Words>829</Words>
  <Application>Microsoft Office PowerPoint</Application>
  <PresentationFormat>Произвольный</PresentationFormat>
  <Paragraphs>115</Paragraphs>
  <Slides>92</Slides>
  <Notes>0</Notes>
  <HiddenSlides>0</HiddenSlides>
  <MMClips>30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Тема Office</vt:lpstr>
      <vt:lpstr>Занимательная  фразеология</vt:lpstr>
      <vt:lpstr>   Этапы интеллектуальной игры </vt:lpstr>
      <vt:lpstr>1 этап Разминка</vt:lpstr>
      <vt:lpstr>Шевелить</vt:lpstr>
      <vt:lpstr>Сочинять …..</vt:lpstr>
      <vt:lpstr>Перевести…..</vt:lpstr>
      <vt:lpstr>Развести …..</vt:lpstr>
      <vt:lpstr>С первого …..</vt:lpstr>
      <vt:lpstr>Броситься…..</vt:lpstr>
      <vt:lpstr>Презентация PowerPoint</vt:lpstr>
      <vt:lpstr>Сочинять  </vt:lpstr>
      <vt:lpstr>Перевести </vt:lpstr>
      <vt:lpstr>Развести</vt:lpstr>
      <vt:lpstr>С первого</vt:lpstr>
      <vt:lpstr>Броситься</vt:lpstr>
      <vt:lpstr>2 этап Ребусы</vt:lpstr>
      <vt:lpstr>ахиллесова пята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Телячьи нежности</vt:lpstr>
      <vt:lpstr>Лезть под руку</vt:lpstr>
      <vt:lpstr>Язык не поворачивается</vt:lpstr>
      <vt:lpstr>Пальцем тронуть</vt:lpstr>
      <vt:lpstr>Дать маху</vt:lpstr>
      <vt:lpstr>3 этап Потеряшки</vt:lpstr>
      <vt:lpstr>Удовольствие ниже среднего –</vt:lpstr>
      <vt:lpstr>Днём с огнём не сыщешь - для конкретного человека что-то или кто-то имеет большое значение. Сбежать на край света - проанализировать, досконально разобрать какую-либо мысль, соображение, ситуацию и т. п. Поднять всех на ноги -  прийти в замешательство. Бросить на произвол судьбы - очень трудно, практически невозможно отыскать кого-либо, что-либо.  Пасть духом - оставить где-либо, не помогая и не интересуясь. Не знать, куда деваться - отчаиваться, унывать. Разложить по полочкам - никогда, ни при каких условиях не получить желаемого. Свет клином на нём сошёлся - заставить активно действовать.  Не видать как своих ушей - очень далеко; куда угодно, в любое самое далёкое место. </vt:lpstr>
      <vt:lpstr>Презентация PowerPoint</vt:lpstr>
      <vt:lpstr>Днём с огнём не сыщешь –</vt:lpstr>
      <vt:lpstr>Сбежать на край света – </vt:lpstr>
      <vt:lpstr>Поднять всех на ноги –  </vt:lpstr>
      <vt:lpstr>Бросить на произвол судьбы –  </vt:lpstr>
      <vt:lpstr>Пасть духом –  </vt:lpstr>
      <vt:lpstr>   Не знать, куда деваться –  </vt:lpstr>
      <vt:lpstr>Разложить по полочкам –   </vt:lpstr>
      <vt:lpstr> Свет клином на нём сошёлся – </vt:lpstr>
      <vt:lpstr>Не видать как своих ушей –</vt:lpstr>
      <vt:lpstr>4 этап Неразбериха</vt:lpstr>
      <vt:lpstr>Презентация PowerPoint</vt:lpstr>
      <vt:lpstr>Презентация PowerPoint</vt:lpstr>
      <vt:lpstr>                                                                                                                                                                                             авгиевы конюшни  блудный сын  восьмое чудо света  глухая тетеря  допотопные времена  железный занавес  за семью печатями  ищи ветра в поле  как пить дать  лаптем щи хлебать  место под солнцем  нести свой крест  </vt:lpstr>
      <vt:lpstr>5 этап Шутим с нейросетью</vt:lpstr>
      <vt:lpstr>Ежу понятно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Пройти тернистый путь</vt:lpstr>
      <vt:lpstr>Искры из глаз посыпались </vt:lpstr>
      <vt:lpstr>Газетная утка</vt:lpstr>
      <vt:lpstr>Держать в ежовых руковицах</vt:lpstr>
      <vt:lpstr>Не в коня корм</vt:lpstr>
      <vt:lpstr>6 этап Откуда есть пошли…</vt:lpstr>
      <vt:lpstr>Источник фразеологизма — произведение античного баснописца Эзопа под названием «Крестьянин и змея». В нём рассказывается о человеке, нашедшем в поле замёрзшую змею. Он положил её за пазуху, чтобы она не погибла. Но после того, как змея согрелась, она укусила своего спасителя.</vt:lpstr>
      <vt:lpstr>Немало фразеологизмов пришло к нам из произведений Пушкина. Источник крылатой фразы — «Сказка о рыбаке и рыбке». Героине этой сказки, старухе, мало было даров от волшебной золотой рыбки — нового корыта, избы, царских хором и звания дворянки. Она пожелала повелевать морской стихией и самой золотой рыбкой. В результате жадность погубила старуху — рыбка забрала все щедрые дары. Используя этот фразеологизм, говорят о человеке, который потерял всё, что имел. </vt:lpstr>
      <vt:lpstr>Этот фразеологизм означает поверхностное знакомство. В старые времена, когда все мужчины носили головные уборы, они для приветствия знакомых поднимали шапку, тогда как с друзьями и родными пожимали руки или обнимались.</vt:lpstr>
      <vt:lpstr>После завоевания Казани русский царь Иван IV щедро наградил отдельных татар. Многие татары злоупотребляли добротой русских и, прикидываясь бедными, назойливо требовали наград. Значение этого фразеологизма – притворяться бедняком.</vt:lpstr>
      <vt:lpstr>Выражение пошло от названия горы Пантелик в Греции. В горе добывали мрамор, и было много пещер, гротов и ходов; попав туда, легко можно было заблудиться.</vt:lpstr>
      <vt:lpstr>В основе этого фразеологизма лежит библей-ских миф о том, как жители древнего Вави-лона захотели построить башню до небес. Бог, разгневавшись на них, смешал языки строи-телей, чтобы они не понимали друг друга. Началась суматоха, и люди не смогли продол-жить стройку.</vt:lpstr>
      <vt:lpstr>Презентация PowerPoint</vt:lpstr>
      <vt:lpstr>          Немало фразеологизмов пришло к нам из произведений Пушкина. Источник крылатой фразы — «Сказка о рыбаке и рыбке». Героине этой сказки, старухе, мало было даров от волшебной золотой рыбки — нового корыта, избы, царских хором и звания дворянки. Она пожелала повелевать морской стихией и самой золотой рыбкой. В результате жадность погубила старуху — рыбка забрала все щедрые дары. Используя это фра-зеологизм, говорят о человеке, который потерял всё, что имел. ОООООООООООООООООООООООООО </vt:lpstr>
      <vt:lpstr>Этот фразеологизм означает поверхностное знакомство. В старые времена, когда все мужчины носили головные уборы, они для приветствия знакомых поднимали шапку, тогда как с друзьями и родными пожимали руки или обнимались.</vt:lpstr>
      <vt:lpstr>   После завоевания Казани русский царь Иван IV щедро наградил отдельных татар. Многие татары злоупотребляли добротой русских и, прикидываясь бедными, назойливо требовали наград. Значение этого фразеологизма – притворяться бедняком.</vt:lpstr>
      <vt:lpstr>Выражение пошло от названия горы Пантелик в Греции. В горе добывали мрамор, и было много пещер, гротов и ходов; попав туда, легко можно было заблудиться.</vt:lpstr>
      <vt:lpstr>В основе этого фразеологизма лежит библейских миф о том, как жители древнего Вавилона захотели построить башню до небес. Бог, разгневавшись на них, смешал языки строителей, чтобы они не понимали друг друга. Началась суматоха, и люди не смогли продолжить стройку.</vt:lpstr>
      <vt:lpstr>7 этап Наследие предков</vt:lpstr>
      <vt:lpstr>В здоровом теле здоровый дух - </vt:lpstr>
      <vt:lpstr>Аппетит приходит во время еды, …</vt:lpstr>
      <vt:lpstr>Два сапога пара, …</vt:lpstr>
      <vt:lpstr>Кто старое помянет – тому глаз вон, …</vt:lpstr>
      <vt:lpstr>Ума палата, …</vt:lpstr>
      <vt:lpstr>Где тонко, там и рвётся, …</vt:lpstr>
      <vt:lpstr>За одного битого двух небитых дают, …</vt:lpstr>
      <vt:lpstr>Не все коту масленица, …</vt:lpstr>
      <vt:lpstr>Презентация PowerPoint</vt:lpstr>
      <vt:lpstr>Аппетит приходит во время еды,</vt:lpstr>
      <vt:lpstr>Два сапога пара,</vt:lpstr>
      <vt:lpstr>Кто старое помянет – тому глаз вон,</vt:lpstr>
      <vt:lpstr>Ума палата, </vt:lpstr>
      <vt:lpstr>Где тонко, там и рвётся, </vt:lpstr>
      <vt:lpstr>За одного битого двух небитых дают, </vt:lpstr>
      <vt:lpstr>Не все коту масленица, </vt:lpstr>
      <vt:lpstr>8 этап Найди меня</vt:lpstr>
      <vt:lpstr>В нашем быстром и суетливом мире, где каждый стремится достичь успеха и признания, важно помнить о ценности и значимости наших отношений с другими людьми. Ведь только, идя рука об руку и зная себе цену, мы можем по-настоящему достичь гармонии и счастья.</vt:lpstr>
      <vt:lpstr>               Счастье - это то, к чему мы все стремимся. Мы хотим быть на седьмом небе от счастья, воспрять духом, родиться в сорочке и просто наслаждаться жизнью. Но как же достичь этого состояния блаженства и радости? Давайте разберемся вместе.      Все начинается с вашего внутреннего мира. Помните, что вы родились под счастливой звездой, и что в вас есть все необходимые ресурсы для счастья. Начните каждый день с благодарности за то, что у вас есть, и с позитивного настроя. Поверьте, ваше отношение к жизни определит ваше счастье.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Занимательная  фразеология</dc:title>
  <dc:creator>Елена</dc:creator>
  <cp:lastModifiedBy>Надежда</cp:lastModifiedBy>
  <cp:revision>131</cp:revision>
  <cp:lastPrinted>2024-04-12T08:47:38Z</cp:lastPrinted>
  <dcterms:created xsi:type="dcterms:W3CDTF">2019-10-17T08:57:57Z</dcterms:created>
  <dcterms:modified xsi:type="dcterms:W3CDTF">2024-05-17T09:13:46Z</dcterms:modified>
</cp:coreProperties>
</file>