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DE156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19.jpeg"/><Relationship Id="rId4" Type="http://schemas.openxmlformats.org/officeDocument/2006/relationships/audio" Target="../media/audio2.wav"/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7.jpeg"/><Relationship Id="rId4" Type="http://schemas.openxmlformats.org/officeDocument/2006/relationships/audio" Target="../media/audio2.wav"/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audio" Target="../media/audio2.wav"/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audio" Target="../media/audio2.wav"/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18.png"/><Relationship Id="rId4" Type="http://schemas.openxmlformats.org/officeDocument/2006/relationships/audio" Target="../media/audio2.wav"/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audio" Target="../media/audio2.wav"/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audio" Target="../media/audio2.wav"/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audio" Target="../media/audio2.wav"/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audio" Target="../media/audio2.wav"/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15.jpeg"/><Relationship Id="rId4" Type="http://schemas.openxmlformats.org/officeDocument/2006/relationships/audio" Target="../media/audio2.wav"/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1.jpeg"/><Relationship Id="rId4" Type="http://schemas.openxmlformats.org/officeDocument/2006/relationships/audio" Target="../media/audio2.wav"/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9.jpeg"/><Relationship Id="rId4" Type="http://schemas.openxmlformats.org/officeDocument/2006/relationships/audio" Target="../media/audio2.wav"/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1825" y="455930"/>
            <a:ext cx="4445000" cy="16002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p>
            <a:pPr algn="ctr"/>
            <a:r>
              <a:rPr lang="ru-RU" altLang="en-US" sz="311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Музыкальные загадки</a:t>
            </a:r>
            <a:br>
              <a:rPr lang="ru-RU" altLang="en-US" sz="311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311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для юных эрудитов</a:t>
            </a:r>
            <a:endParaRPr lang="ru-RU" altLang="en-US" sz="311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idx="1"/>
          </p:nvPr>
        </p:nvSpPr>
        <p:spPr>
          <a:xfrm>
            <a:off x="4441825" y="2319655"/>
            <a:ext cx="4561205" cy="1943735"/>
          </a:xfrm>
        </p:spPr>
        <p:txBody>
          <a:bodyPr/>
          <a:p>
            <a:pPr algn="ctr"/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+mn-ea"/>
                <a:cs typeface="+mn-ea"/>
              </a:rPr>
              <a:t>Автор проекта 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+mn-ea"/>
              <a:cs typeface="+mn-ea"/>
            </a:endParaRPr>
          </a:p>
          <a:p>
            <a:pPr algn="ctr"/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+mn-ea"/>
                <a:cs typeface="+mn-ea"/>
              </a:rPr>
              <a:t>Ханова Р. А.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+mn-ea"/>
              <a:cs typeface="+mn-ea"/>
            </a:endParaRPr>
          </a:p>
          <a:p>
            <a:pPr algn="ctr"/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+mn-ea"/>
                <a:cs typeface="+mn-ea"/>
              </a:rPr>
              <a:t>Москва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+mn-ea"/>
              <a:cs typeface="+mn-ea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0745470" y="5134610"/>
            <a:ext cx="979170" cy="48577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300" y="306070"/>
            <a:ext cx="10515600" cy="1325563"/>
          </a:xfrm>
        </p:spPr>
        <p:txBody>
          <a:bodyPr/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8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457700" y="1296670"/>
            <a:ext cx="4402455" cy="1932940"/>
          </a:xfrm>
        </p:spPr>
        <p:txBody>
          <a:bodyPr/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А теперь ты не зевай -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Звук от звука отрывай!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endParaRPr lang="ru-RU" altLang="en-US" sz="2400">
              <a:latin typeface="+mn-lt"/>
              <a:cs typeface="+mn-lt"/>
            </a:endParaRPr>
          </a:p>
        </p:txBody>
      </p:sp>
      <p:pic>
        <p:nvPicPr>
          <p:cNvPr id="3" name="Замещающее содержимое 2" descr="1683885647145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29300" y="5606415"/>
            <a:ext cx="872490" cy="902970"/>
          </a:xfrm>
          <a:prstGeom prst="rect">
            <a:avLst/>
          </a:prstGeom>
        </p:spPr>
      </p:pic>
      <p:pic>
        <p:nvPicPr>
          <p:cNvPr id="6" name="Изображение 5" descr="v6Lt2bP3MV0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6470" y="5634990"/>
            <a:ext cx="845820" cy="845820"/>
          </a:xfrm>
          <a:prstGeom prst="rect">
            <a:avLst/>
          </a:prstGeom>
        </p:spPr>
      </p:pic>
      <p:pic>
        <p:nvPicPr>
          <p:cNvPr id="7" name="Изображение 6" descr="1682959996266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56645" y="2935605"/>
            <a:ext cx="781050" cy="9042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5175" y="258445"/>
            <a:ext cx="5334000" cy="1325880"/>
          </a:xfrm>
        </p:spPr>
        <p:txBody>
          <a:bodyPr/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9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274820" y="1236980"/>
            <a:ext cx="4641215" cy="2458720"/>
          </a:xfrm>
        </p:spPr>
        <p:txBody>
          <a:bodyPr>
            <a:normAutofit lnSpcReduction="20000"/>
          </a:bodyPr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Моя подружка восьмушка,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Крепко с ней дружу.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Восьмая длительность скачет,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Ну, а я молчу.</a:t>
            </a:r>
            <a:endParaRPr lang="ru-RU" altLang="en-US" sz="2400" b="1">
              <a:latin typeface="+mn-lt"/>
              <a:cs typeface="+mn-lt"/>
            </a:endParaRPr>
          </a:p>
          <a:p>
            <a:endParaRPr lang="ru-RU" altLang="en-US" sz="2400">
              <a:latin typeface="+mn-lt"/>
              <a:cs typeface="+mn-lt"/>
            </a:endParaRPr>
          </a:p>
        </p:txBody>
      </p:sp>
      <p:pic>
        <p:nvPicPr>
          <p:cNvPr id="3" name="Замещающее содержимое 2" descr="1683886621467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276715" y="2635250"/>
            <a:ext cx="930910" cy="868680"/>
          </a:xfrm>
          <a:prstGeom prst="rect">
            <a:avLst/>
          </a:prstGeom>
        </p:spPr>
      </p:pic>
      <p:pic>
        <p:nvPicPr>
          <p:cNvPr id="4" name="Изображение 3" descr="1683885647182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2330" y="5287645"/>
            <a:ext cx="666750" cy="1040765"/>
          </a:xfrm>
          <a:prstGeom prst="rect">
            <a:avLst/>
          </a:prstGeom>
        </p:spPr>
      </p:pic>
      <p:pic>
        <p:nvPicPr>
          <p:cNvPr id="6" name="Изображение 5" descr="1682959996204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" y="2635250"/>
            <a:ext cx="847090" cy="118237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7385" y="258445"/>
            <a:ext cx="4394200" cy="118364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10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476750" y="1188720"/>
            <a:ext cx="4394200" cy="4988560"/>
          </a:xfrm>
        </p:spPr>
        <p:txBody>
          <a:bodyPr/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С четвертью мы 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не разлей вода.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Четверть звучит, 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а я - тишина</a:t>
            </a:r>
            <a:r>
              <a:rPr lang="ru-RU" altLang="en-US" sz="2400">
                <a:latin typeface="+mn-lt"/>
                <a:cs typeface="+mn-lt"/>
                <a:sym typeface="+mn-ea"/>
              </a:rPr>
              <a:t>.</a:t>
            </a:r>
            <a:endParaRPr lang="ru-RU" altLang="en-US" sz="2400"/>
          </a:p>
          <a:p>
            <a:endParaRPr lang="ru-RU" altLang="en-US" sz="2400"/>
          </a:p>
        </p:txBody>
      </p:sp>
      <p:pic>
        <p:nvPicPr>
          <p:cNvPr id="3" name="Замещающее содержимое 2" descr="unnamed (1)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22655" y="258445"/>
            <a:ext cx="819785" cy="819785"/>
          </a:xfrm>
          <a:prstGeom prst="rect">
            <a:avLst/>
          </a:prstGeom>
        </p:spPr>
      </p:pic>
      <p:pic>
        <p:nvPicPr>
          <p:cNvPr id="4" name="Изображение 3" descr="1682959996266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2625" y="5495925"/>
            <a:ext cx="811530" cy="1144905"/>
          </a:xfrm>
          <a:prstGeom prst="rect">
            <a:avLst/>
          </a:prstGeom>
        </p:spPr>
      </p:pic>
      <p:pic>
        <p:nvPicPr>
          <p:cNvPr id="6" name="Изображение 5" descr="1683885647132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36605" y="3002915"/>
            <a:ext cx="935355" cy="85217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6425" y="258445"/>
            <a:ext cx="5476875" cy="132588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11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307205" y="1285875"/>
            <a:ext cx="4560570" cy="4891405"/>
          </a:xfrm>
        </p:spPr>
        <p:txBody>
          <a:bodyPr/>
          <a:p>
            <a:pPr algn="ctr"/>
            <a:r>
              <a:rPr lang="ru-RU" altLang="en-US" b="1">
                <a:sym typeface="+mn-ea"/>
              </a:rPr>
              <a:t> </a:t>
            </a:r>
            <a:r>
              <a:rPr lang="ru-RU" altLang="en-US" sz="2400" b="1">
                <a:latin typeface="+mn-lt"/>
                <a:cs typeface="+mn-lt"/>
                <a:sym typeface="+mn-ea"/>
              </a:rPr>
              <a:t>В нотах ты меня встречаешь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И песню снова повторяешь.</a:t>
            </a:r>
            <a:endParaRPr lang="ru-RU" altLang="en-US" sz="2400" b="1"/>
          </a:p>
          <a:p>
            <a:endParaRPr lang="ru-RU" altLang="en-US" sz="2400"/>
          </a:p>
        </p:txBody>
      </p:sp>
      <p:pic>
        <p:nvPicPr>
          <p:cNvPr id="3" name="Замещающее содержимое 2" descr="1683885647194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392410" y="3194685"/>
            <a:ext cx="669925" cy="1057275"/>
          </a:xfrm>
          <a:prstGeom prst="rect">
            <a:avLst/>
          </a:prstGeom>
        </p:spPr>
      </p:pic>
      <p:pic>
        <p:nvPicPr>
          <p:cNvPr id="4" name="Изображение 3" descr="1682959996282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6425" y="5253990"/>
            <a:ext cx="878840" cy="1315720"/>
          </a:xfrm>
          <a:prstGeom prst="rect">
            <a:avLst/>
          </a:prstGeom>
        </p:spPr>
      </p:pic>
      <p:pic>
        <p:nvPicPr>
          <p:cNvPr id="6" name="Изображение 5" descr="5e9dea301124584654fe326c_Free-Note-Value-Musical-Symbols-Liam-Pitcher-Website-p-2000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200" y="5871210"/>
            <a:ext cx="859155" cy="85915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Замещающее содержимое 6"/>
          <p:cNvSpPr/>
          <p:nvPr>
            <p:ph sz="half" idx="1"/>
          </p:nvPr>
        </p:nvSpPr>
        <p:spPr>
          <a:xfrm>
            <a:off x="4497705" y="899160"/>
            <a:ext cx="4307205" cy="2654300"/>
          </a:xfrm>
        </p:spPr>
        <p:txBody>
          <a:bodyPr>
            <a:normAutofit fontScale="70000"/>
          </a:bodyPr>
          <a:p>
            <a:pPr algn="ctr"/>
            <a:r>
              <a:rPr lang="ru-RU" altLang="en-US" sz="2665" b="1">
                <a:latin typeface="+mj-ea"/>
                <a:cs typeface="+mj-ea"/>
                <a:sym typeface="+mn-ea"/>
              </a:rPr>
              <a:t>Песни мы пели, пьесы играли, </a:t>
            </a:r>
            <a:endParaRPr lang="ru-RU" altLang="en-US" sz="2665" b="1">
              <a:latin typeface="+mj-ea"/>
              <a:cs typeface="+mj-ea"/>
            </a:endParaRPr>
          </a:p>
          <a:p>
            <a:pPr algn="ctr"/>
            <a:r>
              <a:rPr lang="ru-RU" altLang="en-US" sz="2665" b="1">
                <a:latin typeface="+mj-ea"/>
                <a:cs typeface="+mj-ea"/>
                <a:sym typeface="+mn-ea"/>
              </a:rPr>
              <a:t>Слушали дружно и подпевали,</a:t>
            </a:r>
            <a:endParaRPr lang="ru-RU" altLang="en-US" sz="2665" b="1">
              <a:latin typeface="+mj-ea"/>
              <a:cs typeface="+mj-ea"/>
            </a:endParaRPr>
          </a:p>
          <a:p>
            <a:pPr algn="ctr"/>
            <a:r>
              <a:rPr lang="ru-RU" altLang="en-US" sz="2665" b="1">
                <a:latin typeface="+mj-ea"/>
                <a:cs typeface="+mj-ea"/>
                <a:sym typeface="+mn-ea"/>
              </a:rPr>
              <a:t>Но вот отзвучала нот череда,</a:t>
            </a:r>
            <a:endParaRPr lang="ru-RU" altLang="en-US" sz="2665" b="1">
              <a:latin typeface="+mj-ea"/>
              <a:cs typeface="+mj-ea"/>
            </a:endParaRPr>
          </a:p>
          <a:p>
            <a:pPr algn="ctr"/>
            <a:r>
              <a:rPr lang="ru-RU" altLang="en-US" sz="2665" b="1">
                <a:latin typeface="+mj-ea"/>
                <a:cs typeface="+mj-ea"/>
                <a:sym typeface="+mn-ea"/>
              </a:rPr>
              <a:t>Музыкальную точку ставить пора</a:t>
            </a:r>
            <a:r>
              <a:rPr lang="ru-RU" altLang="en-US" sz="2665" b="1">
                <a:latin typeface="+mn-lt"/>
                <a:cs typeface="+mn-lt"/>
                <a:sym typeface="+mn-ea"/>
              </a:rPr>
              <a:t>.</a:t>
            </a:r>
            <a:endParaRPr lang="ru-RU" altLang="en-US" sz="2400" b="1"/>
          </a:p>
          <a:p>
            <a:endParaRPr lang="ru-RU" altLang="en-US" sz="2400"/>
          </a:p>
        </p:txBody>
      </p:sp>
      <p:sp>
        <p:nvSpPr>
          <p:cNvPr id="3" name="Заголовок 2"/>
          <p:cNvSpPr/>
          <p:nvPr>
            <p:ph type="title"/>
          </p:nvPr>
        </p:nvSpPr>
        <p:spPr>
          <a:xfrm>
            <a:off x="5829300" y="401320"/>
            <a:ext cx="5334000" cy="594360"/>
          </a:xfrm>
        </p:spPr>
        <p:txBody>
          <a:bodyPr/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 Black" panose="020B0A04020102020204" charset="0"/>
                <a:cs typeface="Arial Black" panose="020B0A04020102020204" charset="0"/>
                <a:sym typeface="+mn-ea"/>
              </a:rPr>
              <a:t>Загадка 12</a:t>
            </a:r>
            <a:endParaRPr lang="ru-RU" altLang="en-US" sz="2400"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2" name="Замещающее содержимое 1" descr="1683885647182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29935" y="5715000"/>
            <a:ext cx="815340" cy="935990"/>
          </a:xfrm>
          <a:prstGeom prst="rect">
            <a:avLst/>
          </a:prstGeom>
        </p:spPr>
      </p:pic>
      <p:pic>
        <p:nvPicPr>
          <p:cNvPr id="5" name="Изображение 4" descr="1683885647145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4450" y="3098800"/>
            <a:ext cx="862965" cy="993140"/>
          </a:xfrm>
          <a:prstGeom prst="rect">
            <a:avLst/>
          </a:prstGeom>
        </p:spPr>
      </p:pic>
      <p:pic>
        <p:nvPicPr>
          <p:cNvPr id="6" name="Изображение 5" descr="1683885647132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7745" y="189230"/>
            <a:ext cx="884555" cy="8058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1990" y="538480"/>
            <a:ext cx="4411980" cy="1045845"/>
          </a:xfrm>
        </p:spPr>
        <p:txBody>
          <a:bodyPr/>
          <a:p>
            <a:pPr algn="ctr"/>
            <a:r>
              <a:rPr lang="ru-RU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Молодец !</a:t>
            </a:r>
            <a:endParaRPr lang="ru-RU" altLang="en-US" sz="2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idx="1"/>
          </p:nvPr>
        </p:nvSpPr>
        <p:spPr>
          <a:xfrm>
            <a:off x="4491990" y="1584325"/>
            <a:ext cx="4411980" cy="4592955"/>
          </a:xfrm>
        </p:spPr>
        <p:txBody>
          <a:bodyPr/>
          <a:p>
            <a:pPr algn="ctr"/>
            <a:r>
              <a:rPr lang="ru-RU" alt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Спасибо за помощь!</a:t>
            </a:r>
            <a:endParaRPr lang="ru-RU" alt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множить 2">
            <a:hlinkClick r:id="" action="ppaction://hlinkshowjump?jump=endshow"/>
          </p:cNvPr>
          <p:cNvSpPr/>
          <p:nvPr/>
        </p:nvSpPr>
        <p:spPr>
          <a:xfrm>
            <a:off x="10918190" y="328930"/>
            <a:ext cx="978535" cy="80518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395" y="518160"/>
            <a:ext cx="4526280" cy="1307465"/>
          </a:xfrm>
        </p:spPr>
        <p:txBody>
          <a:bodyPr>
            <a:normAutofit fontScale="90000"/>
          </a:bodyPr>
          <a:p>
            <a:pPr algn="ctr"/>
            <a:r>
              <a:rPr lang="ru-RU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Музыкальные знаки спрятались на полянке.</a:t>
            </a:r>
            <a:br>
              <a:rPr lang="ru-RU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</a:br>
            <a:r>
              <a:rPr lang="ru-RU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Помоги гномам их отыскать!</a:t>
            </a:r>
            <a:endParaRPr lang="ru-RU" altLang="en-US" sz="24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charset="0"/>
              <a:cs typeface="Arial Black" panose="020B0A04020102020204" charset="0"/>
              <a:sym typeface="+mn-ea"/>
            </a:endParaRPr>
          </a:p>
        </p:txBody>
      </p:sp>
      <p:sp>
        <p:nvSpPr>
          <p:cNvPr id="5" name="Замещающее содержимое 4"/>
          <p:cNvSpPr/>
          <p:nvPr>
            <p:ph idx="1"/>
          </p:nvPr>
        </p:nvSpPr>
        <p:spPr>
          <a:xfrm>
            <a:off x="4430395" y="2068830"/>
            <a:ext cx="4396105" cy="2566035"/>
          </a:xfrm>
        </p:spPr>
        <p:txBody>
          <a:bodyPr/>
          <a:p>
            <a:pPr algn="ctr"/>
            <a:r>
              <a:rPr lang="ru-RU" altLang="en-US" sz="24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Разгадывай загадки и нажимай на знак. Если ответ верный, то откроется новое задание.</a:t>
            </a:r>
            <a:r>
              <a:rPr lang="ru-RU" altLang="en-US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altLang="en-US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трелка вправо 2">
            <a:hlinkClick r:id="" action="ppaction://hlinkshowjump?jump=nextslide"/>
          </p:cNvPr>
          <p:cNvSpPr/>
          <p:nvPr/>
        </p:nvSpPr>
        <p:spPr>
          <a:xfrm>
            <a:off x="10791825" y="5163185"/>
            <a:ext cx="979170" cy="48577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300" y="258445"/>
            <a:ext cx="5334000" cy="1325880"/>
          </a:xfrm>
        </p:spPr>
        <p:txBody>
          <a:bodyPr/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1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466590" y="1221105"/>
            <a:ext cx="4385310" cy="2282825"/>
          </a:xfrm>
        </p:spPr>
        <p:txBody>
          <a:bodyPr>
            <a:normAutofit fontScale="90000" lnSpcReduction="20000"/>
          </a:bodyPr>
          <a:p>
            <a:pPr algn="ctr"/>
            <a:r>
              <a:rPr lang="ru-RU" altLang="en-US" sz="2665" b="1">
                <a:latin typeface="+mn-lt"/>
                <a:cs typeface="+mn-lt"/>
                <a:sym typeface="+mn-ea"/>
              </a:rPr>
              <a:t>Вверху </a:t>
            </a:r>
            <a:r>
              <a:rPr lang="ru-RU" altLang="en-US" sz="2400" b="1">
                <a:latin typeface="+mn-lt"/>
                <a:cs typeface="+mn-lt"/>
                <a:sym typeface="+mn-ea"/>
              </a:rPr>
              <a:t>петля, внизу крючок.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Стою в начале нотных строк.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Отвечайте-ка, друзья,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Догадались вы, кто я?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endParaRPr lang="ru-RU" altLang="en-US" sz="2400">
              <a:latin typeface="+mn-lt"/>
              <a:cs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90550" y="380365"/>
            <a:ext cx="593090" cy="6292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pic>
        <p:nvPicPr>
          <p:cNvPr id="4" name="Замещающее содержимое 3" descr="1682959996282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0550" y="43180"/>
            <a:ext cx="718820" cy="1303020"/>
          </a:xfrm>
          <a:prstGeom prst="rect">
            <a:avLst/>
          </a:prstGeom>
        </p:spPr>
      </p:pic>
      <p:pic>
        <p:nvPicPr>
          <p:cNvPr id="6" name="Изображение 5" descr="1683885647169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6165" y="6243320"/>
            <a:ext cx="920750" cy="614680"/>
          </a:xfrm>
          <a:prstGeom prst="rect">
            <a:avLst/>
          </a:prstGeom>
        </p:spPr>
      </p:pic>
      <p:pic>
        <p:nvPicPr>
          <p:cNvPr id="7" name="Изображение 6" descr="5e9dea301124584654fe326c_Free-Note-Value-Musical-Symbols-Liam-Pitcher-Website-p-2000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89310" y="2966720"/>
            <a:ext cx="924560" cy="924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300" y="0"/>
            <a:ext cx="5334000" cy="1584325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2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450715" y="951230"/>
            <a:ext cx="4385945" cy="3049270"/>
          </a:xfrm>
        </p:spPr>
        <p:txBody>
          <a:bodyPr>
            <a:normAutofit/>
          </a:bodyPr>
          <a:p>
            <a:pPr algn="ctr"/>
            <a:r>
              <a:rPr lang="ru-RU" altLang="en-US" sz="2000" b="1">
                <a:latin typeface="+mj-ea"/>
                <a:cs typeface="+mj-ea"/>
                <a:sym typeface="+mn-ea"/>
              </a:rPr>
              <a:t>Вот еще один значок,</a:t>
            </a:r>
            <a:endParaRPr lang="ru-RU" altLang="en-US" sz="2000" b="1">
              <a:latin typeface="+mj-ea"/>
              <a:cs typeface="+mj-ea"/>
            </a:endParaRPr>
          </a:p>
          <a:p>
            <a:pPr algn="ctr"/>
            <a:r>
              <a:rPr lang="ru-RU" altLang="en-US" sz="2000" b="1">
                <a:latin typeface="+mj-ea"/>
                <a:cs typeface="+mj-ea"/>
                <a:sym typeface="+mn-ea"/>
              </a:rPr>
              <a:t>Как горбатый старичок.</a:t>
            </a:r>
            <a:endParaRPr lang="ru-RU" altLang="en-US" sz="2000" b="1">
              <a:latin typeface="+mj-ea"/>
              <a:cs typeface="+mj-ea"/>
            </a:endParaRPr>
          </a:p>
          <a:p>
            <a:pPr algn="ctr"/>
            <a:r>
              <a:rPr lang="ru-RU" altLang="en-US" sz="2000" b="1">
                <a:latin typeface="+mj-ea"/>
                <a:cs typeface="+mj-ea"/>
                <a:sym typeface="+mn-ea"/>
              </a:rPr>
              <a:t>Это тоже предводитель,</a:t>
            </a:r>
            <a:endParaRPr lang="ru-RU" altLang="en-US" sz="2000" b="1">
              <a:latin typeface="+mj-ea"/>
              <a:cs typeface="+mj-ea"/>
            </a:endParaRPr>
          </a:p>
          <a:p>
            <a:pPr algn="ctr"/>
            <a:r>
              <a:rPr lang="ru-RU" altLang="en-US" sz="2000" b="1">
                <a:latin typeface="+mj-ea"/>
                <a:cs typeface="+mj-ea"/>
                <a:sym typeface="+mn-ea"/>
              </a:rPr>
              <a:t>Низких нот руководитель.</a:t>
            </a:r>
            <a:endParaRPr lang="ru-RU" altLang="en-US" sz="2000">
              <a:latin typeface="+mj-ea"/>
              <a:cs typeface="+mj-ea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892790" y="3611245"/>
            <a:ext cx="914400" cy="91440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pic>
        <p:nvPicPr>
          <p:cNvPr id="7" name="Замещающее содержимое 6" descr="1682959996266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892790" y="3435350"/>
            <a:ext cx="896620" cy="1265555"/>
          </a:xfrm>
          <a:prstGeom prst="rect">
            <a:avLst/>
          </a:prstGeom>
        </p:spPr>
      </p:pic>
      <p:pic>
        <p:nvPicPr>
          <p:cNvPr id="8" name="Изображение 7" descr="1683886621482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515" y="2748915"/>
            <a:ext cx="842010" cy="812165"/>
          </a:xfrm>
          <a:prstGeom prst="rect">
            <a:avLst/>
          </a:prstGeom>
        </p:spPr>
      </p:pic>
      <p:pic>
        <p:nvPicPr>
          <p:cNvPr id="9" name="Изображение 8" descr="1683885647182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7580" y="5451475"/>
            <a:ext cx="692785" cy="10820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300" y="238760"/>
            <a:ext cx="5334000" cy="132588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3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418330" y="1110615"/>
            <a:ext cx="4530090" cy="5066665"/>
          </a:xfrm>
        </p:spPr>
        <p:txBody>
          <a:bodyPr/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Этот знак нам говорит,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Что тихо музыка звучит.</a:t>
            </a:r>
            <a:endParaRPr lang="ru-RU" altLang="en-US" sz="2400" b="1"/>
          </a:p>
          <a:p>
            <a:endParaRPr lang="ru-RU" altLang="en-US" sz="240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876915" y="444500"/>
            <a:ext cx="914400" cy="91440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pic>
        <p:nvPicPr>
          <p:cNvPr id="4" name="Замещающее содержимое 3" descr="1683885647132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656570" y="444500"/>
            <a:ext cx="1134745" cy="1279525"/>
          </a:xfrm>
          <a:prstGeom prst="rect">
            <a:avLst/>
          </a:prstGeom>
        </p:spPr>
      </p:pic>
      <p:pic>
        <p:nvPicPr>
          <p:cNvPr id="7" name="Изображение 6" descr="1683885647107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0625" y="5252085"/>
            <a:ext cx="749935" cy="925830"/>
          </a:xfrm>
          <a:prstGeom prst="rect">
            <a:avLst/>
          </a:prstGeom>
        </p:spPr>
      </p:pic>
      <p:pic>
        <p:nvPicPr>
          <p:cNvPr id="8" name="Изображение 7" descr="1683886621467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45090" y="4283710"/>
            <a:ext cx="918210" cy="8559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300" y="258445"/>
            <a:ext cx="5334000" cy="132588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4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450715" y="1156970"/>
            <a:ext cx="4417060" cy="5020310"/>
          </a:xfrm>
        </p:spPr>
        <p:txBody>
          <a:bodyPr/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Этот знак увижу я,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Громко вам спою, друзья!</a:t>
            </a:r>
            <a:endParaRPr lang="ru-RU" altLang="en-US" b="1">
              <a:latin typeface="+mn-lt"/>
              <a:cs typeface="+mn-lt"/>
            </a:endParaRPr>
          </a:p>
          <a:p>
            <a:endParaRPr lang="ru-RU" altLang="en-US">
              <a:latin typeface="+mn-lt"/>
              <a:cs typeface="+mn-lt"/>
            </a:endParaRPr>
          </a:p>
        </p:txBody>
      </p:sp>
      <p:pic>
        <p:nvPicPr>
          <p:cNvPr id="3" name="Замещающее содержимое 2" descr="1683885647119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34990" y="5505450"/>
            <a:ext cx="922655" cy="873125"/>
          </a:xfrm>
          <a:prstGeom prst="rect">
            <a:avLst/>
          </a:prstGeom>
        </p:spPr>
      </p:pic>
      <p:pic>
        <p:nvPicPr>
          <p:cNvPr id="4" name="Изображение 3" descr="1683885647207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63300" y="3018155"/>
            <a:ext cx="822325" cy="822325"/>
          </a:xfrm>
          <a:prstGeom prst="rect">
            <a:avLst/>
          </a:prstGeom>
        </p:spPr>
      </p:pic>
      <p:pic>
        <p:nvPicPr>
          <p:cNvPr id="6" name="Изображение 5" descr="153746864-music-note-icon-vector-design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198745"/>
            <a:ext cx="978535" cy="9785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300" y="258445"/>
            <a:ext cx="5334000" cy="132588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5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354830" y="1253490"/>
            <a:ext cx="4512945" cy="4923790"/>
          </a:xfrm>
        </p:spPr>
        <p:txBody>
          <a:bodyPr/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Там, где стрелочка такая,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Ты играешь затихая.</a:t>
            </a:r>
            <a:endParaRPr lang="ru-RU" altLang="en-US" sz="2400" b="1"/>
          </a:p>
          <a:p>
            <a:endParaRPr lang="ru-RU" altLang="en-US" sz="2400"/>
          </a:p>
        </p:txBody>
      </p:sp>
      <p:pic>
        <p:nvPicPr>
          <p:cNvPr id="6" name="Замещающее содержимое 5" descr="1683885647169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635" y="2990215"/>
            <a:ext cx="1659890" cy="877570"/>
          </a:xfrm>
          <a:prstGeom prst="rect">
            <a:avLst/>
          </a:prstGeom>
        </p:spPr>
      </p:pic>
      <p:pic>
        <p:nvPicPr>
          <p:cNvPr id="7" name="Изображение 6" descr="1682959996204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67770" y="0"/>
            <a:ext cx="824230" cy="1150620"/>
          </a:xfrm>
          <a:prstGeom prst="rect">
            <a:avLst/>
          </a:prstGeom>
        </p:spPr>
      </p:pic>
      <p:pic>
        <p:nvPicPr>
          <p:cNvPr id="9" name="Изображение 8" descr="1683885647132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1575" y="3867785"/>
            <a:ext cx="831215" cy="7575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322445" y="1158240"/>
            <a:ext cx="4481830" cy="5019040"/>
          </a:xfrm>
        </p:spPr>
        <p:txBody>
          <a:bodyPr/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Повернулась стрелка вдруг-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Надо здесь усилить звук.</a:t>
            </a:r>
            <a:endParaRPr lang="ru-RU" altLang="en-US" sz="2400" b="1">
              <a:latin typeface="+mn-lt"/>
              <a:cs typeface="+mn-lt"/>
            </a:endParaRPr>
          </a:p>
          <a:p>
            <a:endParaRPr lang="ru-RU" altLang="en-US" sz="2400">
              <a:latin typeface="+mn-lt"/>
              <a:cs typeface="+mn-lt"/>
            </a:endParaRPr>
          </a:p>
        </p:txBody>
      </p:sp>
      <p:pic>
        <p:nvPicPr>
          <p:cNvPr id="3" name="Замещающее содержимое 2" descr="1683885647155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50840" y="5644515"/>
            <a:ext cx="1231265" cy="675005"/>
          </a:xfrm>
          <a:prstGeom prst="rect">
            <a:avLst/>
          </a:prstGeom>
        </p:spPr>
      </p:pic>
      <p:sp>
        <p:nvSpPr>
          <p:cNvPr id="4" name="Заголовок 3"/>
          <p:cNvSpPr/>
          <p:nvPr>
            <p:ph type="title"/>
          </p:nvPr>
        </p:nvSpPr>
        <p:spPr>
          <a:xfrm>
            <a:off x="5802630" y="258445"/>
            <a:ext cx="5360670" cy="1325880"/>
          </a:xfrm>
        </p:spPr>
        <p:txBody>
          <a:bodyPr/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 Black" panose="020B0A04020102020204" charset="0"/>
                <a:cs typeface="Arial Black" panose="020B0A04020102020204" charset="0"/>
                <a:sym typeface="+mn-ea"/>
              </a:rPr>
              <a:t>Загадка 6</a:t>
            </a:r>
            <a:endParaRPr lang="ru-RU" altLang="en-US" sz="2400"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6" name="Изображение 5" descr="1683885647119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9605" y="3064510"/>
            <a:ext cx="770255" cy="728980"/>
          </a:xfrm>
          <a:prstGeom prst="rect">
            <a:avLst/>
          </a:prstGeom>
        </p:spPr>
      </p:pic>
      <p:pic>
        <p:nvPicPr>
          <p:cNvPr id="7" name="Изображение 6" descr="1683885768808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560" y="2905125"/>
            <a:ext cx="664210" cy="10483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300" y="258445"/>
            <a:ext cx="5334000" cy="132588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ru-RU" altLang="en-US" sz="2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Arial Black" panose="020B0A04020102020204" charset="0"/>
                <a:cs typeface="Arial Black" panose="020B0A04020102020204" charset="0"/>
              </a:rPr>
              <a:t>Загадка 7</a:t>
            </a:r>
            <a:endParaRPr lang="ru-RU" altLang="en-US" sz="2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Замещающее содержимое 4"/>
          <p:cNvSpPr/>
          <p:nvPr>
            <p:ph sz="half" idx="1"/>
          </p:nvPr>
        </p:nvSpPr>
        <p:spPr>
          <a:xfrm>
            <a:off x="4450080" y="1221105"/>
            <a:ext cx="4306570" cy="4956175"/>
          </a:xfrm>
        </p:spPr>
        <p:txBody>
          <a:bodyPr/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Чтобы плавно напевать,</a:t>
            </a:r>
            <a:endParaRPr lang="ru-RU" altLang="en-US" sz="2400" b="1">
              <a:latin typeface="+mn-lt"/>
              <a:cs typeface="+mn-lt"/>
            </a:endParaRPr>
          </a:p>
          <a:p>
            <a:pPr algn="ctr"/>
            <a:r>
              <a:rPr lang="ru-RU" altLang="en-US" sz="2400" b="1">
                <a:latin typeface="+mn-lt"/>
                <a:cs typeface="+mn-lt"/>
                <a:sym typeface="+mn-ea"/>
              </a:rPr>
              <a:t>Надо звуки нам связать.</a:t>
            </a:r>
            <a:endParaRPr lang="ru-RU" altLang="en-US" sz="2400">
              <a:latin typeface="+mn-lt"/>
              <a:cs typeface="+mn-lt"/>
            </a:endParaRPr>
          </a:p>
        </p:txBody>
      </p:sp>
      <p:pic>
        <p:nvPicPr>
          <p:cNvPr id="3" name="Замещающее содержимое 2" descr="1683885647207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34010" y="3082290"/>
            <a:ext cx="946785" cy="946785"/>
          </a:xfrm>
          <a:prstGeom prst="rect">
            <a:avLst/>
          </a:prstGeom>
        </p:spPr>
      </p:pic>
      <p:pic>
        <p:nvPicPr>
          <p:cNvPr id="7" name="Изображение 6" descr="1683885647107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1500" y="2899410"/>
            <a:ext cx="857885" cy="1058545"/>
          </a:xfrm>
          <a:prstGeom prst="rect">
            <a:avLst/>
          </a:prstGeom>
        </p:spPr>
      </p:pic>
      <p:pic>
        <p:nvPicPr>
          <p:cNvPr id="8" name="Изображение 7" descr="5e9dea301124584654fe326c_Free-Note-Value-Musical-Symbols-Liam-Pitcher-Website-p-2000">
            <a:hlinkClick r:id="" action="ppaction://noaction">
              <a:snd r:embed="rId4" name="hammer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24235" y="3957955"/>
            <a:ext cx="915035" cy="878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Application>WPS Presentation</Application>
  <PresentationFormat>宽屏</PresentationFormat>
  <Paragraphs>94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Calibri Light</vt:lpstr>
      <vt:lpstr>Arial Black</vt:lpstr>
      <vt:lpstr>Calibri</vt:lpstr>
      <vt:lpstr>Microsoft YaHei</vt:lpstr>
      <vt:lpstr>Arial Unicode MS</vt:lpstr>
      <vt:lpstr>Office Theme</vt:lpstr>
      <vt:lpstr>Музыкальные загадки  для юных эрудитов</vt:lpstr>
      <vt:lpstr>Музыкальные знаки спрятались на полянке. Помоги гномам их отыскать!</vt:lpstr>
      <vt:lpstr>Загадка 1</vt:lpstr>
      <vt:lpstr>Загадка 2</vt:lpstr>
      <vt:lpstr>Загадка 3</vt:lpstr>
      <vt:lpstr>Загадка 4</vt:lpstr>
      <vt:lpstr>Загадка 5</vt:lpstr>
      <vt:lpstr>Загадка 6</vt:lpstr>
      <vt:lpstr>Загадка 7</vt:lpstr>
      <vt:lpstr>Загадка 8</vt:lpstr>
      <vt:lpstr>Загадка 9</vt:lpstr>
      <vt:lpstr>Загадка 10</vt:lpstr>
      <vt:lpstr>Загадка 11</vt:lpstr>
      <vt:lpstr>Загадка 12</vt:lpstr>
      <vt:lpstr>Молодец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ппп</cp:lastModifiedBy>
  <cp:revision>7</cp:revision>
  <dcterms:created xsi:type="dcterms:W3CDTF">2023-05-12T12:11:00Z</dcterms:created>
  <dcterms:modified xsi:type="dcterms:W3CDTF">2024-05-09T07:42:17Z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1049-12.2.0.13489</vt:lpwstr>
  </property>
  <property fmtid="{D5CDD505-2E9C-101B-9397-08002B2CF9AE}" pid="3" name="ICV">
    <vt:lpwstr>9AF82B01581F4854AE61DDFE85B51421_13</vt:lpwstr>
  </property>
</Properties>
</file>