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84" r:id="rId1"/>
  </p:sldMasterIdLst>
  <p:notesMasterIdLst>
    <p:notesMasterId r:id="rId18"/>
  </p:notesMasterIdLst>
  <p:sldIdLst>
    <p:sldId id="256" r:id="rId2"/>
    <p:sldId id="264" r:id="rId3"/>
    <p:sldId id="258" r:id="rId4"/>
    <p:sldId id="259" r:id="rId5"/>
    <p:sldId id="260" r:id="rId6"/>
    <p:sldId id="262" r:id="rId7"/>
    <p:sldId id="267" r:id="rId8"/>
    <p:sldId id="269" r:id="rId9"/>
    <p:sldId id="271" r:id="rId10"/>
    <p:sldId id="272" r:id="rId11"/>
    <p:sldId id="273" r:id="rId12"/>
    <p:sldId id="274" r:id="rId13"/>
    <p:sldId id="275" r:id="rId14"/>
    <p:sldId id="277" r:id="rId15"/>
    <p:sldId id="278" r:id="rId16"/>
    <p:sldId id="26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0" autoAdjust="0"/>
    <p:restoredTop sz="94691" autoAdjust="0"/>
  </p:normalViewPr>
  <p:slideViewPr>
    <p:cSldViewPr>
      <p:cViewPr varScale="1">
        <p:scale>
          <a:sx n="105" d="100"/>
          <a:sy n="105" d="100"/>
        </p:scale>
        <p:origin x="-864" y="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50" d="100"/>
          <a:sy n="50" d="100"/>
        </p:scale>
        <p:origin x="-2904" y="-51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F62CD5-B171-4CD3-BE34-031249E0D0D5}" type="datetimeFigureOut">
              <a:rPr lang="ru-RU" smtClean="0"/>
              <a:pPr/>
              <a:t>08.05.2024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9F408D-CE5D-4762-A04B-CF6320500A2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7741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F408D-CE5D-4762-A04B-CF6320500A2C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08.05.2024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08.05.2024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08.05.2024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08.05.2024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08.05.2024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5" r:id="rId1"/>
    <p:sldLayoutId id="2147484286" r:id="rId2"/>
    <p:sldLayoutId id="2147484287" r:id="rId3"/>
    <p:sldLayoutId id="2147484288" r:id="rId4"/>
    <p:sldLayoutId id="2147484289" r:id="rId5"/>
    <p:sldLayoutId id="2147484290" r:id="rId6"/>
    <p:sldLayoutId id="2147484291" r:id="rId7"/>
    <p:sldLayoutId id="2147484292" r:id="rId8"/>
    <p:sldLayoutId id="2147484293" r:id="rId9"/>
    <p:sldLayoutId id="2147484294" r:id="rId10"/>
    <p:sldLayoutId id="2147484295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819542" y="3068960"/>
            <a:ext cx="7743852" cy="1008112"/>
          </a:xfrm>
        </p:spPr>
        <p:txBody>
          <a:bodyPr/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/>
            </a:r>
            <a:br>
              <a:rPr lang="ru-RU" sz="3200" b="1" dirty="0">
                <a:solidFill>
                  <a:srgbClr val="002060"/>
                </a:solidFill>
              </a:rPr>
            </a:br>
            <a:r>
              <a:rPr lang="ru-RU" sz="3200" b="1" dirty="0">
                <a:solidFill>
                  <a:srgbClr val="002060"/>
                </a:solidFill>
              </a:rPr>
              <a:t/>
            </a:r>
            <a:br>
              <a:rPr lang="ru-RU" sz="3200" b="1" dirty="0">
                <a:solidFill>
                  <a:srgbClr val="002060"/>
                </a:solidFill>
              </a:rPr>
            </a:br>
            <a:r>
              <a:rPr lang="ru-RU" sz="3200" b="1" dirty="0">
                <a:solidFill>
                  <a:srgbClr val="002060"/>
                </a:solidFill>
              </a:rPr>
              <a:t>«Детское экспериментирование – путь познания окружающего мира»</a:t>
            </a:r>
            <a:br>
              <a:rPr lang="ru-RU" sz="3200" b="1" dirty="0">
                <a:solidFill>
                  <a:srgbClr val="002060"/>
                </a:solidFill>
              </a:rPr>
            </a:br>
            <a:r>
              <a:rPr lang="ru-RU" sz="1400" b="1" dirty="0">
                <a:solidFill>
                  <a:srgbClr val="002060"/>
                </a:solidFill>
              </a:rPr>
              <a:t>Семинар для воспитателей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type="body" sz="half" idx="2"/>
          </p:nvPr>
        </p:nvSpPr>
        <p:spPr>
          <a:xfrm>
            <a:off x="2987824" y="5805264"/>
            <a:ext cx="5544616" cy="838446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Подготовила воспитатель </a:t>
            </a:r>
          </a:p>
          <a:p>
            <a:pPr algn="r"/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ГБОУ Школа № 626 УК № 5</a:t>
            </a:r>
          </a:p>
          <a:p>
            <a:pPr algn="r"/>
            <a:r>
              <a:rPr lang="ru-RU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Светанкова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М.В.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332656"/>
            <a:ext cx="763284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ДЕПАРТАМЕНТ ОБРАЗОВАНИЯ И НАУКИ ГОРОДА МОСКВЫ</a:t>
            </a:r>
            <a:b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Государственное бюджетное общеобразовательное учреждение</a:t>
            </a:r>
            <a:b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города Москвы  «Школа № 626 имени Н. </a:t>
            </a:r>
            <a:r>
              <a:rPr lang="ru-RU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И.Сац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1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476672"/>
            <a:ext cx="6984776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rgbClr val="002060"/>
                </a:solidFill>
              </a:rPr>
              <a:t>Экспериментальная деятельность во время наблюдений:</a:t>
            </a:r>
            <a:endParaRPr lang="ru-RU" sz="2200" dirty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 </a:t>
            </a:r>
          </a:p>
        </p:txBody>
      </p:sp>
      <p:pic>
        <p:nvPicPr>
          <p:cNvPr id="6147" name="Picture 3" descr="C:\Users\0D39~1\AppData\Local\Temp\Rar$DRa11792.10223\IMG_95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4032448" cy="3168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0D39~1\AppData\Local\Temp\Rar$DRa11792.13374\IMG_95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284984"/>
            <a:ext cx="4512500" cy="3384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3362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57958" y="620688"/>
            <a:ext cx="64087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rgbClr val="002060"/>
                </a:solidFill>
              </a:rPr>
              <a:t>В рамках трудовой деятельности:</a:t>
            </a:r>
          </a:p>
          <a:p>
            <a:endParaRPr lang="ru-RU" sz="2200" dirty="0">
              <a:solidFill>
                <a:srgbClr val="002060"/>
              </a:solidFill>
            </a:endParaRPr>
          </a:p>
        </p:txBody>
      </p:sp>
      <p:pic>
        <p:nvPicPr>
          <p:cNvPr id="9218" name="Picture 2" descr="Мастер-класс для педагогов по теме :&quot;Опыты для детей - отличное средство  для расширения знаний об окружающем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9398" y="1916832"/>
            <a:ext cx="5845832" cy="38972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00575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332656"/>
            <a:ext cx="61926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rgbClr val="002060"/>
                </a:solidFill>
              </a:rPr>
              <a:t>Детское коллекционирование:</a:t>
            </a:r>
          </a:p>
          <a:p>
            <a:endParaRPr lang="ru-RU" sz="2200" dirty="0">
              <a:solidFill>
                <a:srgbClr val="002060"/>
              </a:solidFill>
            </a:endParaRPr>
          </a:p>
        </p:txBody>
      </p:sp>
      <p:pic>
        <p:nvPicPr>
          <p:cNvPr id="3074" name="Picture 2" descr="C:\Users\Марина\Desktop\maxresdefaul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820" y="1100971"/>
            <a:ext cx="4291828" cy="24141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Марина\Desktop\5d7af7c8c10d77e797fc3ec50720585686ef93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82761"/>
            <a:ext cx="3537099" cy="26528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Марина\Desktop\305_08_09_09_XNku-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315" y="3882063"/>
            <a:ext cx="3172669" cy="27439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Марина\Desktop\k_8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7" r="13522"/>
          <a:stretch/>
        </p:blipFill>
        <p:spPr bwMode="auto">
          <a:xfrm>
            <a:off x="5436096" y="3831159"/>
            <a:ext cx="3086101" cy="27778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0110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9752" y="188640"/>
            <a:ext cx="45769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rgbClr val="002060"/>
                </a:solidFill>
              </a:rPr>
              <a:t>Проектная деятельность:</a:t>
            </a:r>
            <a:r>
              <a:rPr lang="ru-RU" sz="2200" dirty="0">
                <a:solidFill>
                  <a:srgbClr val="002060"/>
                </a:solidFill>
              </a:rPr>
              <a:t> </a:t>
            </a:r>
          </a:p>
          <a:p>
            <a:r>
              <a:rPr lang="ru-RU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7170" name="Picture 2" descr="Частная школа Интеграция | Исследовательская и проектная деятельность  учащихся | Развитие лучших задатков личности ребёнка | ЗАО Москв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188640"/>
            <a:ext cx="1224136" cy="17609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2" name="Picture 4" descr="Проектная деятельность в начальной школе. Из опыта работ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188640"/>
            <a:ext cx="1224136" cy="18246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692615"/>
            <a:ext cx="2088232" cy="278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545" y="692615"/>
            <a:ext cx="2152027" cy="2878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674735"/>
            <a:ext cx="2108425" cy="2808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438" y="3682757"/>
            <a:ext cx="2274227" cy="2969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4877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9826" y="271582"/>
            <a:ext cx="7920880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u="sng" dirty="0">
                <a:solidFill>
                  <a:srgbClr val="002060"/>
                </a:solidFill>
              </a:rPr>
              <a:t>Создание условий для поисковой, исследовательской и экспериментальной деятельности детей.</a:t>
            </a:r>
          </a:p>
          <a:p>
            <a:pPr algn="ctr"/>
            <a:endParaRPr lang="ru-RU" sz="2000" b="1" u="sng" dirty="0">
              <a:solidFill>
                <a:srgbClr val="002060"/>
              </a:solidFill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/>
              <a:buChar char=""/>
            </a:pPr>
            <a:r>
              <a:rPr lang="ru-RU" sz="1900" dirty="0">
                <a:solidFill>
                  <a:srgbClr val="002060"/>
                </a:solidFill>
                <a:ea typeface="Times New Roman"/>
                <a:cs typeface="Times New Roman"/>
              </a:rPr>
              <a:t>Организованная развивающая предметно-пространственная среда (уголок экспериментирования</a:t>
            </a:r>
            <a:r>
              <a:rPr lang="ru-RU" sz="1900" b="1" dirty="0">
                <a:solidFill>
                  <a:srgbClr val="002060"/>
                </a:solidFill>
                <a:ea typeface="Times New Roman"/>
                <a:cs typeface="Times New Roman"/>
              </a:rPr>
              <a:t>, </a:t>
            </a:r>
            <a:r>
              <a:rPr lang="ru-RU" sz="1900" dirty="0">
                <a:solidFill>
                  <a:srgbClr val="002060"/>
                </a:solidFill>
                <a:ea typeface="Times New Roman"/>
                <a:cs typeface="Times New Roman"/>
              </a:rPr>
              <a:t>мини-лаборатории, отдельное помещение лаборатории с необходимым оборудованием, возможность для самостоятельного экспериментирования в группе и во время прогулки).</a:t>
            </a:r>
            <a:endParaRPr lang="ru-RU" sz="1900" dirty="0">
              <a:solidFill>
                <a:srgbClr val="002060"/>
              </a:solidFill>
              <a:latin typeface="Calibri"/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/>
              <a:buChar char=""/>
            </a:pPr>
            <a:r>
              <a:rPr lang="ru-RU" sz="1900" dirty="0">
                <a:solidFill>
                  <a:srgbClr val="002060"/>
                </a:solidFill>
                <a:ea typeface="Times New Roman"/>
                <a:cs typeface="Times New Roman"/>
              </a:rPr>
              <a:t>Особым образом построенное взаимодействие педагога с детьми, когда ребенок – субъект, а не объект, а взрослый – навигатор, а не транслятор. Тогда взрослый становится партнером, а занятие – занимательным делом.</a:t>
            </a:r>
            <a:endParaRPr lang="ru-RU" sz="1900" dirty="0">
              <a:solidFill>
                <a:srgbClr val="002060"/>
              </a:solidFill>
              <a:latin typeface="Calibri"/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/>
              <a:buChar char=""/>
            </a:pPr>
            <a:r>
              <a:rPr lang="ru-RU" sz="1900" dirty="0">
                <a:solidFill>
                  <a:srgbClr val="002060"/>
                </a:solidFill>
                <a:ea typeface="Times New Roman"/>
                <a:cs typeface="Times New Roman"/>
              </a:rPr>
              <a:t>Это сама организация поисковой деятельности ребенка, ребенка и сверстника, ребенка и взрослого по принципу </a:t>
            </a:r>
            <a:r>
              <a:rPr lang="ru-RU" sz="1900" dirty="0">
                <a:solidFill>
                  <a:srgbClr val="002060"/>
                </a:solidFill>
                <a:ea typeface="Times New Roman"/>
                <a:cs typeface="Bookman Old Style"/>
              </a:rPr>
              <a:t>«расскажи </a:t>
            </a:r>
            <a:r>
              <a:rPr lang="ru-RU" sz="1900" dirty="0">
                <a:solidFill>
                  <a:srgbClr val="002060"/>
                </a:solidFill>
                <a:ea typeface="Times New Roman"/>
                <a:cs typeface="Times New Roman"/>
              </a:rPr>
              <a:t>–</a:t>
            </a:r>
            <a:r>
              <a:rPr lang="ru-RU" sz="1900" dirty="0">
                <a:solidFill>
                  <a:srgbClr val="002060"/>
                </a:solidFill>
                <a:ea typeface="Times New Roman"/>
                <a:cs typeface="Bookman Old Style"/>
              </a:rPr>
              <a:t> и я забуду, покажи </a:t>
            </a:r>
            <a:r>
              <a:rPr lang="ru-RU" sz="1900" dirty="0">
                <a:solidFill>
                  <a:srgbClr val="002060"/>
                </a:solidFill>
                <a:ea typeface="Times New Roman"/>
                <a:cs typeface="Times New Roman"/>
              </a:rPr>
              <a:t>–</a:t>
            </a:r>
            <a:r>
              <a:rPr lang="ru-RU" sz="1900" dirty="0">
                <a:solidFill>
                  <a:srgbClr val="002060"/>
                </a:solidFill>
                <a:ea typeface="Times New Roman"/>
                <a:cs typeface="Bookman Old Style"/>
              </a:rPr>
              <a:t> и я запомню, дай попробовать </a:t>
            </a:r>
            <a:r>
              <a:rPr lang="ru-RU" sz="1900" dirty="0">
                <a:solidFill>
                  <a:srgbClr val="002060"/>
                </a:solidFill>
                <a:ea typeface="Times New Roman"/>
                <a:cs typeface="Times New Roman"/>
              </a:rPr>
              <a:t>–</a:t>
            </a:r>
            <a:r>
              <a:rPr lang="ru-RU" sz="1900" dirty="0">
                <a:solidFill>
                  <a:srgbClr val="002060"/>
                </a:solidFill>
                <a:ea typeface="Times New Roman"/>
                <a:cs typeface="Bookman Old Style"/>
              </a:rPr>
              <a:t> и я пойму». </a:t>
            </a:r>
            <a:endParaRPr lang="ru-RU" sz="1900" dirty="0">
              <a:solidFill>
                <a:srgbClr val="002060"/>
              </a:solidFill>
              <a:latin typeface="Calibri"/>
              <a:ea typeface="Times New Roman"/>
              <a:cs typeface="Times New Roman"/>
            </a:endParaRPr>
          </a:p>
          <a:p>
            <a:pPr algn="ctr"/>
            <a:endParaRPr lang="ru-RU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123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2950" y="836712"/>
            <a:ext cx="835292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</a:rPr>
              <a:t>Для каждого ребенка необходимо иметь свое отдельное место, свой рабочий поднос, инструментарий, и все опыты он проводит самостоятельно.</a:t>
            </a:r>
          </a:p>
          <a:p>
            <a:r>
              <a:rPr lang="ru-RU" sz="2000" dirty="0">
                <a:solidFill>
                  <a:srgbClr val="002060"/>
                </a:solidFill>
              </a:rPr>
              <a:t>Опыты организуются по желанию детей, но при этом уточняют, что они хотят получить, но в ход не вмешиваются. Пусть ребенок пробует и ошибается, но самостоятельно находит решение и добивается результата. Постепенно элементарные опыты становятся играми-опытами, в которых, как в дидактических играх, есть познавательная часть и занимательная. Для безопасного исследования с детьми разрабатываются правила, памятки работы с материалами (разрешающие и запрещающие знаки); для успешного осуществления опыта оформляются схемы. Правильно организованная экспериментальная деятельность дает возможность удовлетворить потребность детей в новых знаниях, впечатлениях, способствует воспитанию любознательного, самостоятельного, успешного ребенка. </a:t>
            </a:r>
          </a:p>
        </p:txBody>
      </p:sp>
    </p:spTree>
    <p:extLst>
      <p:ext uri="{BB962C8B-B14F-4D97-AF65-F5344CB8AC3E}">
        <p14:creationId xmlns:p14="http://schemas.microsoft.com/office/powerpoint/2010/main" val="2501644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0073" y="404664"/>
            <a:ext cx="8029604" cy="1162050"/>
          </a:xfrm>
        </p:spPr>
        <p:txBody>
          <a:bodyPr/>
          <a:lstStyle/>
          <a:p>
            <a:pPr algn="ctr"/>
            <a:r>
              <a:rPr lang="ru-RU" sz="5400" b="1" i="1" dirty="0">
                <a:solidFill>
                  <a:srgbClr val="002060"/>
                </a:solidFill>
              </a:rPr>
              <a:t>Спасибо за внимание!</a:t>
            </a:r>
          </a:p>
        </p:txBody>
      </p:sp>
      <p:pic>
        <p:nvPicPr>
          <p:cNvPr id="9218" name="Picture 2" descr="C:\Users\Марина\Desktop\1491489386_02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40" r="16308"/>
          <a:stretch/>
        </p:blipFill>
        <p:spPr bwMode="auto">
          <a:xfrm>
            <a:off x="2205990" y="1844824"/>
            <a:ext cx="5017770" cy="46742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29836" y="1700808"/>
            <a:ext cx="7992888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«Расскажи – и я забуду,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покажи – и я запомню,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дай попробовать – и я пойму».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китайская пословица)</a:t>
            </a: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7958166" cy="1162050"/>
          </a:xfrm>
        </p:spPr>
        <p:txBody>
          <a:bodyPr/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Путь познания окружающего мира – </a:t>
            </a:r>
            <a:br>
              <a:rPr lang="ru-RU" sz="3200" b="1" dirty="0">
                <a:solidFill>
                  <a:srgbClr val="002060"/>
                </a:solidFill>
              </a:rPr>
            </a:br>
            <a:r>
              <a:rPr lang="ru-RU" sz="3200" b="1" dirty="0">
                <a:solidFill>
                  <a:srgbClr val="002060"/>
                </a:solidFill>
              </a:rPr>
              <a:t>ЭКСПЕРИМЕНТ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42910" y="1785926"/>
            <a:ext cx="7958166" cy="4572000"/>
          </a:xfrm>
        </p:spPr>
        <p:txBody>
          <a:bodyPr>
            <a:normAutofit/>
          </a:bodyPr>
          <a:lstStyle/>
          <a:p>
            <a:pPr algn="ctr"/>
            <a:endParaRPr lang="ru-RU" sz="2000" b="1" dirty="0">
              <a:solidFill>
                <a:srgbClr val="002060"/>
              </a:solidFill>
            </a:endParaRPr>
          </a:p>
          <a:p>
            <a:pPr algn="ctr"/>
            <a:endParaRPr lang="ru-RU" sz="2000" b="1" dirty="0">
              <a:solidFill>
                <a:srgbClr val="002060"/>
              </a:solidFill>
            </a:endParaRPr>
          </a:p>
          <a:p>
            <a:pPr algn="ctr"/>
            <a:r>
              <a:rPr lang="ru-RU" sz="2000" b="1" dirty="0">
                <a:solidFill>
                  <a:srgbClr val="002060"/>
                </a:solidFill>
              </a:rPr>
              <a:t>Оно выступает как метод обучения, если применяется для передачи детям новых знаний, может рассматриваться как форма организации педагогического процесса и является одним из видов познавательной деятельности детей.</a:t>
            </a:r>
          </a:p>
          <a:p>
            <a:pPr algn="ctr"/>
            <a:endParaRPr lang="ru-RU" sz="2000" b="1" dirty="0">
              <a:solidFill>
                <a:srgbClr val="002060"/>
              </a:solidFill>
            </a:endParaRPr>
          </a:p>
          <a:p>
            <a:pPr algn="ctr"/>
            <a:endParaRPr lang="ru-RU" sz="2000" b="1" dirty="0">
              <a:solidFill>
                <a:srgbClr val="002060"/>
              </a:solidFill>
            </a:endParaRPr>
          </a:p>
          <a:p>
            <a:pPr algn="ctr"/>
            <a:endParaRPr lang="ru-RU" sz="2000" b="1" dirty="0">
              <a:solidFill>
                <a:srgbClr val="002060"/>
              </a:solidFill>
            </a:endParaRPr>
          </a:p>
          <a:p>
            <a:pPr algn="ctr"/>
            <a:r>
              <a:rPr lang="ru-RU" sz="2000" b="1" dirty="0">
                <a:solidFill>
                  <a:srgbClr val="002060"/>
                </a:solidFill>
              </a:rPr>
              <a:t>ЭКСПЕРИМЕНТ – СРЕДСТВО ПОЗНАНИЯ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7886728" cy="914384"/>
          </a:xfrm>
        </p:spPr>
        <p:txBody>
          <a:bodyPr/>
          <a:lstStyle/>
          <a:p>
            <a:pPr algn="ctr"/>
            <a:r>
              <a:rPr lang="ru-RU" sz="4400" b="1" i="1" dirty="0">
                <a:solidFill>
                  <a:srgbClr val="002060"/>
                </a:solidFill>
              </a:rPr>
              <a:t>Познание как деятельность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28596" y="1714488"/>
            <a:ext cx="8286808" cy="45720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Главные достоинства применения метода экспериментирования в детском саду:</a:t>
            </a:r>
          </a:p>
          <a:p>
            <a:r>
              <a:rPr lang="ru-RU" sz="2000" b="1" dirty="0">
                <a:solidFill>
                  <a:srgbClr val="002060"/>
                </a:solidFill>
              </a:rPr>
              <a:t/>
            </a:r>
            <a:br>
              <a:rPr lang="ru-RU" sz="2000" b="1" dirty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002060"/>
                </a:solidFill>
              </a:rPr>
              <a:t>- дети получают реальные представления о различных сторонах изучаемого объекта, о его взаимоотношениях с другими объектами и со средой обитания;</a:t>
            </a:r>
          </a:p>
          <a:p>
            <a:r>
              <a:rPr lang="ru-RU" sz="2000" b="1" dirty="0">
                <a:solidFill>
                  <a:srgbClr val="002060"/>
                </a:solidFill>
              </a:rPr>
              <a:t/>
            </a:r>
            <a:br>
              <a:rPr lang="ru-RU" sz="2000" b="1" dirty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002060"/>
                </a:solidFill>
              </a:rPr>
              <a:t>- происходит обогащение памяти ребенка, активизируются его мыслительные процессы, т.к. постоянно возникает необходимость совершать операции анализа и синтеза, сравнения и классификации, обобщения.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8172480" cy="1042440"/>
          </a:xfrm>
        </p:spPr>
        <p:txBody>
          <a:bodyPr/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В наиболее полном, развернутом виде исследовательская деятельность предполагает: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85800" y="1676400"/>
            <a:ext cx="8172480" cy="4572000"/>
          </a:xfrm>
        </p:spPr>
        <p:txBody>
          <a:bodyPr>
            <a:normAutofit/>
          </a:bodyPr>
          <a:lstStyle/>
          <a:p>
            <a:pPr marL="342900" indent="-342900" algn="ctr">
              <a:buFont typeface="Wingdings" pitchFamily="2" charset="2"/>
              <a:buChar char="ü"/>
            </a:pPr>
            <a:r>
              <a:rPr lang="ru-RU" sz="2400" dirty="0">
                <a:solidFill>
                  <a:srgbClr val="002060"/>
                </a:solidFill>
              </a:rPr>
              <a:t> ребенок выделяет и ставит проблему, которую необходимо разрешить;</a:t>
            </a:r>
          </a:p>
          <a:p>
            <a:pPr marL="342900" indent="-342900" algn="ctr">
              <a:buFont typeface="Wingdings" pitchFamily="2" charset="2"/>
              <a:buChar char="ü"/>
            </a:pPr>
            <a:r>
              <a:rPr lang="ru-RU" sz="2400" dirty="0">
                <a:solidFill>
                  <a:srgbClr val="002060"/>
                </a:solidFill>
              </a:rPr>
              <a:t>возможные решения;</a:t>
            </a:r>
          </a:p>
          <a:p>
            <a:pPr marL="342900" indent="-342900" algn="ctr">
              <a:buFont typeface="Wingdings" pitchFamily="2" charset="2"/>
              <a:buChar char="ü"/>
            </a:pPr>
            <a:r>
              <a:rPr lang="ru-RU" sz="2400" dirty="0">
                <a:solidFill>
                  <a:srgbClr val="002060"/>
                </a:solidFill>
              </a:rPr>
              <a:t> проверяет эти возможные решения, исходя из данных;</a:t>
            </a:r>
          </a:p>
          <a:p>
            <a:pPr marL="342900" indent="-342900" algn="ctr">
              <a:buFont typeface="Wingdings" pitchFamily="2" charset="2"/>
              <a:buChar char="ü"/>
            </a:pPr>
            <a:r>
              <a:rPr lang="ru-RU" sz="2400" dirty="0">
                <a:solidFill>
                  <a:srgbClr val="002060"/>
                </a:solidFill>
              </a:rPr>
              <a:t> делает выводы в соответствии с результатами проверки;</a:t>
            </a:r>
          </a:p>
          <a:p>
            <a:pPr marL="342900" indent="-342900" algn="ctr">
              <a:buFont typeface="Wingdings" pitchFamily="2" charset="2"/>
              <a:buChar char="ü"/>
            </a:pPr>
            <a:r>
              <a:rPr lang="ru-RU" sz="2400" dirty="0">
                <a:solidFill>
                  <a:srgbClr val="002060"/>
                </a:solidFill>
              </a:rPr>
              <a:t> применяет выводы к новым данным;</a:t>
            </a:r>
          </a:p>
          <a:p>
            <a:pPr marL="342900" indent="-342900" algn="ctr">
              <a:buFont typeface="Wingdings" pitchFamily="2" charset="2"/>
              <a:buChar char="ü"/>
            </a:pPr>
            <a:r>
              <a:rPr lang="ru-RU" sz="2400" dirty="0">
                <a:solidFill>
                  <a:srgbClr val="002060"/>
                </a:solidFill>
              </a:rPr>
              <a:t> делает обобщения.</a:t>
            </a:r>
          </a:p>
          <a:p>
            <a:endParaRPr lang="ru-RU" dirty="0"/>
          </a:p>
        </p:txBody>
      </p:sp>
      <p:pic>
        <p:nvPicPr>
          <p:cNvPr id="1026" name="Picture 2" descr="C:\Users\Марина\Desktop\issled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20" b="20065"/>
          <a:stretch/>
        </p:blipFill>
        <p:spPr bwMode="auto">
          <a:xfrm>
            <a:off x="2267744" y="4869160"/>
            <a:ext cx="4914900" cy="1725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8101042" cy="771508"/>
          </a:xfrm>
        </p:spPr>
        <p:txBody>
          <a:bodyPr/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Дети очень любят экспериментировать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85800" y="1357298"/>
            <a:ext cx="8101042" cy="4891102"/>
          </a:xfrm>
        </p:spPr>
        <p:txBody>
          <a:bodyPr>
            <a:normAutofit/>
          </a:bodyPr>
          <a:lstStyle/>
          <a:p>
            <a:endParaRPr lang="ru-RU" sz="1800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Владелец-ПК\Desktop\Контроль\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7496"/>
            <a:ext cx="3952875" cy="4000504"/>
          </a:xfrm>
          <a:prstGeom prst="rect">
            <a:avLst/>
          </a:prstGeom>
          <a:noFill/>
        </p:spPr>
      </p:pic>
      <p:sp>
        <p:nvSpPr>
          <p:cNvPr id="6" name="Текст 2"/>
          <p:cNvSpPr txBox="1">
            <a:spLocks/>
          </p:cNvSpPr>
          <p:nvPr/>
        </p:nvSpPr>
        <p:spPr>
          <a:xfrm>
            <a:off x="3814152" y="1700808"/>
            <a:ext cx="4867308" cy="3686180"/>
          </a:xfrm>
          <a:prstGeom prst="rect">
            <a:avLst/>
          </a:prstGeom>
        </p:spPr>
        <p:txBody>
          <a:bodyPr vert="horz" lIns="18288" rIns="18288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Эксперименты составляют основу всякого знания, без них любые понятия превращаются в сухие абстракции. </a:t>
            </a:r>
          </a:p>
          <a:p>
            <a:pPr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ru-RU" b="1" dirty="0">
                <a:solidFill>
                  <a:srgbClr val="002060"/>
                </a:solidFill>
              </a:rPr>
              <a:t>В дошкольном воспитании </a:t>
            </a:r>
            <a:r>
              <a:rPr lang="ru-RU" b="1" i="1" dirty="0">
                <a:solidFill>
                  <a:srgbClr val="002060"/>
                </a:solidFill>
              </a:rPr>
              <a:t>экспериментирование </a:t>
            </a:r>
            <a:r>
              <a:rPr lang="ru-RU" b="1" dirty="0">
                <a:solidFill>
                  <a:srgbClr val="002060"/>
                </a:solidFill>
              </a:rPr>
              <a:t>является тем методом обучения, который </a:t>
            </a:r>
            <a:r>
              <a:rPr lang="ru-RU" b="1" i="1" dirty="0">
                <a:solidFill>
                  <a:srgbClr val="002060"/>
                </a:solidFill>
              </a:rPr>
              <a:t>позволяет ребенку моделировать в своем сознании картину мира</a:t>
            </a:r>
            <a:r>
              <a:rPr lang="ru-RU" b="1" dirty="0">
                <a:solidFill>
                  <a:srgbClr val="002060"/>
                </a:solidFill>
              </a:rPr>
              <a:t>, основанную на собственных наблюдениях, опытах, установлении взаимозависимостей, закономерностей.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71600" y="404664"/>
            <a:ext cx="7197431" cy="1368152"/>
          </a:xfrm>
        </p:spPr>
        <p:txBody>
          <a:bodyPr/>
          <a:lstStyle/>
          <a:p>
            <a:pPr algn="ctr"/>
            <a:r>
              <a:rPr lang="ru-RU" u="sng" dirty="0"/>
              <a:t/>
            </a:r>
            <a:br>
              <a:rPr lang="ru-RU" u="sng" dirty="0"/>
            </a:br>
            <a:r>
              <a:rPr lang="ru-RU" u="sng" dirty="0"/>
              <a:t/>
            </a:r>
            <a:br>
              <a:rPr lang="ru-RU" u="sng" dirty="0"/>
            </a:br>
            <a:r>
              <a:rPr lang="ru-RU" u="sng" dirty="0"/>
              <a:t/>
            </a:r>
            <a:br>
              <a:rPr lang="ru-RU" u="sng" dirty="0"/>
            </a:br>
            <a:r>
              <a:rPr lang="ru-RU" u="sng" dirty="0"/>
              <a:t/>
            </a:r>
            <a:br>
              <a:rPr lang="ru-RU" u="sng" dirty="0"/>
            </a:br>
            <a:r>
              <a:rPr lang="ru-RU" u="sng" dirty="0"/>
              <a:t/>
            </a:r>
            <a:br>
              <a:rPr lang="ru-RU" u="sng" dirty="0"/>
            </a:br>
            <a:r>
              <a:rPr lang="ru-RU" dirty="0">
                <a:solidFill>
                  <a:schemeClr val="accent5"/>
                </a:solidFill>
              </a:rPr>
              <a:t/>
            </a:r>
            <a:br>
              <a:rPr lang="ru-RU" dirty="0">
                <a:solidFill>
                  <a:schemeClr val="accent5"/>
                </a:solidFill>
              </a:rPr>
            </a:br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62492" y="116632"/>
            <a:ext cx="694012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endParaRPr lang="ru-RU" sz="2400" b="1" u="sng" dirty="0">
              <a:solidFill>
                <a:srgbClr val="002060"/>
              </a:solidFill>
            </a:endParaRPr>
          </a:p>
          <a:p>
            <a:pPr lvl="0" algn="ctr"/>
            <a:r>
              <a:rPr lang="ru-RU" sz="2400" b="1" u="sng" dirty="0">
                <a:solidFill>
                  <a:srgbClr val="002060"/>
                </a:solidFill>
              </a:rPr>
              <a:t>Экспериментирование в различных видах детской деятельности:</a:t>
            </a:r>
          </a:p>
          <a:p>
            <a:pPr algn="ctr"/>
            <a:endParaRPr lang="ru-RU" sz="2000" b="1" dirty="0">
              <a:solidFill>
                <a:srgbClr val="002060"/>
              </a:solidFill>
            </a:endParaRPr>
          </a:p>
          <a:p>
            <a:pPr algn="ctr"/>
            <a:r>
              <a:rPr lang="ru-RU" sz="2000" b="1" dirty="0">
                <a:solidFill>
                  <a:srgbClr val="002060"/>
                </a:solidFill>
              </a:rPr>
              <a:t>Экспериментирование на специально организуемых занятиях</a:t>
            </a:r>
            <a:r>
              <a:rPr lang="ru-RU" b="1" dirty="0">
                <a:solidFill>
                  <a:srgbClr val="002060"/>
                </a:solidFill>
              </a:rPr>
              <a:t>:</a:t>
            </a:r>
            <a:endParaRPr lang="ru-RU" dirty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2051" name="Picture 3" descr="D:\ДОКУМЕНТЫ\Марина\песок и глина\IQMA72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64" y="2252868"/>
            <a:ext cx="3276364" cy="43684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ДОКУМЕНТЫ\Марина\песок и глина\LUHW40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7" y="2300786"/>
            <a:ext cx="2952328" cy="42965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5187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95409" y="260648"/>
            <a:ext cx="46650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Мыслительные эксперименты (игры) </a:t>
            </a:r>
          </a:p>
        </p:txBody>
      </p:sp>
      <p:pic>
        <p:nvPicPr>
          <p:cNvPr id="4098" name="Picture 2" descr="C:\Users\Марина\Desktop\IMG_177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689" y="908720"/>
            <a:ext cx="4512500" cy="3384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5695" y="4949785"/>
            <a:ext cx="8964488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ru-RU" sz="2000" dirty="0">
                <a:solidFill>
                  <a:srgbClr val="002060"/>
                </a:solidFill>
              </a:rPr>
              <a:t>Такие развивающие игры, действия,  рассуждения в которых проходят в уме</a:t>
            </a:r>
          </a:p>
          <a:p>
            <a:pPr lvl="0"/>
            <a:endParaRPr lang="ru-RU" sz="2000" dirty="0">
              <a:solidFill>
                <a:srgbClr val="002060"/>
              </a:solidFill>
            </a:endParaRPr>
          </a:p>
          <a:p>
            <a:pPr marL="342900" lvl="0" indent="-342900">
              <a:buFont typeface="Wingdings" pitchFamily="2" charset="2"/>
              <a:buChar char="Ø"/>
            </a:pPr>
            <a:r>
              <a:rPr lang="ru-RU" sz="2000" dirty="0">
                <a:solidFill>
                  <a:srgbClr val="002060"/>
                </a:solidFill>
              </a:rPr>
              <a:t>Мыслительные игры помогают детям приобрести: навыки исследовательского поведения, умение видеть проблемы и выдвигать гипотезы их решения.</a:t>
            </a:r>
          </a:p>
          <a:p>
            <a:pPr marL="342900" indent="-342900">
              <a:buFont typeface="Wingdings" pitchFamily="2" charset="2"/>
              <a:buChar char="Ø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898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266596"/>
            <a:ext cx="7776864" cy="66018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200" b="1" dirty="0">
                <a:solidFill>
                  <a:srgbClr val="002060"/>
                </a:solidFill>
                <a:ea typeface="Times New Roman"/>
                <a:cs typeface="Times New Roman"/>
              </a:rPr>
              <a:t>Художественно-продуктивная деятельность:</a:t>
            </a:r>
            <a:endParaRPr lang="ru-RU" sz="2200" dirty="0">
              <a:solidFill>
                <a:srgbClr val="002060"/>
              </a:solidFill>
              <a:latin typeface="Calibri"/>
              <a:ea typeface="Times New Roman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ru-RU" sz="2000" dirty="0">
              <a:solidFill>
                <a:srgbClr val="002060"/>
              </a:solidFill>
              <a:ea typeface="Times New Roman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ru-RU" sz="2000" dirty="0">
              <a:solidFill>
                <a:srgbClr val="002060"/>
              </a:solidFill>
              <a:ea typeface="Times New Roman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ru-RU" sz="2000" dirty="0">
              <a:solidFill>
                <a:srgbClr val="002060"/>
              </a:solidFill>
              <a:ea typeface="Times New Roman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ru-RU" sz="2000" dirty="0">
              <a:solidFill>
                <a:srgbClr val="002060"/>
              </a:solidFill>
              <a:ea typeface="Times New Roman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ru-RU" sz="2000" dirty="0">
              <a:solidFill>
                <a:srgbClr val="002060"/>
              </a:solidFill>
              <a:ea typeface="Times New Roman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ru-RU" sz="2000" dirty="0">
              <a:solidFill>
                <a:srgbClr val="002060"/>
              </a:solidFill>
              <a:ea typeface="Times New Roman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ru-RU" sz="2000" dirty="0">
              <a:solidFill>
                <a:srgbClr val="002060"/>
              </a:solidFill>
              <a:ea typeface="Times New Roman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ru-RU" sz="2000" dirty="0">
              <a:solidFill>
                <a:srgbClr val="002060"/>
              </a:solidFill>
              <a:ea typeface="Times New Roman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ru-RU" sz="2000" dirty="0">
              <a:solidFill>
                <a:srgbClr val="002060"/>
              </a:solidFill>
              <a:ea typeface="Times New Roman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ru-RU" sz="2000" dirty="0">
              <a:solidFill>
                <a:srgbClr val="002060"/>
              </a:solidFill>
              <a:ea typeface="Times New Roman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solidFill>
                  <a:srgbClr val="002060"/>
                </a:solidFill>
                <a:ea typeface="Times New Roman"/>
                <a:cs typeface="Times New Roman"/>
              </a:rPr>
              <a:t>Использование нестандартных приемов рисования (пальчиковое, щеткой, целлофаном, по мокрой бумаге, воздухом через соломинку), экспериментах с различными материалами. </a:t>
            </a:r>
            <a:endParaRPr lang="ru-RU" sz="2000" dirty="0">
              <a:solidFill>
                <a:srgbClr val="002060"/>
              </a:solidFill>
              <a:effectLst/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3" name="Picture 4" descr="Весенний букет». Нетрадиционные техники рисования в детском саду. Рисование  на мокрой бумаге. Воспитателям детских садов, школьным учителям и педагогам  - Маам.р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2420888"/>
            <a:ext cx="2160240" cy="2881924"/>
          </a:xfrm>
          <a:prstGeom prst="rect">
            <a:avLst/>
          </a:prstGeom>
          <a:noFill/>
        </p:spPr>
      </p:pic>
      <p:pic>
        <p:nvPicPr>
          <p:cNvPr id="4" name="Picture 2" descr="Пальчиковое рисование для малышей"/>
          <p:cNvPicPr>
            <a:picLocks noChangeAspect="1" noChangeArrowheads="1"/>
          </p:cNvPicPr>
          <p:nvPr/>
        </p:nvPicPr>
        <p:blipFill rotWithShape="1">
          <a:blip r:embed="rId3" cstate="print"/>
          <a:srcRect t="14266" r="2295"/>
          <a:stretch/>
        </p:blipFill>
        <p:spPr bwMode="auto">
          <a:xfrm>
            <a:off x="-17111" y="989313"/>
            <a:ext cx="3275857" cy="28744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9" t="2877" r="2689" b="4547"/>
          <a:stretch/>
        </p:blipFill>
        <p:spPr bwMode="auto">
          <a:xfrm>
            <a:off x="5470346" y="986175"/>
            <a:ext cx="3620968" cy="26264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3878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722</TotalTime>
  <Words>462</Words>
  <Application>Microsoft Office PowerPoint</Application>
  <PresentationFormat>Экран (4:3)</PresentationFormat>
  <Paragraphs>69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Твердый переплет</vt:lpstr>
      <vt:lpstr>  «Детское экспериментирование – путь познания окружающего мира» Семинар для воспитателей</vt:lpstr>
      <vt:lpstr>Презентация PowerPoint</vt:lpstr>
      <vt:lpstr>Путь познания окружающего мира –  ЭКСПЕРИМЕНТ</vt:lpstr>
      <vt:lpstr>Познание как деятельность</vt:lpstr>
      <vt:lpstr>В наиболее полном, развернутом виде исследовательская деятельность предполагает:</vt:lpstr>
      <vt:lpstr>Дети очень любят экспериментировать</vt:lpstr>
      <vt:lpstr>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Владелец-ПК</dc:creator>
  <cp:lastModifiedBy>Надежда Пронская</cp:lastModifiedBy>
  <cp:revision>93</cp:revision>
  <dcterms:created xsi:type="dcterms:W3CDTF">2009-01-16T07:30:22Z</dcterms:created>
  <dcterms:modified xsi:type="dcterms:W3CDTF">2024-05-08T09:25:59Z</dcterms:modified>
</cp:coreProperties>
</file>