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85" r:id="rId2"/>
    <p:sldId id="283" r:id="rId3"/>
    <p:sldId id="288" r:id="rId4"/>
    <p:sldId id="306" r:id="rId5"/>
    <p:sldId id="307" r:id="rId6"/>
    <p:sldId id="295" r:id="rId7"/>
    <p:sldId id="308" r:id="rId8"/>
    <p:sldId id="309" r:id="rId9"/>
    <p:sldId id="314" r:id="rId10"/>
    <p:sldId id="296" r:id="rId11"/>
    <p:sldId id="302" r:id="rId12"/>
    <p:sldId id="310" r:id="rId13"/>
    <p:sldId id="311" r:id="rId14"/>
    <p:sldId id="312" r:id="rId15"/>
    <p:sldId id="313" r:id="rId16"/>
    <p:sldId id="317" r:id="rId17"/>
    <p:sldId id="316" r:id="rId18"/>
    <p:sldId id="261" r:id="rId19"/>
    <p:sldId id="319" r:id="rId20"/>
    <p:sldId id="318" r:id="rId21"/>
    <p:sldId id="320" r:id="rId22"/>
    <p:sldId id="321" r:id="rId23"/>
    <p:sldId id="322" r:id="rId24"/>
    <p:sldId id="323" r:id="rId25"/>
    <p:sldId id="324" r:id="rId26"/>
    <p:sldId id="325" r:id="rId27"/>
    <p:sldId id="326" r:id="rId28"/>
    <p:sldId id="327" r:id="rId29"/>
    <p:sldId id="329" r:id="rId30"/>
    <p:sldId id="328" r:id="rId31"/>
    <p:sldId id="330" r:id="rId32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14" autoAdjust="0"/>
    <p:restoredTop sz="94660"/>
  </p:normalViewPr>
  <p:slideViewPr>
    <p:cSldViewPr>
      <p:cViewPr varScale="1">
        <p:scale>
          <a:sx n="105" d="100"/>
          <a:sy n="105" d="100"/>
        </p:scale>
        <p:origin x="-90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A9F2007-044A-436F-B541-669A583DEFC3}" type="datetimeFigureOut">
              <a:rPr lang="ru-RU"/>
              <a:pPr>
                <a:defRPr/>
              </a:pPr>
              <a:t>02.05.2024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fld id="{509BA700-7E5A-4529-B9A5-2196DB384AB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667176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3B04BA-D1B9-4AEE-B6F4-A1C77E303359}" type="datetimeFigureOut">
              <a:rPr lang="ru-RU"/>
              <a:pPr>
                <a:defRPr/>
              </a:pPr>
              <a:t>02.05.2024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64B3FA-C56F-4491-B931-4E55C6D022B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207320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C92253-FFD6-4DA8-9F74-E0A4763C3047}" type="datetimeFigureOut">
              <a:rPr lang="ru-RU"/>
              <a:pPr>
                <a:defRPr/>
              </a:pPr>
              <a:t>02.05.2024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653866-3CF0-403D-82C4-725D77D33AF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7153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82B95A-7D5A-4CD1-AD7E-53531D74B9A3}" type="datetimeFigureOut">
              <a:rPr lang="ru-RU"/>
              <a:pPr>
                <a:defRPr/>
              </a:pPr>
              <a:t>02.05.2024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03568E-CAAD-401E-BCBC-458B5361CBC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02816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73C214-281D-4418-AA07-D19474AD60F9}" type="datetimeFigureOut">
              <a:rPr lang="ru-RU"/>
              <a:pPr>
                <a:defRPr/>
              </a:pPr>
              <a:t>02.05.2024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310A5D-2837-4EA2-8750-47BD3DFB658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95634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216D3C-55F5-4E56-BD29-C861208B51EA}" type="datetimeFigureOut">
              <a:rPr lang="ru-RU"/>
              <a:pPr>
                <a:defRPr/>
              </a:pPr>
              <a:t>02.05.2024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CD2401-AB88-46A1-9D39-BB05AE7D9FA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0586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77886A-2DDA-4BA4-9189-45E1A73BFC9B}" type="datetimeFigureOut">
              <a:rPr lang="ru-RU"/>
              <a:pPr>
                <a:defRPr/>
              </a:pPr>
              <a:t>02.05.2024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AE0086-87F3-4DF9-A812-A3A51631060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91060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4F66C8-DB92-474F-977B-B3305BFB1C85}" type="datetimeFigureOut">
              <a:rPr lang="ru-RU"/>
              <a:pPr>
                <a:defRPr/>
              </a:pPr>
              <a:t>02.05.2024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D854D0-E336-4E0F-95EC-9967904B880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50442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936127-5B84-4E74-B067-4A00D79E416A}" type="datetimeFigureOut">
              <a:rPr lang="ru-RU"/>
              <a:pPr>
                <a:defRPr/>
              </a:pPr>
              <a:t>02.05.2024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8A5093-B723-4948-9DF8-B16B63D74CF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56506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05ED33-8A2B-40B9-B1A6-B627FFE6D04A}" type="datetimeFigureOut">
              <a:rPr lang="ru-RU"/>
              <a:pPr>
                <a:defRPr/>
              </a:pPr>
              <a:t>02.05.2024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C85901-AE47-449B-9928-57BC5C2D930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54461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D86B19-354C-4CF1-8600-6A971BA9891B}" type="datetimeFigureOut">
              <a:rPr lang="ru-RU"/>
              <a:pPr>
                <a:defRPr/>
              </a:pPr>
              <a:t>02.05.2024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36FEB7-C8B0-4A00-9994-9B4ACE8B925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2643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D8C6A6-6E9D-4093-B40D-E39FB88EE906}" type="datetimeFigureOut">
              <a:rPr lang="ru-RU"/>
              <a:pPr>
                <a:defRPr/>
              </a:pPr>
              <a:t>02.05.2024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700D90-FFE0-49FA-926C-8A28897EF21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49976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778AEC7-3CF9-4991-B368-F02B8DA5EEC1}" type="datetimeFigureOut">
              <a:rPr lang="ru-RU"/>
              <a:pPr>
                <a:defRPr/>
              </a:pPr>
              <a:t>02.05.2024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35133C61-2EF4-4817-910A-A103DA520D6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&#1052;&#1077;&#1078;&#1076;&#1091;&#1085;&#1072;&#1088;&#1086;&#1076;&#1085;&#1099;&#1081;%20&#1076;&#1077;&#1085;&#1100;%20&#1088;&#1086;&#1076;&#1085;&#1086;&#1075;&#1086;%20&#1103;&#1079;&#1099;&#1082;&#1072;%20&#8211;%202021.%20&#1056;&#1091;&#1089;&#1089;&#1082;&#1080;&#1081;%20&#1103;&#1079;&#1099;&#1082;.mp4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27.jpeg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&#1059;&#1088;&#1086;&#1082;&#1080;\&#1059;&#1088;&#1086;&#1082;_37_&#1044;&#1088;&#1077;&#1074;&#1085;&#1077;&#1081;&#1096;&#1080;&#1077;%20&#1085;&#1072;&#1088;&#1086;&#1076;&#1099;%20&#1085;&#1072;&#1096;&#1077;&#1081;%20&#1089;&#1090;&#1088;&#1072;&#1085;&#1099;\slavyanskaya-muzyka-dushevnaya_(mp3IQ.net).mp3" TargetMode="Externa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5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336550"/>
            <a:ext cx="9144000" cy="61118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b="1" dirty="0">
                <a:solidFill>
                  <a:srgbClr val="C00000"/>
                </a:solidFill>
                <a:latin typeface="+mn-lt"/>
              </a:rPr>
              <a:t>История России с древнейших времен</a:t>
            </a:r>
          </a:p>
        </p:txBody>
      </p:sp>
      <p:pic>
        <p:nvPicPr>
          <p:cNvPr id="3075" name="Picture 12" descr="ИСТОРИЯ РОССИИ ПО ВЕКАМ | Читать статьи по истории РФ для школьников и  студент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50" y="1136650"/>
            <a:ext cx="8572500" cy="5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08050"/>
          </a:xfrm>
        </p:spPr>
        <p:txBody>
          <a:bodyPr/>
          <a:lstStyle/>
          <a:p>
            <a:r>
              <a:rPr lang="ru-RU" altLang="ru-RU" sz="4000" b="1" smtClean="0">
                <a:solidFill>
                  <a:srgbClr val="C00000"/>
                </a:solidFill>
                <a:hlinkClick r:id="rId2" action="ppaction://hlinkfile"/>
              </a:rPr>
              <a:t>Работа в парах с учебником (стр. 20-24)</a:t>
            </a:r>
            <a:endParaRPr lang="ru-RU" altLang="ru-RU" sz="4000" b="1" smtClean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 noChangeArrowheads="1"/>
          </p:cNvSpPr>
          <p:nvPr>
            <p:ph idx="1"/>
          </p:nvPr>
        </p:nvSpPr>
        <p:spPr>
          <a:xfrm>
            <a:off x="250825" y="692150"/>
            <a:ext cx="8734425" cy="4525963"/>
          </a:xfrm>
        </p:spPr>
        <p:txBody>
          <a:bodyPr/>
          <a:lstStyle/>
          <a:p>
            <a:pPr marL="0" indent="0">
              <a:spcBef>
                <a:spcPct val="0"/>
              </a:spcBef>
            </a:pPr>
            <a:r>
              <a:rPr lang="ru-RU" altLang="ru-RU" sz="2400" b="1" smtClean="0">
                <a:solidFill>
                  <a:srgbClr val="C00000"/>
                </a:solidFill>
              </a:rPr>
              <a:t> </a:t>
            </a:r>
            <a:r>
              <a:rPr lang="ru-RU" altLang="ru-RU" sz="2800" b="1" smtClean="0">
                <a:solidFill>
                  <a:srgbClr val="002060"/>
                </a:solidFill>
              </a:rPr>
              <a:t>Славяне и балты – </a:t>
            </a:r>
            <a:r>
              <a:rPr lang="ru-RU" altLang="ru-RU" sz="2800" b="1" smtClean="0">
                <a:solidFill>
                  <a:srgbClr val="C00000"/>
                </a:solidFill>
              </a:rPr>
              <a:t>Катя, Федя А. (стр. 21)</a:t>
            </a:r>
          </a:p>
          <a:p>
            <a:pPr marL="0" indent="0">
              <a:spcBef>
                <a:spcPct val="0"/>
              </a:spcBef>
            </a:pPr>
            <a:r>
              <a:rPr lang="ru-RU" altLang="ru-RU" sz="2800" b="1" smtClean="0">
                <a:solidFill>
                  <a:srgbClr val="C00000"/>
                </a:solidFill>
              </a:rPr>
              <a:t> </a:t>
            </a:r>
            <a:r>
              <a:rPr lang="ru-RU" altLang="ru-RU" sz="2800" b="1" smtClean="0">
                <a:solidFill>
                  <a:srgbClr val="002060"/>
                </a:solidFill>
              </a:rPr>
              <a:t>Скифы –</a:t>
            </a:r>
            <a:r>
              <a:rPr lang="ru-RU" altLang="ru-RU" sz="2800" b="1" smtClean="0">
                <a:solidFill>
                  <a:srgbClr val="C00000"/>
                </a:solidFill>
              </a:rPr>
              <a:t> Полина, Федя Н. (стр. 20)</a:t>
            </a:r>
          </a:p>
          <a:p>
            <a:pPr marL="0" indent="0">
              <a:spcBef>
                <a:spcPct val="0"/>
              </a:spcBef>
            </a:pPr>
            <a:r>
              <a:rPr lang="ru-RU" altLang="ru-RU" sz="2800" b="1" smtClean="0">
                <a:solidFill>
                  <a:srgbClr val="C00000"/>
                </a:solidFill>
              </a:rPr>
              <a:t> </a:t>
            </a:r>
            <a:r>
              <a:rPr lang="ru-RU" altLang="ru-RU" sz="2800" b="1" smtClean="0">
                <a:solidFill>
                  <a:srgbClr val="002060"/>
                </a:solidFill>
              </a:rPr>
              <a:t>Сарматы –</a:t>
            </a:r>
            <a:r>
              <a:rPr lang="ru-RU" altLang="ru-RU" sz="2800" b="1" smtClean="0">
                <a:solidFill>
                  <a:srgbClr val="C00000"/>
                </a:solidFill>
              </a:rPr>
              <a:t> Костя, Оля (стр. 20)</a:t>
            </a:r>
          </a:p>
          <a:p>
            <a:pPr marL="0" indent="0">
              <a:spcBef>
                <a:spcPct val="0"/>
              </a:spcBef>
            </a:pPr>
            <a:r>
              <a:rPr lang="ru-RU" altLang="ru-RU" sz="2800" b="1" smtClean="0">
                <a:solidFill>
                  <a:srgbClr val="C00000"/>
                </a:solidFill>
              </a:rPr>
              <a:t> </a:t>
            </a:r>
            <a:r>
              <a:rPr lang="ru-RU" altLang="ru-RU" sz="2800" b="1" smtClean="0">
                <a:solidFill>
                  <a:srgbClr val="002060"/>
                </a:solidFill>
              </a:rPr>
              <a:t>Гунны –</a:t>
            </a:r>
            <a:r>
              <a:rPr lang="ru-RU" altLang="ru-RU" sz="2800" b="1" smtClean="0">
                <a:solidFill>
                  <a:srgbClr val="C00000"/>
                </a:solidFill>
              </a:rPr>
              <a:t> Слава, Маша А., Маша Д. (стр. 23)</a:t>
            </a:r>
          </a:p>
          <a:p>
            <a:pPr marL="0" indent="0">
              <a:spcBef>
                <a:spcPct val="0"/>
              </a:spcBef>
            </a:pPr>
            <a:r>
              <a:rPr lang="ru-RU" altLang="ru-RU" sz="2800" b="1" smtClean="0">
                <a:solidFill>
                  <a:srgbClr val="C00000"/>
                </a:solidFill>
              </a:rPr>
              <a:t> </a:t>
            </a:r>
            <a:r>
              <a:rPr lang="ru-RU" altLang="ru-RU" sz="2800" b="1" smtClean="0">
                <a:solidFill>
                  <a:srgbClr val="002060"/>
                </a:solidFill>
              </a:rPr>
              <a:t>Авары –</a:t>
            </a:r>
            <a:r>
              <a:rPr lang="ru-RU" altLang="ru-RU" sz="2800" b="1" smtClean="0">
                <a:solidFill>
                  <a:srgbClr val="C00000"/>
                </a:solidFill>
              </a:rPr>
              <a:t> Маша Б., Алеша (стр. 23-24)</a:t>
            </a:r>
          </a:p>
          <a:p>
            <a:pPr marL="0" indent="0">
              <a:spcBef>
                <a:spcPct val="0"/>
              </a:spcBef>
              <a:buFont typeface="Arial" charset="0"/>
              <a:buNone/>
            </a:pPr>
            <a:endParaRPr lang="ru-RU" altLang="ru-RU" sz="1100" b="1" smtClean="0">
              <a:solidFill>
                <a:srgbClr val="254061"/>
              </a:solidFill>
              <a:cs typeface="Times New Roman" pitchFamily="18" charset="0"/>
            </a:endParaRPr>
          </a:p>
          <a:p>
            <a:pPr marL="0" indent="0">
              <a:spcBef>
                <a:spcPct val="0"/>
              </a:spcBef>
              <a:buFont typeface="Arial" charset="0"/>
              <a:buAutoNum type="arabicParenR"/>
            </a:pPr>
            <a:r>
              <a:rPr lang="ru-RU" altLang="ru-RU" sz="2400" b="1" smtClean="0">
                <a:solidFill>
                  <a:srgbClr val="254061"/>
                </a:solidFill>
                <a:cs typeface="Times New Roman" pitchFamily="18" charset="0"/>
              </a:rPr>
              <a:t> Распределение пунктов плана для поиска информации</a:t>
            </a:r>
          </a:p>
          <a:p>
            <a:pPr marL="0" indent="0">
              <a:spcBef>
                <a:spcPct val="0"/>
              </a:spcBef>
              <a:buFont typeface="Arial" charset="0"/>
              <a:buAutoNum type="arabicParenR"/>
            </a:pPr>
            <a:r>
              <a:rPr lang="ru-RU" altLang="ru-RU" sz="2400" b="1" smtClean="0">
                <a:solidFill>
                  <a:srgbClr val="254061"/>
                </a:solidFill>
                <a:cs typeface="Times New Roman" pitchFamily="18" charset="0"/>
              </a:rPr>
              <a:t> Поиск информации</a:t>
            </a:r>
          </a:p>
          <a:p>
            <a:pPr marL="0" indent="0">
              <a:spcBef>
                <a:spcPct val="0"/>
              </a:spcBef>
              <a:buFont typeface="Arial" charset="0"/>
              <a:buAutoNum type="arabicParenR"/>
            </a:pPr>
            <a:r>
              <a:rPr lang="ru-RU" altLang="ru-RU" sz="2400" b="1" smtClean="0">
                <a:solidFill>
                  <a:srgbClr val="254061"/>
                </a:solidFill>
                <a:cs typeface="Times New Roman" pitchFamily="18" charset="0"/>
              </a:rPr>
              <a:t> Составление общего рассказа</a:t>
            </a:r>
          </a:p>
          <a:p>
            <a:pPr marL="0" indent="0">
              <a:spcBef>
                <a:spcPct val="0"/>
              </a:spcBef>
              <a:buFont typeface="Arial" charset="0"/>
              <a:buAutoNum type="arabicParenR"/>
            </a:pPr>
            <a:r>
              <a:rPr lang="ru-RU" altLang="ru-RU" sz="2400" b="1" smtClean="0">
                <a:solidFill>
                  <a:srgbClr val="254061"/>
                </a:solidFill>
                <a:cs typeface="Times New Roman" pitchFamily="18" charset="0"/>
              </a:rPr>
              <a:t> Представление итогового ответа</a:t>
            </a:r>
          </a:p>
          <a:p>
            <a:pPr marL="0" indent="0">
              <a:spcBef>
                <a:spcPct val="0"/>
              </a:spcBef>
              <a:buFont typeface="Arial" charset="0"/>
              <a:buNone/>
            </a:pPr>
            <a:endParaRPr lang="ru-RU" altLang="ru-RU" sz="2400" b="1" smtClean="0">
              <a:solidFill>
                <a:srgbClr val="C00000"/>
              </a:solidFill>
            </a:endParaRPr>
          </a:p>
        </p:txBody>
      </p:sp>
      <p:pic>
        <p:nvPicPr>
          <p:cNvPr id="12292" name="Picture 12" descr="Восточные славяне | Читать статьи по истории РФ для школьников и студентов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1500" y="4521200"/>
            <a:ext cx="3482975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2" descr="Народы Восточной Европы в I тысячелетии нашей эры | EDМастерская. ИП  Анастасия Назукина ОГРНИП 312774602601611 ИНН 77232325990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521200"/>
            <a:ext cx="3254375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Рисунок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2300" y="4521200"/>
            <a:ext cx="2562225" cy="236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452438" y="130175"/>
            <a:ext cx="4624387" cy="850900"/>
          </a:xfrm>
        </p:spPr>
        <p:txBody>
          <a:bodyPr/>
          <a:lstStyle/>
          <a:p>
            <a:r>
              <a:rPr lang="ru-RU" altLang="ru-RU" b="1" smtClean="0">
                <a:solidFill>
                  <a:srgbClr val="C00000"/>
                </a:solidFill>
              </a:rPr>
              <a:t>Славяне и балты</a:t>
            </a:r>
          </a:p>
        </p:txBody>
      </p:sp>
      <p:pic>
        <p:nvPicPr>
          <p:cNvPr id="13315" name="Picture 6" descr="Балто-славяне - история,культура,традиции,язык, происхождение. —  «Светославъ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292600"/>
            <a:ext cx="4346575" cy="217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8" descr="Повесть временных лет. Обсуждение на LiveInternet - Российский Сервис  Онлайн-Дневников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0" y="1149350"/>
            <a:ext cx="2317750" cy="231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12" descr="Восточные славяне | Читать статьи по истории РФ для школьников и студентов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3689350"/>
            <a:ext cx="3756025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4" descr="256. Родословное древо балто-славянских языков. В каком веке русский и  украинский разошлись от белорусского | Минус фунт | Дзен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969963"/>
            <a:ext cx="5245100" cy="307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716463" y="200025"/>
            <a:ext cx="4427537" cy="9540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rgbClr val="002060"/>
                </a:solidFill>
                <a:latin typeface="+mn-lt"/>
              </a:rPr>
              <a:t>Индоевропейская языковая семья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 descr="Скифы европейские: сколот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8" y="4613275"/>
            <a:ext cx="3968750" cy="194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4011613" y="130175"/>
            <a:ext cx="4670425" cy="850900"/>
          </a:xfrm>
        </p:spPr>
        <p:txBody>
          <a:bodyPr/>
          <a:lstStyle/>
          <a:p>
            <a:r>
              <a:rPr lang="ru-RU" altLang="ru-RU" b="1" smtClean="0">
                <a:solidFill>
                  <a:srgbClr val="C00000"/>
                </a:solidFill>
              </a:rPr>
              <a:t>Скифы</a:t>
            </a:r>
          </a:p>
        </p:txBody>
      </p:sp>
      <p:pic>
        <p:nvPicPr>
          <p:cNvPr id="12296" name="Picture 8" descr="Повесть временных лет. Обсуждение на LiveInternet - Российский Сервис  Онлайн-Дневников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100" y="498475"/>
            <a:ext cx="257175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2" descr="Скифы азиатск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8" y="139700"/>
            <a:ext cx="5124450" cy="328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4" descr="Скифы и Скифия / Интересное / Статьи / Еще / Обо всем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138" y="3354388"/>
            <a:ext cx="4854575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8288" y="3448050"/>
            <a:ext cx="3835400" cy="9540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rgbClr val="002060"/>
                </a:solidFill>
                <a:latin typeface="+mn-lt"/>
              </a:rPr>
              <a:t>Индоевропейская языковая семья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3563938" y="133350"/>
            <a:ext cx="5445125" cy="850900"/>
          </a:xfrm>
        </p:spPr>
        <p:txBody>
          <a:bodyPr/>
          <a:lstStyle/>
          <a:p>
            <a:r>
              <a:rPr lang="ru-RU" altLang="ru-RU" b="1" smtClean="0">
                <a:solidFill>
                  <a:srgbClr val="C00000"/>
                </a:solidFill>
              </a:rPr>
              <a:t>Сарматы</a:t>
            </a:r>
          </a:p>
        </p:txBody>
      </p:sp>
      <p:pic>
        <p:nvPicPr>
          <p:cNvPr id="15363" name="Picture 2" descr="Скифы и сарматы Астраханского края - презентация онлай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4"/>
          <a:stretch>
            <a:fillRect/>
          </a:stretch>
        </p:blipFill>
        <p:spPr bwMode="auto">
          <a:xfrm>
            <a:off x="280988" y="136525"/>
            <a:ext cx="4787900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 descr="Куда исчезли сарматы — племена воинов-кочевников, где правили женщин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238" y="2420938"/>
            <a:ext cx="4265612" cy="312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6" descr="Сарматы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3481388"/>
            <a:ext cx="3673475" cy="314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59263" y="5653088"/>
            <a:ext cx="4625975" cy="9540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rgbClr val="002060"/>
                </a:solidFill>
                <a:latin typeface="+mn-lt"/>
              </a:rPr>
              <a:t>Индоевропейская языковая семья</a:t>
            </a:r>
          </a:p>
        </p:txBody>
      </p:sp>
      <p:pic>
        <p:nvPicPr>
          <p:cNvPr id="12296" name="Picture 8" descr="Повесть временных лет. Обсуждение на LiveInternet - Российский Сервис  Онлайн-Дневников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3" y="250825"/>
            <a:ext cx="257175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Западные Гунны Diagram | Quizl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68275"/>
            <a:ext cx="5797550" cy="366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4932363" y="133350"/>
            <a:ext cx="4076700" cy="850900"/>
          </a:xfrm>
        </p:spPr>
        <p:txBody>
          <a:bodyPr/>
          <a:lstStyle/>
          <a:p>
            <a:r>
              <a:rPr lang="ru-RU" altLang="ru-RU" b="1" smtClean="0">
                <a:solidFill>
                  <a:srgbClr val="C00000"/>
                </a:solidFill>
              </a:rPr>
              <a:t>Гунны</a:t>
            </a:r>
          </a:p>
        </p:txBody>
      </p:sp>
      <p:pic>
        <p:nvPicPr>
          <p:cNvPr id="16388" name="Picture 4" descr="Являются ли гунны предками русских - Русская семерк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825" y="3556000"/>
            <a:ext cx="4348163" cy="313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6" descr="Гунны: что привело к гибели самой страшной варварской империи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933825"/>
            <a:ext cx="3568700" cy="256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380163" y="884238"/>
            <a:ext cx="2628900" cy="1385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rgbClr val="002060"/>
                </a:solidFill>
                <a:latin typeface="+mn-lt"/>
              </a:rPr>
              <a:t>Алтайская языковая семья</a:t>
            </a:r>
          </a:p>
        </p:txBody>
      </p:sp>
      <p:pic>
        <p:nvPicPr>
          <p:cNvPr id="12296" name="Picture 8" descr="Повесть временных лет. Обсуждение на LiveInternet - Российский Сервис  Онлайн-Дневников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288" y="1541463"/>
            <a:ext cx="257175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4932363" y="133350"/>
            <a:ext cx="4076700" cy="850900"/>
          </a:xfrm>
        </p:spPr>
        <p:txBody>
          <a:bodyPr/>
          <a:lstStyle/>
          <a:p>
            <a:r>
              <a:rPr lang="ru-RU" altLang="ru-RU" b="1" smtClean="0">
                <a:solidFill>
                  <a:srgbClr val="C00000"/>
                </a:solidFill>
              </a:rPr>
              <a:t>Авары</a:t>
            </a:r>
          </a:p>
        </p:txBody>
      </p:sp>
      <p:pic>
        <p:nvPicPr>
          <p:cNvPr id="17411" name="Picture 2" descr="Аварский каганат - границы | Интересная история. Мир и Россия. | Дзе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88" y="160338"/>
            <a:ext cx="5165725" cy="401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 descr="история авар в средневековой Европе — Реальное врем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525" y="3205163"/>
            <a:ext cx="3292475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6" descr="Велики как обры: кем были авары, запрягавшие славянских женщин в телеги  вместо волов | Пикабу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5" b="13374"/>
          <a:stretch>
            <a:fillRect/>
          </a:stretch>
        </p:blipFill>
        <p:spPr bwMode="auto">
          <a:xfrm>
            <a:off x="298450" y="3816350"/>
            <a:ext cx="5137150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380163" y="1158875"/>
            <a:ext cx="2628900" cy="1384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rgbClr val="002060"/>
                </a:solidFill>
                <a:latin typeface="+mn-lt"/>
              </a:rPr>
              <a:t>Алтайская языковая семья</a:t>
            </a:r>
          </a:p>
        </p:txBody>
      </p:sp>
      <p:pic>
        <p:nvPicPr>
          <p:cNvPr id="12296" name="Picture 8" descr="Повесть временных лет. Обсуждение на LiveInternet - Российский Сервис  Онлайн-Дневников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3" y="1182688"/>
            <a:ext cx="257175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25413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ru-RU" b="1" dirty="0">
                <a:solidFill>
                  <a:srgbClr val="C00000"/>
                </a:solidFill>
                <a:latin typeface="+mn-lt"/>
              </a:rPr>
              <a:t>Языковые семьи</a:t>
            </a:r>
          </a:p>
        </p:txBody>
      </p:sp>
      <p:sp>
        <p:nvSpPr>
          <p:cNvPr id="18435" name="Объект 3"/>
          <p:cNvSpPr>
            <a:spLocks noGrp="1" noChangeArrowheads="1"/>
          </p:cNvSpPr>
          <p:nvPr>
            <p:ph idx="1"/>
          </p:nvPr>
        </p:nvSpPr>
        <p:spPr>
          <a:xfrm>
            <a:off x="276225" y="1108075"/>
            <a:ext cx="8688388" cy="3400425"/>
          </a:xfrm>
        </p:spPr>
        <p:txBody>
          <a:bodyPr/>
          <a:lstStyle/>
          <a:p>
            <a:pPr marL="0" indent="0">
              <a:spcBef>
                <a:spcPct val="0"/>
              </a:spcBef>
              <a:buFont typeface="Wingdings" pitchFamily="2" charset="2"/>
              <a:buChar char="ü"/>
            </a:pPr>
            <a:r>
              <a:rPr lang="ru-RU" altLang="ru-RU" smtClean="0">
                <a:solidFill>
                  <a:srgbClr val="002060"/>
                </a:solidFill>
              </a:rPr>
              <a:t> </a:t>
            </a:r>
            <a:r>
              <a:rPr lang="ru-RU" altLang="ru-RU" b="1" smtClean="0">
                <a:solidFill>
                  <a:srgbClr val="002060"/>
                </a:solidFill>
              </a:rPr>
              <a:t>индоевропейская (балты и славяне, скифы, сарматы) </a:t>
            </a:r>
          </a:p>
          <a:p>
            <a:pPr marL="0" indent="0">
              <a:spcBef>
                <a:spcPct val="0"/>
              </a:spcBef>
              <a:buFont typeface="Wingdings" pitchFamily="2" charset="2"/>
              <a:buChar char="ü"/>
            </a:pPr>
            <a:r>
              <a:rPr lang="ru-RU" altLang="ru-RU" b="1" smtClean="0">
                <a:solidFill>
                  <a:srgbClr val="002060"/>
                </a:solidFill>
              </a:rPr>
              <a:t> уральская (финно-угорские племена)</a:t>
            </a:r>
          </a:p>
          <a:p>
            <a:pPr marL="0" indent="0">
              <a:spcBef>
                <a:spcPct val="0"/>
              </a:spcBef>
              <a:buFont typeface="Wingdings" pitchFamily="2" charset="2"/>
              <a:buChar char="ü"/>
            </a:pPr>
            <a:r>
              <a:rPr lang="ru-RU" altLang="ru-RU" b="1" smtClean="0">
                <a:solidFill>
                  <a:srgbClr val="002060"/>
                </a:solidFill>
              </a:rPr>
              <a:t> алтайская (гунны, авары)</a:t>
            </a:r>
            <a:endParaRPr lang="ru-RU" altLang="ru-RU" smtClean="0">
              <a:solidFill>
                <a:srgbClr val="002060"/>
              </a:solidFill>
            </a:endParaRPr>
          </a:p>
        </p:txBody>
      </p:sp>
      <p:pic>
        <p:nvPicPr>
          <p:cNvPr id="18436" name="Picture 2" descr="Национальный и религиозный состав населения России - презентация онлай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3" b="8922"/>
          <a:stretch>
            <a:fillRect/>
          </a:stretch>
        </p:blipFill>
        <p:spPr bwMode="auto">
          <a:xfrm>
            <a:off x="1763713" y="3167063"/>
            <a:ext cx="5867400" cy="367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8" descr="Неудержимые скиф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4283075"/>
            <a:ext cx="4303713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57150"/>
            <a:ext cx="9144000" cy="1787525"/>
          </a:xfrm>
        </p:spPr>
        <p:txBody>
          <a:bodyPr/>
          <a:lstStyle/>
          <a:p>
            <a:pPr>
              <a:defRPr/>
            </a:pPr>
            <a:r>
              <a:rPr lang="ru-RU" sz="4800" b="1" dirty="0">
                <a:solidFill>
                  <a:srgbClr val="C00000"/>
                </a:solidFill>
                <a:latin typeface="+mn-lt"/>
              </a:rPr>
              <a:t>«Дела давно минувших дней…» </a:t>
            </a:r>
            <a:r>
              <a:rPr lang="ru-RU" sz="4000" b="1" dirty="0">
                <a:solidFill>
                  <a:srgbClr val="C00000"/>
                </a:solidFill>
                <a:latin typeface="+mn-lt"/>
              </a:rPr>
              <a:t>(По страницам истории нашей страны)</a:t>
            </a:r>
          </a:p>
        </p:txBody>
      </p:sp>
      <p:pic>
        <p:nvPicPr>
          <p:cNvPr id="19460" name="Picture 2" descr="Народы Восточной Европы в I тысячелетии нашей эры | EDМастерская. ИП  Анастасия Назукина ОГРНИП 312774602601611 ИНН 7723232599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775"/>
            <a:ext cx="3694113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AutoShape 6" descr="Сарматские курганы и Колдовские тайны сарматской царицы - You-outside |  Наружа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pic>
        <p:nvPicPr>
          <p:cNvPr id="19462" name="Picture 10" descr="Балты — кто такие? | МИР ИСТОРИИ - WOH | Дзен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4205288"/>
            <a:ext cx="3746500" cy="264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12" descr="Восточные славяне | Читать статьи по истории РФ для школьников и студентов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100" y="1666875"/>
            <a:ext cx="3897313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Рисунок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88"/>
          <a:stretch>
            <a:fillRect/>
          </a:stretch>
        </p:blipFill>
        <p:spPr bwMode="auto">
          <a:xfrm>
            <a:off x="3114675" y="1628775"/>
            <a:ext cx="2333625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7675" y="404813"/>
            <a:ext cx="5868988" cy="3744912"/>
          </a:xfrm>
        </p:spPr>
        <p:txBody>
          <a:bodyPr rtlCol="0">
            <a:no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ru-RU" sz="3200" b="1" dirty="0">
                <a:solidFill>
                  <a:srgbClr val="C00000"/>
                </a:solidFill>
                <a:latin typeface="+mn-lt"/>
                <a:ea typeface="Arial Unicode MS"/>
                <a:cs typeface="Arial Unicode MS"/>
              </a:rPr>
              <a:t>Дар, что ценнее и больше всего серебра, и золота, и драгоценных камней, и всего преходящего богатства.</a:t>
            </a:r>
            <a:br>
              <a:rPr lang="ru-RU" sz="3200" b="1" dirty="0">
                <a:solidFill>
                  <a:srgbClr val="C00000"/>
                </a:solidFill>
                <a:latin typeface="+mn-lt"/>
                <a:ea typeface="Arial Unicode MS"/>
                <a:cs typeface="Arial Unicode MS"/>
              </a:rPr>
            </a:br>
            <a:r>
              <a:rPr lang="ru-RU" sz="3200" b="1" dirty="0">
                <a:solidFill>
                  <a:srgbClr val="C00000"/>
                </a:solidFill>
                <a:latin typeface="+mn-lt"/>
                <a:ea typeface="Arial Unicode MS"/>
                <a:cs typeface="Arial Unicode MS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+mn-lt"/>
                <a:ea typeface="Arial Unicode MS"/>
                <a:cs typeface="Arial Unicode MS"/>
              </a:rPr>
            </a:br>
            <a:r>
              <a:rPr lang="ru-RU" sz="3200" b="1" dirty="0">
                <a:solidFill>
                  <a:srgbClr val="002060"/>
                </a:solidFill>
                <a:latin typeface="+mn-lt"/>
                <a:ea typeface="Arial Unicode MS"/>
                <a:cs typeface="Arial Unicode MS"/>
              </a:rPr>
              <a:t>Византийский император Михаил </a:t>
            </a:r>
            <a:r>
              <a:rPr lang="en-US" sz="3200" b="1" dirty="0">
                <a:solidFill>
                  <a:srgbClr val="002060"/>
                </a:solidFill>
                <a:latin typeface="+mn-lt"/>
                <a:ea typeface="Arial Unicode MS"/>
                <a:cs typeface="Arial Unicode MS"/>
              </a:rPr>
              <a:t>III</a:t>
            </a:r>
            <a:r>
              <a:rPr lang="ru-RU" sz="3200" b="1" dirty="0">
                <a:solidFill>
                  <a:srgbClr val="002060"/>
                </a:solidFill>
                <a:latin typeface="+mn-lt"/>
                <a:ea typeface="Arial Unicode MS"/>
                <a:cs typeface="Arial Unicode MS"/>
              </a:rPr>
              <a:t>, </a:t>
            </a:r>
            <a:r>
              <a:rPr lang="en-US" sz="3200" b="1" dirty="0">
                <a:solidFill>
                  <a:srgbClr val="002060"/>
                </a:solidFill>
                <a:latin typeface="+mn-lt"/>
                <a:ea typeface="Arial Unicode MS"/>
                <a:cs typeface="Arial Unicode MS"/>
              </a:rPr>
              <a:t>I</a:t>
            </a:r>
            <a:r>
              <a:rPr lang="ru-RU" sz="3200" b="1" dirty="0">
                <a:solidFill>
                  <a:srgbClr val="002060"/>
                </a:solidFill>
                <a:latin typeface="+mn-lt"/>
                <a:ea typeface="Arial Unicode MS"/>
                <a:cs typeface="Arial Unicode MS"/>
              </a:rPr>
              <a:t>Х век</a:t>
            </a:r>
            <a:endParaRPr lang="ru-RU" sz="32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20483" name="Picture 6" descr="Михаїл III - Всесвітня історична енциклопеді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268413"/>
            <a:ext cx="2979737" cy="494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8" descr="Повесть временных лет. Обсуждение на LiveInternet - Российский Сервис  Онлайн-Дневников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275" y="4076700"/>
            <a:ext cx="257175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107950" y="4724400"/>
            <a:ext cx="4929188" cy="191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E6E6FF"/>
                </a:solidFill>
                <a:latin typeface="PG Isadora Cyr Pro" charset="0"/>
                <a:ea typeface="Microsoft YaHei" pitchFamily="34" charset="-122"/>
                <a:cs typeface="Courier New" pitchFamily="49" charset="0"/>
              </a:rPr>
              <a:t>Братья родились в знатной греческой семье из  города </a:t>
            </a:r>
            <a:r>
              <a:rPr lang="ru-RU" altLang="ru-RU" sz="2400" b="1">
                <a:solidFill>
                  <a:srgbClr val="E6E6FF"/>
                </a:solidFill>
                <a:latin typeface="PG Isadora Cyr Pro" charset="0"/>
                <a:ea typeface="Microsoft YaHei" pitchFamily="34" charset="-122"/>
                <a:cs typeface="Tahoma" pitchFamily="34" charset="0"/>
              </a:rPr>
              <a:t>Солунь. </a:t>
            </a:r>
            <a:r>
              <a:rPr lang="ru-RU" altLang="ru-RU" sz="2400" b="1">
                <a:solidFill>
                  <a:srgbClr val="E6E6FF"/>
                </a:solidFill>
                <a:latin typeface="PG Isadora Cyr Pro" charset="0"/>
                <a:ea typeface="Microsoft YaHei" pitchFamily="34" charset="-122"/>
                <a:cs typeface="Courier New" pitchFamily="49" charset="0"/>
              </a:rPr>
              <a:t>Теперь этот  город в Греции носит название Солоники. </a:t>
            </a:r>
          </a:p>
        </p:txBody>
      </p:sp>
      <p:pic>
        <p:nvPicPr>
          <p:cNvPr id="2" name="slavyanskaya-muzyka-dushevnaya_(mp3IQ.net)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836613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31825" y="220663"/>
            <a:ext cx="7886700" cy="611187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b="1" dirty="0">
                <a:solidFill>
                  <a:srgbClr val="C00000"/>
                </a:solidFill>
                <a:latin typeface="+mn-lt"/>
              </a:rPr>
              <a:t>Оцени свою работу на уроке:</a:t>
            </a:r>
          </a:p>
        </p:txBody>
      </p:sp>
      <p:sp>
        <p:nvSpPr>
          <p:cNvPr id="4099" name="Объект 3"/>
          <p:cNvSpPr>
            <a:spLocks noGrp="1" noChangeArrowheads="1"/>
          </p:cNvSpPr>
          <p:nvPr>
            <p:ph idx="1"/>
          </p:nvPr>
        </p:nvSpPr>
        <p:spPr>
          <a:xfrm>
            <a:off x="539750" y="831850"/>
            <a:ext cx="8064500" cy="4824413"/>
          </a:xfrm>
        </p:spPr>
        <p:txBody>
          <a:bodyPr/>
          <a:lstStyle/>
          <a:p>
            <a:r>
              <a:rPr lang="ru-RU" altLang="ru-RU" b="1" smtClean="0">
                <a:solidFill>
                  <a:srgbClr val="002060"/>
                </a:solidFill>
              </a:rPr>
              <a:t>Задания на уроке – 6 баллов</a:t>
            </a:r>
          </a:p>
          <a:p>
            <a:r>
              <a:rPr lang="ru-RU" altLang="ru-RU" b="1" smtClean="0">
                <a:solidFill>
                  <a:srgbClr val="002060"/>
                </a:solidFill>
              </a:rPr>
              <a:t>Бонус балл</a:t>
            </a:r>
          </a:p>
          <a:p>
            <a:r>
              <a:rPr lang="ru-RU" altLang="ru-RU" b="1" smtClean="0">
                <a:solidFill>
                  <a:srgbClr val="002060"/>
                </a:solidFill>
              </a:rPr>
              <a:t>Конспект урока в тетради – 1 балл</a:t>
            </a:r>
          </a:p>
          <a:p>
            <a:endParaRPr lang="ru-RU" altLang="ru-RU" b="1" smtClean="0">
              <a:solidFill>
                <a:srgbClr val="002060"/>
              </a:solidFill>
            </a:endParaRPr>
          </a:p>
          <a:p>
            <a:r>
              <a:rPr lang="ru-RU" altLang="ru-RU" b="1" smtClean="0">
                <a:solidFill>
                  <a:srgbClr val="002060"/>
                </a:solidFill>
              </a:rPr>
              <a:t>6-8 баллов – отметка «5»</a:t>
            </a:r>
          </a:p>
          <a:p>
            <a:r>
              <a:rPr lang="ru-RU" altLang="ru-RU" b="1" smtClean="0">
                <a:solidFill>
                  <a:srgbClr val="002060"/>
                </a:solidFill>
              </a:rPr>
              <a:t>4-5 баллов – отметка «4»</a:t>
            </a:r>
          </a:p>
          <a:p>
            <a:r>
              <a:rPr lang="ru-RU" altLang="ru-RU" b="1" smtClean="0">
                <a:solidFill>
                  <a:srgbClr val="002060"/>
                </a:solidFill>
              </a:rPr>
              <a:t>3 балла – отметка «3»</a:t>
            </a:r>
          </a:p>
        </p:txBody>
      </p:sp>
      <p:pic>
        <p:nvPicPr>
          <p:cNvPr id="4100" name="Picture 2" descr="Историк. Кем мне стать? Большая книга профессий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0425" y="2636838"/>
            <a:ext cx="2994025" cy="411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Рисунок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1196975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27075" y="333375"/>
            <a:ext cx="7704138" cy="7064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000" b="1" dirty="0">
                <a:solidFill>
                  <a:srgbClr val="C00000"/>
                </a:solidFill>
                <a:latin typeface="+mn-lt"/>
              </a:rPr>
              <a:t>Константинополь при Михаиле </a:t>
            </a:r>
            <a:r>
              <a:rPr lang="en-US" sz="4000" b="1" dirty="0">
                <a:solidFill>
                  <a:srgbClr val="C00000"/>
                </a:solidFill>
                <a:latin typeface="+mn-lt"/>
              </a:rPr>
              <a:t>III</a:t>
            </a:r>
            <a:endParaRPr lang="ru-RU" sz="4000" b="1" dirty="0">
              <a:solidFill>
                <a:srgbClr val="C0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0"/>
            <a:ext cx="91059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555" name="Picture 2" descr="МИХАИЛ II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981075"/>
            <a:ext cx="7367587" cy="383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4286250"/>
            <a:ext cx="276225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0"/>
            <a:ext cx="91059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579" name="Picture 2" descr="История братьев: Кирилл и Мефодий – статья – Корпорация Российский учебник  (издательство Дрофа – Вентана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13" y="836613"/>
            <a:ext cx="7597775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4286250"/>
            <a:ext cx="276225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0"/>
            <a:ext cx="91059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4286250"/>
            <a:ext cx="276225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692150"/>
            <a:ext cx="6661150" cy="497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0"/>
            <a:ext cx="91059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388" y="692150"/>
            <a:ext cx="6499225" cy="478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4286250"/>
            <a:ext cx="276225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0"/>
            <a:ext cx="91059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651" name="Рисунок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3" y="908050"/>
            <a:ext cx="7296150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4286250"/>
            <a:ext cx="276225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0"/>
            <a:ext cx="91059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67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4286250"/>
            <a:ext cx="276225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67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975" y="692150"/>
            <a:ext cx="6605588" cy="495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03350" y="4221163"/>
            <a:ext cx="7056438" cy="16303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C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 Unicode MS"/>
                <a:cs typeface="Arial Unicode MS"/>
              </a:rPr>
              <a:t>1) </a:t>
            </a:r>
            <a:r>
              <a:rPr lang="ru-RU" sz="20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 Unicode MS"/>
                <a:cs typeface="Arial Unicode MS"/>
              </a:rPr>
              <a:t>Я знаю буквы. </a:t>
            </a:r>
            <a:r>
              <a:rPr lang="ru-RU" sz="2000" b="1" dirty="0">
                <a:solidFill>
                  <a:srgbClr val="C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 Unicode MS"/>
                <a:cs typeface="Arial Unicode MS"/>
              </a:rPr>
              <a:t>2)</a:t>
            </a:r>
            <a:r>
              <a:rPr lang="ru-RU" sz="20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 Unicode MS"/>
                <a:cs typeface="Arial Unicode MS"/>
              </a:rPr>
              <a:t> Письмо — это достояние. </a:t>
            </a:r>
            <a:r>
              <a:rPr lang="ru-RU" sz="2000" b="1" dirty="0">
                <a:solidFill>
                  <a:srgbClr val="C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 Unicode MS"/>
                <a:cs typeface="Arial Unicode MS"/>
              </a:rPr>
              <a:t>3)</a:t>
            </a:r>
            <a:r>
              <a:rPr lang="ru-RU" sz="20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 Unicode MS"/>
                <a:cs typeface="Arial Unicode MS"/>
              </a:rPr>
              <a:t> Трудитесь усердно, земляне, </a:t>
            </a:r>
            <a:r>
              <a:rPr lang="ru-RU" sz="2000" b="1" dirty="0">
                <a:solidFill>
                  <a:srgbClr val="C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 Unicode MS"/>
                <a:cs typeface="Arial Unicode MS"/>
              </a:rPr>
              <a:t>4) </a:t>
            </a:r>
            <a:r>
              <a:rPr lang="ru-RU" sz="20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 Unicode MS"/>
                <a:cs typeface="Arial Unicode MS"/>
              </a:rPr>
              <a:t>как подобает разумным людям. </a:t>
            </a:r>
            <a:r>
              <a:rPr lang="ru-RU" sz="2000" b="1" dirty="0">
                <a:solidFill>
                  <a:srgbClr val="C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 Unicode MS"/>
                <a:cs typeface="Arial Unicode MS"/>
              </a:rPr>
              <a:t>5) </a:t>
            </a:r>
            <a:r>
              <a:rPr lang="ru-RU" sz="20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 Unicode MS"/>
                <a:cs typeface="Arial Unicode MS"/>
              </a:rPr>
              <a:t>Постигайте мироздание! </a:t>
            </a:r>
            <a:r>
              <a:rPr lang="ru-RU" sz="2000" b="1" dirty="0">
                <a:solidFill>
                  <a:srgbClr val="C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 Unicode MS"/>
                <a:cs typeface="Arial Unicode MS"/>
              </a:rPr>
              <a:t>6)</a:t>
            </a:r>
            <a:r>
              <a:rPr lang="ru-RU" sz="20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 Unicode MS"/>
                <a:cs typeface="Arial Unicode MS"/>
              </a:rPr>
              <a:t> Несите слово убежденно: </a:t>
            </a:r>
            <a:r>
              <a:rPr lang="ru-RU" sz="2000" b="1" dirty="0">
                <a:solidFill>
                  <a:srgbClr val="C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 Unicode MS"/>
                <a:cs typeface="Arial Unicode MS"/>
              </a:rPr>
              <a:t>7)</a:t>
            </a:r>
            <a:r>
              <a:rPr lang="ru-RU" sz="20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 Unicode MS"/>
                <a:cs typeface="Arial Unicode MS"/>
              </a:rPr>
              <a:t> Знание — дар Божий! </a:t>
            </a:r>
            <a:r>
              <a:rPr lang="ru-RU" sz="2000" b="1" dirty="0">
                <a:solidFill>
                  <a:srgbClr val="C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 Unicode MS"/>
                <a:cs typeface="Arial Unicode MS"/>
              </a:rPr>
              <a:t>8)</a:t>
            </a:r>
            <a:r>
              <a:rPr lang="ru-RU" sz="20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 Unicode MS"/>
                <a:cs typeface="Arial Unicode MS"/>
              </a:rPr>
              <a:t> Дерзайте, </a:t>
            </a:r>
            <a:r>
              <a:rPr lang="ru-RU" sz="2000" b="1" dirty="0">
                <a:solidFill>
                  <a:srgbClr val="C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 Unicode MS"/>
                <a:cs typeface="Arial Unicode MS"/>
              </a:rPr>
              <a:t>9) </a:t>
            </a:r>
            <a:r>
              <a:rPr lang="ru-RU" sz="20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 Unicode MS"/>
                <a:cs typeface="Arial Unicode MS"/>
              </a:rPr>
              <a:t>вникайте, </a:t>
            </a:r>
            <a:r>
              <a:rPr lang="ru-RU" sz="2000" b="1" dirty="0">
                <a:solidFill>
                  <a:srgbClr val="C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 Unicode MS"/>
                <a:cs typeface="Arial Unicode MS"/>
              </a:rPr>
              <a:t>10)</a:t>
            </a:r>
            <a:r>
              <a:rPr lang="ru-RU" sz="20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 Unicode MS"/>
                <a:cs typeface="Arial Unicode MS"/>
              </a:rPr>
              <a:t> чтобы Сущего </a:t>
            </a:r>
            <a:r>
              <a:rPr lang="ru-RU" sz="2000" b="1" dirty="0">
                <a:solidFill>
                  <a:srgbClr val="C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 Unicode MS"/>
                <a:cs typeface="Arial Unicode MS"/>
              </a:rPr>
              <a:t>11)</a:t>
            </a:r>
            <a:r>
              <a:rPr lang="ru-RU" sz="20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 Unicode MS"/>
                <a:cs typeface="Arial Unicode MS"/>
              </a:rPr>
              <a:t> свет постичь!</a:t>
            </a:r>
            <a:endParaRPr lang="ru-RU" sz="20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Arial Unicode MS"/>
              <a:cs typeface="Arial Unicode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0"/>
            <a:ext cx="91059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969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4286250"/>
            <a:ext cx="276225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300788" y="4618038"/>
            <a:ext cx="2016125" cy="7699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sz="4400" b="1" dirty="0">
                <a:solidFill>
                  <a:srgbClr val="C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 Unicode MS"/>
                <a:cs typeface="Arial Unicode MS"/>
              </a:rPr>
              <a:t>Ё, Й, Э</a:t>
            </a:r>
          </a:p>
        </p:txBody>
      </p:sp>
      <p:pic>
        <p:nvPicPr>
          <p:cNvPr id="29701" name="Picture 6" descr="X:\Схвитаридзе Манана Бегиевна\Славянская азбук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9" t="6219" r="5440" b="14078"/>
          <a:stretch>
            <a:fillRect/>
          </a:stretch>
        </p:blipFill>
        <p:spPr bwMode="auto">
          <a:xfrm>
            <a:off x="2051050" y="749300"/>
            <a:ext cx="3983038" cy="497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Повесть временных лет. Обсуждение на LiveInternet - Российский Сервис  Онлайн-Дневников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688" y="4102100"/>
            <a:ext cx="2570162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0"/>
            <a:ext cx="91059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2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4286250"/>
            <a:ext cx="276225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692150"/>
            <a:ext cx="6089650" cy="478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57150"/>
            <a:ext cx="9144000" cy="1787525"/>
          </a:xfrm>
        </p:spPr>
        <p:txBody>
          <a:bodyPr/>
          <a:lstStyle/>
          <a:p>
            <a:pPr>
              <a:defRPr/>
            </a:pPr>
            <a:r>
              <a:rPr lang="ru-RU" sz="4800" b="1" dirty="0">
                <a:solidFill>
                  <a:srgbClr val="C00000"/>
                </a:solidFill>
                <a:latin typeface="+mn-lt"/>
              </a:rPr>
              <a:t>«Дела давно минувших дней…» </a:t>
            </a:r>
            <a:r>
              <a:rPr lang="ru-RU" sz="4000" b="1" dirty="0">
                <a:solidFill>
                  <a:srgbClr val="C00000"/>
                </a:solidFill>
                <a:latin typeface="+mn-lt"/>
              </a:rPr>
              <a:t>(По страницам истории нашей страны)</a:t>
            </a:r>
          </a:p>
        </p:txBody>
      </p:sp>
      <p:sp>
        <p:nvSpPr>
          <p:cNvPr id="31747" name="AutoShape 6" descr="Сарматские курганы и Колдовские тайны сарматской царицы - You-outside |  Наружа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pic>
        <p:nvPicPr>
          <p:cNvPr id="31748" name="Picture 6" descr="Балто-славяне - история,культура,традиции,язык, происхождение. —  «Светославъ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25" y="1530350"/>
            <a:ext cx="5241925" cy="262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8" descr="Народы России — МБДОУ &quot;Детский сад &quot;КОЛОСОК&quot; село Скворцово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530350"/>
            <a:ext cx="3490912" cy="262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950" y="4017963"/>
            <a:ext cx="3257550" cy="255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6" descr="Темрюк | День родного языка - БезФормат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213" y="4017963"/>
            <a:ext cx="2557462" cy="255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0" y="260350"/>
            <a:ext cx="9151938" cy="1223963"/>
          </a:xfrm>
        </p:spPr>
        <p:txBody>
          <a:bodyPr/>
          <a:lstStyle/>
          <a:p>
            <a:r>
              <a:rPr lang="ru-RU" altLang="ru-RU" b="1" smtClean="0">
                <a:solidFill>
                  <a:srgbClr val="C00000"/>
                </a:solidFill>
                <a:cs typeface="Times New Roman" pitchFamily="18" charset="0"/>
              </a:rPr>
              <a:t>Древнейшие люди на территории Восточно-Европейской равнины</a:t>
            </a:r>
            <a:endParaRPr lang="ru-RU" altLang="ru-RU" b="1" smtClean="0">
              <a:solidFill>
                <a:srgbClr val="C00000"/>
              </a:solidFill>
            </a:endParaRPr>
          </a:p>
        </p:txBody>
      </p:sp>
      <p:pic>
        <p:nvPicPr>
          <p:cNvPr id="5123" name="Picture 8" descr="Древнейшие люди и их стоянки на территории современной России • История,  История России с древнейших времен до начала XVI в. • Фоксфорд Учебник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57338"/>
            <a:ext cx="9144000" cy="517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10" descr="Одежда первобытных людей рисунки - 53 фото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4388" y="3429000"/>
            <a:ext cx="1700212" cy="212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31825" y="220663"/>
            <a:ext cx="7886700" cy="611187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b="1" dirty="0">
                <a:solidFill>
                  <a:srgbClr val="C00000"/>
                </a:solidFill>
                <a:latin typeface="+mn-lt"/>
              </a:rPr>
              <a:t>Оцени свою работу на уроке:</a:t>
            </a:r>
          </a:p>
        </p:txBody>
      </p:sp>
      <p:sp>
        <p:nvSpPr>
          <p:cNvPr id="32771" name="Объект 3"/>
          <p:cNvSpPr>
            <a:spLocks noGrp="1" noChangeArrowheads="1"/>
          </p:cNvSpPr>
          <p:nvPr>
            <p:ph idx="1"/>
          </p:nvPr>
        </p:nvSpPr>
        <p:spPr>
          <a:xfrm>
            <a:off x="539750" y="831850"/>
            <a:ext cx="8064500" cy="4824413"/>
          </a:xfrm>
        </p:spPr>
        <p:txBody>
          <a:bodyPr/>
          <a:lstStyle/>
          <a:p>
            <a:r>
              <a:rPr lang="ru-RU" altLang="ru-RU" b="1" smtClean="0">
                <a:solidFill>
                  <a:srgbClr val="002060"/>
                </a:solidFill>
              </a:rPr>
              <a:t>Задания на уроке – 6 баллов</a:t>
            </a:r>
          </a:p>
          <a:p>
            <a:r>
              <a:rPr lang="ru-RU" altLang="ru-RU" b="1" smtClean="0">
                <a:solidFill>
                  <a:srgbClr val="002060"/>
                </a:solidFill>
              </a:rPr>
              <a:t>Бонус балл</a:t>
            </a:r>
          </a:p>
          <a:p>
            <a:r>
              <a:rPr lang="ru-RU" altLang="ru-RU" b="1" smtClean="0">
                <a:solidFill>
                  <a:srgbClr val="002060"/>
                </a:solidFill>
              </a:rPr>
              <a:t>Конспект урока в тетради – 1 балл</a:t>
            </a:r>
          </a:p>
          <a:p>
            <a:endParaRPr lang="ru-RU" altLang="ru-RU" b="1" smtClean="0">
              <a:solidFill>
                <a:srgbClr val="002060"/>
              </a:solidFill>
            </a:endParaRPr>
          </a:p>
          <a:p>
            <a:r>
              <a:rPr lang="ru-RU" altLang="ru-RU" b="1" smtClean="0">
                <a:solidFill>
                  <a:srgbClr val="002060"/>
                </a:solidFill>
              </a:rPr>
              <a:t>6-8 баллов – отметка «5»</a:t>
            </a:r>
          </a:p>
          <a:p>
            <a:r>
              <a:rPr lang="ru-RU" altLang="ru-RU" b="1" smtClean="0">
                <a:solidFill>
                  <a:srgbClr val="002060"/>
                </a:solidFill>
              </a:rPr>
              <a:t>4-5 баллов – отметка «4»</a:t>
            </a:r>
          </a:p>
          <a:p>
            <a:r>
              <a:rPr lang="ru-RU" altLang="ru-RU" b="1" smtClean="0">
                <a:solidFill>
                  <a:srgbClr val="002060"/>
                </a:solidFill>
              </a:rPr>
              <a:t>3 балла – отметка «3»</a:t>
            </a:r>
          </a:p>
        </p:txBody>
      </p:sp>
      <p:pic>
        <p:nvPicPr>
          <p:cNvPr id="32772" name="Picture 2" descr="Историк. Кем мне стать? Большая книга професси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2636838"/>
            <a:ext cx="2994025" cy="411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350"/>
            <a:ext cx="8229600" cy="777875"/>
          </a:xfrm>
        </p:spPr>
        <p:txBody>
          <a:bodyPr/>
          <a:lstStyle/>
          <a:p>
            <a:pPr>
              <a:defRPr/>
            </a:pPr>
            <a:r>
              <a:rPr lang="ru-RU" b="1" dirty="0">
                <a:solidFill>
                  <a:srgbClr val="C00000"/>
                </a:solidFill>
                <a:latin typeface="+mn-lt"/>
              </a:rPr>
              <a:t>Прочти одно предложение: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513"/>
            <a:ext cx="8229600" cy="4708525"/>
          </a:xfrm>
        </p:spPr>
        <p:txBody>
          <a:bodyPr/>
          <a:lstStyle/>
          <a:p>
            <a:pPr marL="0" indent="0" algn="just">
              <a:spcBef>
                <a:spcPts val="0"/>
              </a:spcBef>
              <a:buFont typeface="+mj-lt"/>
              <a:buAutoNum type="arabicPeriod"/>
              <a:defRPr/>
            </a:pPr>
            <a:r>
              <a:rPr lang="ru-RU" b="1" dirty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ea typeface="Arial Unicode MS"/>
                <a:cs typeface="Arial Unicode MS"/>
              </a:rPr>
              <a:t> Я знаю буквы. </a:t>
            </a:r>
          </a:p>
          <a:p>
            <a:pPr marL="0" indent="0" algn="just">
              <a:spcBef>
                <a:spcPts val="0"/>
              </a:spcBef>
              <a:buFont typeface="+mj-lt"/>
              <a:buAutoNum type="arabicPeriod"/>
              <a:defRPr/>
            </a:pPr>
            <a:r>
              <a:rPr lang="ru-RU" b="1" dirty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ea typeface="Arial Unicode MS"/>
                <a:cs typeface="Arial Unicode MS"/>
              </a:rPr>
              <a:t> Трудитесь усердно, земляне, как подобает разумным людям. </a:t>
            </a:r>
          </a:p>
          <a:p>
            <a:pPr marL="0" indent="0" algn="just">
              <a:spcBef>
                <a:spcPts val="0"/>
              </a:spcBef>
              <a:buFont typeface="+mj-lt"/>
              <a:buAutoNum type="arabicPeriod"/>
              <a:defRPr/>
            </a:pPr>
            <a:r>
              <a:rPr lang="ru-RU" b="1" dirty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ea typeface="Arial Unicode MS"/>
                <a:cs typeface="Arial Unicode MS"/>
              </a:rPr>
              <a:t> Постигайте мироздание! </a:t>
            </a:r>
          </a:p>
          <a:p>
            <a:pPr marL="0" indent="0">
              <a:spcBef>
                <a:spcPts val="0"/>
              </a:spcBef>
              <a:buFont typeface="+mj-lt"/>
              <a:buAutoNum type="arabicPeriod"/>
              <a:defRPr/>
            </a:pPr>
            <a:r>
              <a:rPr lang="ru-RU" b="1" dirty="0">
                <a:solidFill>
                  <a:srgbClr val="002060"/>
                </a:solidFill>
                <a:ea typeface="Arial Unicode MS"/>
                <a:cs typeface="Arial Unicode MS"/>
              </a:rPr>
              <a:t> Дерзайте, вникайте, чтобы Сущего свет постичь!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4062413"/>
            <a:ext cx="3557587" cy="279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6" descr="Темрюк | День родного языка - БезФормат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4060825"/>
            <a:ext cx="2795588" cy="279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6" descr="Кто входит в «единый русский народ»? И так ли уж он един? · Город 8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475" y="4062413"/>
            <a:ext cx="2795588" cy="279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0" y="69850"/>
            <a:ext cx="9112250" cy="1349375"/>
          </a:xfrm>
        </p:spPr>
        <p:txBody>
          <a:bodyPr/>
          <a:lstStyle/>
          <a:p>
            <a:r>
              <a:rPr lang="ru-RU" altLang="ru-RU" sz="3600" b="1" smtClean="0">
                <a:solidFill>
                  <a:srgbClr val="C00000"/>
                </a:solidFill>
              </a:rPr>
              <a:t>Соотнесите утверждение и тип первобытного человека по роду занятий</a:t>
            </a:r>
          </a:p>
        </p:txBody>
      </p:sp>
      <p:pic>
        <p:nvPicPr>
          <p:cNvPr id="6147" name="Picture 2" descr="Штурмуя Высокие Широты. Освоение первобытным человеком Арктики и Субарктики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7225" y="4270375"/>
            <a:ext cx="3416300" cy="217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2" descr="Какие способы рыбалки были у первых людей?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025" y="1470025"/>
            <a:ext cx="2889250" cy="265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4" descr="3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8250" y="1452563"/>
            <a:ext cx="4868863" cy="217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2" descr="Тест на тему &quot;Первобытные земледельцы и скотоводы&quot;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3088" y="3905250"/>
            <a:ext cx="3908425" cy="268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0" descr="Одежда первобытных людей рисунки - 53 фото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6025" y="2284413"/>
            <a:ext cx="2662238" cy="332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50825" y="1679575"/>
            <a:ext cx="504825" cy="52546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/>
              <a:t>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00050" y="4365625"/>
            <a:ext cx="503238" cy="523875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/>
              <a:t>Б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567113" y="1477963"/>
            <a:ext cx="504825" cy="523875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/>
              <a:t>В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251325" y="4008438"/>
            <a:ext cx="504825" cy="525462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/>
              <a:t>Г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030288" y="4365625"/>
            <a:ext cx="504825" cy="523875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/>
              <a:t>1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919163" y="1676400"/>
            <a:ext cx="504825" cy="52546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/>
              <a:t>2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876800" y="4008438"/>
            <a:ext cx="503238" cy="525462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/>
              <a:t>3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233863" y="1466850"/>
            <a:ext cx="504825" cy="52546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/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8" descr="Неудержимые скифы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5625" y="4283075"/>
            <a:ext cx="4303713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57150"/>
            <a:ext cx="9144000" cy="1787525"/>
          </a:xfrm>
        </p:spPr>
        <p:txBody>
          <a:bodyPr/>
          <a:lstStyle/>
          <a:p>
            <a:pPr>
              <a:defRPr/>
            </a:pPr>
            <a:r>
              <a:rPr lang="ru-RU" sz="4800" b="1" dirty="0">
                <a:solidFill>
                  <a:srgbClr val="C00000"/>
                </a:solidFill>
                <a:latin typeface="+mn-lt"/>
              </a:rPr>
              <a:t>«Дела давно минувших дней…» </a:t>
            </a:r>
            <a:r>
              <a:rPr lang="ru-RU" sz="4000" b="1" dirty="0">
                <a:solidFill>
                  <a:srgbClr val="C00000"/>
                </a:solidFill>
                <a:latin typeface="+mn-lt"/>
              </a:rPr>
              <a:t>(По страницам истории нашей страны)</a:t>
            </a:r>
          </a:p>
        </p:txBody>
      </p:sp>
      <p:pic>
        <p:nvPicPr>
          <p:cNvPr id="7172" name="Picture 2" descr="Народы Восточной Европы в I тысячелетии нашей эры | EDМастерская. ИП  Анастасия Назукина ОГРНИП 312774602601611 ИНН 77232325990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628775"/>
            <a:ext cx="3694113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AutoShape 6" descr="Сарматские курганы и Колдовские тайны сарматской царицы - You-outside |  Наружа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pic>
        <p:nvPicPr>
          <p:cNvPr id="7174" name="Picture 10" descr="Балты — кто такие? | МИР ИСТОРИИ - WOH | Дзен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6313" y="4205288"/>
            <a:ext cx="3746500" cy="264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12" descr="Восточные славяне | Читать статьи по истории РФ для школьников и студентов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45100" y="1666875"/>
            <a:ext cx="3897313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Рисунок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4675" y="1628775"/>
            <a:ext cx="2333625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Домашнее задание – Бесплатные иконки: образование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5263" y="4899025"/>
            <a:ext cx="1936750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Заголовок 7"/>
          <p:cNvSpPr>
            <a:spLocks noGrp="1" noChangeArrowheads="1"/>
          </p:cNvSpPr>
          <p:nvPr>
            <p:ph type="title"/>
          </p:nvPr>
        </p:nvSpPr>
        <p:spPr>
          <a:xfrm>
            <a:off x="4763" y="1663700"/>
            <a:ext cx="9144000" cy="1981200"/>
          </a:xfrm>
        </p:spPr>
        <p:txBody>
          <a:bodyPr/>
          <a:lstStyle/>
          <a:p>
            <a:r>
              <a:rPr lang="ru-RU" altLang="ru-RU" sz="3600" b="1" smtClean="0">
                <a:solidFill>
                  <a:srgbClr val="C00000"/>
                </a:solidFill>
              </a:rPr>
              <a:t>Народ – </a:t>
            </a:r>
            <a:r>
              <a:rPr lang="ru-RU" altLang="ru-RU" sz="3600" b="1" smtClean="0">
                <a:solidFill>
                  <a:srgbClr val="002060"/>
                </a:solidFill>
              </a:rPr>
              <a:t>группа людей, отличающая общностью языка, культуры, территории, религии.</a:t>
            </a:r>
          </a:p>
        </p:txBody>
      </p:sp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-30163" y="22225"/>
            <a:ext cx="9144001" cy="17859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ru-RU" b="1" dirty="0">
                <a:solidFill>
                  <a:srgbClr val="C00000"/>
                </a:solidFill>
                <a:latin typeface="+mn-lt"/>
              </a:rPr>
              <a:t>История народов Восточной Европы в </a:t>
            </a:r>
            <a:r>
              <a:rPr lang="en-US" b="1" dirty="0">
                <a:solidFill>
                  <a:srgbClr val="C00000"/>
                </a:solidFill>
                <a:latin typeface="+mn-lt"/>
              </a:rPr>
              <a:t>I </a:t>
            </a:r>
            <a:r>
              <a:rPr lang="ru-RU" b="1" dirty="0">
                <a:solidFill>
                  <a:srgbClr val="C00000"/>
                </a:solidFill>
                <a:latin typeface="+mn-lt"/>
              </a:rPr>
              <a:t>тыс. до н.э. – </a:t>
            </a:r>
            <a:r>
              <a:rPr lang="en-US" b="1" dirty="0">
                <a:solidFill>
                  <a:srgbClr val="C00000"/>
                </a:solidFill>
                <a:latin typeface="+mn-lt"/>
              </a:rPr>
              <a:t>VI</a:t>
            </a:r>
            <a:r>
              <a:rPr lang="ru-RU" b="1" dirty="0">
                <a:solidFill>
                  <a:srgbClr val="C00000"/>
                </a:solidFill>
                <a:latin typeface="+mn-lt"/>
              </a:rPr>
              <a:t> в. н.э.</a:t>
            </a:r>
          </a:p>
        </p:txBody>
      </p:sp>
      <p:pic>
        <p:nvPicPr>
          <p:cNvPr id="7174" name="Picture 6" descr="Кто входит в «единый русский народ»? И так ли уж он един? · Город 81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16538" y="3479800"/>
            <a:ext cx="3138487" cy="313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 descr="Народы России — МБДОУ &quot;Детский сад &quot;КОЛОСОК&quot; село Скворцово&quot;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8975" y="3479800"/>
            <a:ext cx="4181475" cy="313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 decel="100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Заголовок 7"/>
          <p:cNvSpPr>
            <a:spLocks noGrp="1" noChangeArrowheads="1"/>
          </p:cNvSpPr>
          <p:nvPr>
            <p:ph type="title"/>
          </p:nvPr>
        </p:nvSpPr>
        <p:spPr>
          <a:xfrm>
            <a:off x="4763" y="1663700"/>
            <a:ext cx="9144000" cy="1981200"/>
          </a:xfrm>
        </p:spPr>
        <p:txBody>
          <a:bodyPr/>
          <a:lstStyle/>
          <a:p>
            <a:r>
              <a:rPr lang="ru-RU" altLang="ru-RU" sz="3600" b="1" smtClean="0">
                <a:solidFill>
                  <a:srgbClr val="C00000"/>
                </a:solidFill>
              </a:rPr>
              <a:t>Языковая семья – </a:t>
            </a:r>
            <a:r>
              <a:rPr lang="ru-RU" altLang="ru-RU" sz="3600" b="1" smtClean="0">
                <a:solidFill>
                  <a:srgbClr val="002060"/>
                </a:solidFill>
              </a:rPr>
              <a:t>самая крупная единица классификации народов по признаку их языкового родства.</a:t>
            </a:r>
          </a:p>
        </p:txBody>
      </p:sp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-30163" y="22225"/>
            <a:ext cx="9144001" cy="17859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ru-RU" b="1" dirty="0">
                <a:solidFill>
                  <a:srgbClr val="C00000"/>
                </a:solidFill>
                <a:latin typeface="+mn-lt"/>
              </a:rPr>
              <a:t>История народов Восточной Европы в </a:t>
            </a:r>
            <a:r>
              <a:rPr lang="en-US" b="1" dirty="0">
                <a:solidFill>
                  <a:srgbClr val="C00000"/>
                </a:solidFill>
                <a:latin typeface="+mn-lt"/>
              </a:rPr>
              <a:t>I </a:t>
            </a:r>
            <a:r>
              <a:rPr lang="ru-RU" b="1" dirty="0">
                <a:solidFill>
                  <a:srgbClr val="C00000"/>
                </a:solidFill>
                <a:latin typeface="+mn-lt"/>
              </a:rPr>
              <a:t>тыс. до н.э. – </a:t>
            </a:r>
            <a:r>
              <a:rPr lang="en-US" b="1" dirty="0">
                <a:solidFill>
                  <a:srgbClr val="C00000"/>
                </a:solidFill>
                <a:latin typeface="+mn-lt"/>
              </a:rPr>
              <a:t>VI</a:t>
            </a:r>
            <a:r>
              <a:rPr lang="ru-RU" b="1" dirty="0">
                <a:solidFill>
                  <a:srgbClr val="C00000"/>
                </a:solidFill>
                <a:latin typeface="+mn-lt"/>
              </a:rPr>
              <a:t> в. н.э.</a:t>
            </a:r>
          </a:p>
        </p:txBody>
      </p:sp>
      <p:pic>
        <p:nvPicPr>
          <p:cNvPr id="9220" name="Picture 6" descr="Кто входит в «единый русский народ»? И так ли уж он един? · Город 81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16538" y="3479800"/>
            <a:ext cx="3138487" cy="313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8" descr="Народы России — МБДОУ &quot;Детский сад &quot;КОЛОСОК&quot; село Скворцово&quot;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8975" y="3479800"/>
            <a:ext cx="4181475" cy="313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25413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ru-RU" b="1" dirty="0">
                <a:solidFill>
                  <a:srgbClr val="C00000"/>
                </a:solidFill>
                <a:latin typeface="+mn-lt"/>
              </a:rPr>
              <a:t>Языковые семьи</a:t>
            </a:r>
          </a:p>
        </p:txBody>
      </p:sp>
      <p:sp>
        <p:nvSpPr>
          <p:cNvPr id="10243" name="Объект 3"/>
          <p:cNvSpPr>
            <a:spLocks noGrp="1" noChangeArrowheads="1"/>
          </p:cNvSpPr>
          <p:nvPr>
            <p:ph idx="1"/>
          </p:nvPr>
        </p:nvSpPr>
        <p:spPr>
          <a:xfrm>
            <a:off x="276225" y="1108075"/>
            <a:ext cx="8229600" cy="4525963"/>
          </a:xfrm>
        </p:spPr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ru-RU" altLang="ru-RU" sz="3600" smtClean="0">
                <a:solidFill>
                  <a:srgbClr val="C00000"/>
                </a:solidFill>
              </a:rPr>
              <a:t> </a:t>
            </a:r>
            <a:r>
              <a:rPr lang="ru-RU" altLang="ru-RU" sz="3600" b="1" smtClean="0">
                <a:solidFill>
                  <a:srgbClr val="C00000"/>
                </a:solidFill>
              </a:rPr>
              <a:t>индоевропейская </a:t>
            </a:r>
          </a:p>
          <a:p>
            <a:pPr>
              <a:buFont typeface="Wingdings" pitchFamily="2" charset="2"/>
              <a:buChar char="ü"/>
            </a:pPr>
            <a:r>
              <a:rPr lang="ru-RU" altLang="ru-RU" sz="3600" b="1" smtClean="0">
                <a:solidFill>
                  <a:srgbClr val="C00000"/>
                </a:solidFill>
              </a:rPr>
              <a:t>уральская</a:t>
            </a:r>
          </a:p>
          <a:p>
            <a:pPr>
              <a:buFont typeface="Wingdings" pitchFamily="2" charset="2"/>
              <a:buChar char="ü"/>
            </a:pPr>
            <a:r>
              <a:rPr lang="ru-RU" altLang="ru-RU" sz="3600" b="1" smtClean="0">
                <a:solidFill>
                  <a:srgbClr val="C00000"/>
                </a:solidFill>
              </a:rPr>
              <a:t>алтайская </a:t>
            </a:r>
            <a:endParaRPr lang="ru-RU" altLang="ru-RU" sz="3600" smtClean="0">
              <a:solidFill>
                <a:srgbClr val="C00000"/>
              </a:solidFill>
            </a:endParaRPr>
          </a:p>
        </p:txBody>
      </p:sp>
      <p:pic>
        <p:nvPicPr>
          <p:cNvPr id="10244" name="Picture 2" descr="Национальный и религиозный состав населения России - презентация онлайн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6225" y="3035300"/>
            <a:ext cx="5867400" cy="367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6" descr="Темрюк | День родного языка - БезФормата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6825" y="1108075"/>
            <a:ext cx="3903663" cy="39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ru-RU" b="1" dirty="0">
                <a:solidFill>
                  <a:srgbClr val="C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Arial Unicode MS"/>
                <a:cs typeface="Times New Roman" panose="02020603050405020304" pitchFamily="18" charset="0"/>
              </a:rPr>
              <a:t>План краткой характеристики древнего народа</a:t>
            </a:r>
            <a:endParaRPr lang="ru-RU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950" y="1600200"/>
            <a:ext cx="8578850" cy="4525963"/>
          </a:xfrm>
        </p:spPr>
        <p:txBody>
          <a:bodyPr/>
          <a:lstStyle/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ru-RU" sz="3600" b="1" dirty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ea typeface="Arial Unicode MS"/>
                <a:cs typeface="Times New Roman" panose="02020603050405020304" pitchFamily="18" charset="0"/>
              </a:rPr>
              <a:t>1. Название древнего народа</a:t>
            </a:r>
            <a:endParaRPr lang="ru-RU" sz="3600" b="1" dirty="0">
              <a:solidFill>
                <a:srgbClr val="002060"/>
              </a:solidFill>
              <a:uFill>
                <a:solidFill>
                  <a:srgbClr val="000000"/>
                </a:solidFill>
              </a:uFill>
              <a:ea typeface="Arial Unicode MS"/>
              <a:cs typeface="Arial Unicode MS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ru-RU" sz="3600" b="1" dirty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ea typeface="Arial Unicode MS"/>
                <a:cs typeface="Times New Roman" panose="02020603050405020304" pitchFamily="18" charset="0"/>
              </a:rPr>
              <a:t>2. Языковая семья</a:t>
            </a:r>
            <a:endParaRPr lang="ru-RU" sz="3600" b="1" dirty="0">
              <a:solidFill>
                <a:srgbClr val="002060"/>
              </a:solidFill>
              <a:uFill>
                <a:solidFill>
                  <a:srgbClr val="000000"/>
                </a:solidFill>
              </a:uFill>
              <a:ea typeface="Arial Unicode MS"/>
              <a:cs typeface="Arial Unicode MS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ru-RU" sz="3600" b="1" dirty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ea typeface="Arial Unicode MS"/>
                <a:cs typeface="Times New Roman" panose="02020603050405020304" pitchFamily="18" charset="0"/>
              </a:rPr>
              <a:t>3. Когда существовали</a:t>
            </a:r>
            <a:endParaRPr lang="ru-RU" sz="3600" b="1" dirty="0">
              <a:solidFill>
                <a:srgbClr val="002060"/>
              </a:solidFill>
              <a:uFill>
                <a:solidFill>
                  <a:srgbClr val="000000"/>
                </a:solidFill>
              </a:uFill>
              <a:ea typeface="Arial Unicode MS"/>
              <a:cs typeface="Arial Unicode MS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ru-RU" sz="3600" b="1" dirty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ea typeface="Arial Unicode MS"/>
                <a:cs typeface="Times New Roman" panose="02020603050405020304" pitchFamily="18" charset="0"/>
              </a:rPr>
              <a:t>4. Территория расселения</a:t>
            </a:r>
            <a:endParaRPr lang="ru-RU" sz="3600" b="1" dirty="0">
              <a:solidFill>
                <a:srgbClr val="002060"/>
              </a:solidFill>
              <a:uFill>
                <a:solidFill>
                  <a:srgbClr val="000000"/>
                </a:solidFill>
              </a:uFill>
              <a:ea typeface="Arial Unicode MS"/>
              <a:cs typeface="Arial Unicode MS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ru-RU" sz="3600" b="1" dirty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ea typeface="Arial Unicode MS"/>
                <a:cs typeface="Times New Roman" panose="02020603050405020304" pitchFamily="18" charset="0"/>
              </a:rPr>
              <a:t>5. Занятие населения</a:t>
            </a:r>
            <a:endParaRPr lang="ru-RU" sz="3600" b="1" dirty="0">
              <a:solidFill>
                <a:srgbClr val="002060"/>
              </a:solidFill>
              <a:uFill>
                <a:solidFill>
                  <a:srgbClr val="000000"/>
                </a:solidFill>
              </a:uFill>
              <a:ea typeface="Arial Unicode MS"/>
              <a:cs typeface="Arial Unicode MS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ru-RU" sz="3600" b="1" dirty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ea typeface="Arial Unicode MS"/>
                <a:cs typeface="Times New Roman" panose="02020603050405020304" pitchFamily="18" charset="0"/>
              </a:rPr>
              <a:t>6. Общественная организация</a:t>
            </a:r>
            <a:endParaRPr lang="ru-RU" sz="3600" b="1" dirty="0">
              <a:solidFill>
                <a:srgbClr val="002060"/>
              </a:solidFill>
              <a:uFill>
                <a:solidFill>
                  <a:srgbClr val="000000"/>
                </a:solidFill>
              </a:uFill>
              <a:ea typeface="Arial Unicode MS"/>
              <a:cs typeface="Arial Unicode MS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ru-RU" sz="3600" b="1" dirty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ea typeface="Arial Unicode MS"/>
                <a:cs typeface="Times New Roman" panose="02020603050405020304" pitchFamily="18" charset="0"/>
              </a:rPr>
              <a:t>7. Верования</a:t>
            </a:r>
            <a:endParaRPr lang="ru-RU" sz="3600" b="1" dirty="0">
              <a:solidFill>
                <a:srgbClr val="002060"/>
              </a:solidFill>
              <a:uFill>
                <a:solidFill>
                  <a:srgbClr val="000000"/>
                </a:solidFill>
              </a:uFill>
              <a:ea typeface="Arial Unicode MS"/>
              <a:cs typeface="Arial Unicode MS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ru-RU" sz="3600" b="1" dirty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ea typeface="Arial Unicode MS"/>
                <a:cs typeface="Times New Roman" panose="02020603050405020304" pitchFamily="18" charset="0"/>
              </a:rPr>
              <a:t>8. Современные народы</a:t>
            </a:r>
            <a:endParaRPr lang="ru-RU" sz="3600" b="1" dirty="0">
              <a:solidFill>
                <a:srgbClr val="002060"/>
              </a:solidFill>
              <a:uFill>
                <a:solidFill>
                  <a:srgbClr val="000000"/>
                </a:solidFill>
              </a:uFill>
              <a:ea typeface="Arial Unicode MS"/>
              <a:cs typeface="Arial Unicode MS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11268" name="Picture 10" descr="Балты — кто такие? | МИР ИСТОРИИ - WOH | Дзен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34050" y="2249488"/>
            <a:ext cx="3092450" cy="218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8" descr="Неудержимые скифы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9700" y="4941888"/>
            <a:ext cx="2998788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28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0000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903</TotalTime>
  <Words>545</Words>
  <Application>Microsoft Office PowerPoint</Application>
  <PresentationFormat>Экран (4:3)</PresentationFormat>
  <Paragraphs>82</Paragraphs>
  <Slides>31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41" baseType="lpstr">
      <vt:lpstr>Arial</vt:lpstr>
      <vt:lpstr>Calibri</vt:lpstr>
      <vt:lpstr>Times New Roman</vt:lpstr>
      <vt:lpstr>Wingdings</vt:lpstr>
      <vt:lpstr>Arial Unicode MS</vt:lpstr>
      <vt:lpstr>PG Isadora Cyr Pro</vt:lpstr>
      <vt:lpstr>Microsoft YaHei</vt:lpstr>
      <vt:lpstr>Courier New</vt:lpstr>
      <vt:lpstr>Tahoma</vt:lpstr>
      <vt:lpstr>Тема Office</vt:lpstr>
      <vt:lpstr>История России с древнейших времен</vt:lpstr>
      <vt:lpstr>Оцени свою работу на уроке:</vt:lpstr>
      <vt:lpstr>Древнейшие люди на территории Восточно-Европейской равнины</vt:lpstr>
      <vt:lpstr>Соотнесите утверждение и тип первобытного человека по роду занятий</vt:lpstr>
      <vt:lpstr>«Дела давно минувших дней…» (По страницам истории нашей страны)</vt:lpstr>
      <vt:lpstr>Народ – группа людей, отличающая общностью языка, культуры, территории, религии.</vt:lpstr>
      <vt:lpstr>Языковая семья – самая крупная единица классификации народов по признаку их языкового родства.</vt:lpstr>
      <vt:lpstr>Языковые семьи</vt:lpstr>
      <vt:lpstr>План краткой характеристики древнего народа</vt:lpstr>
      <vt:lpstr>Работа в парах с учебником (стр. 20-24)</vt:lpstr>
      <vt:lpstr>Славяне и балты</vt:lpstr>
      <vt:lpstr>Скифы</vt:lpstr>
      <vt:lpstr>Сарматы</vt:lpstr>
      <vt:lpstr>Гунны</vt:lpstr>
      <vt:lpstr>Авары</vt:lpstr>
      <vt:lpstr>Языковые семьи</vt:lpstr>
      <vt:lpstr>«Дела давно минувших дней…» (По страницам истории нашей страны)</vt:lpstr>
      <vt:lpstr>Дар, что ценнее и больше всего серебра, и золота, и драгоценных камней, и всего преходящего богатства.  Византийский император Михаил III, IХ век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«Дела давно минувших дней…» (По страницам истории нашей страны)</vt:lpstr>
      <vt:lpstr>Оцени свою работу на уроке:</vt:lpstr>
      <vt:lpstr>Прочти одно предложение: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Польша и Чехия:  время расцвета.</dc:title>
  <dc:creator>Быкова</dc:creator>
  <cp:lastModifiedBy>Надежда Пронская</cp:lastModifiedBy>
  <cp:revision>106</cp:revision>
  <dcterms:created xsi:type="dcterms:W3CDTF">2012-01-23T05:01:30Z</dcterms:created>
  <dcterms:modified xsi:type="dcterms:W3CDTF">2024-05-02T13:54:40Z</dcterms:modified>
</cp:coreProperties>
</file>