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8BBF"/>
    <a:srgbClr val="F19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86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6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0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1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05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372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22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9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42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10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A5721-8153-4A09-BFE2-B800B40063E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8D842-2B63-458F-B1C3-7A99AACD2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3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411" y="2902226"/>
            <a:ext cx="12002589" cy="1153271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Однородные </a:t>
            </a:r>
            <a:br>
              <a:rPr lang="ru-RU" sz="8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ru-RU" sz="8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члены предложения</a:t>
            </a:r>
            <a:endParaRPr lang="ru-RU" sz="8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68273" y="1309143"/>
            <a:ext cx="2024561" cy="55449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Задание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87072" y="1926295"/>
            <a:ext cx="5986962" cy="1500187"/>
          </a:xfrm>
        </p:spPr>
        <p:txBody>
          <a:bodyPr>
            <a:normAutofit/>
          </a:bodyPr>
          <a:lstStyle/>
          <a:p>
            <a:pPr algn="ctr"/>
            <a:r>
              <a:rPr lang="ru-RU" sz="21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Составить устное рассуждение на лингвистическую тему, доказав, что предложение осложнено однородными членами</a:t>
            </a:r>
            <a:endParaRPr lang="ru-RU" sz="21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2717258" y="3363685"/>
            <a:ext cx="6465932" cy="150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Природа благословила нас мелодией жизни и позаботилась о красоте и гармонии мира.</a:t>
            </a:r>
            <a:endParaRPr lang="ru-RU" sz="32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0"/>
            <a:ext cx="6117771" cy="351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04" y="3422469"/>
            <a:ext cx="5991496" cy="343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87782"/>
            <a:ext cx="6257110" cy="337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0504" cy="3513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1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0283" y="1249681"/>
            <a:ext cx="2198733" cy="5304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Задание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0083" y="1762669"/>
            <a:ext cx="9803495" cy="72886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Из данных  предложений выписать  предложения, осложнённые однородными членами (с зелёными карточками),</a:t>
            </a:r>
            <a:r>
              <a:rPr lang="en-GB" sz="1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ССП (с розовыми карточками).</a:t>
            </a:r>
          </a:p>
          <a:p>
            <a:pPr algn="ctr"/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Объяснить условия постановки знаков препинания</a:t>
            </a:r>
            <a:endParaRPr lang="ru-RU" sz="18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1045028" y="2705833"/>
            <a:ext cx="9966960" cy="1239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AutoNum type="arabicParenR"/>
            </a:pPr>
            <a:r>
              <a:rPr lang="ru-RU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Высокие зелёные ели золотистые клены багряные рябины стоят под окнами и радуют нас своим праздничным нарядом.</a:t>
            </a:r>
          </a:p>
          <a:p>
            <a:pPr marL="342900" indent="-342900" algn="just">
              <a:buAutoNum type="arabicParenR"/>
            </a:pPr>
            <a:r>
              <a:rPr lang="ru-RU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Осенняя природа необыкновенно завораживает и хочется дышать полной грудью.</a:t>
            </a:r>
          </a:p>
          <a:p>
            <a:pPr marL="342900" indent="-342900" algn="just">
              <a:buAutoNum type="arabicParenR"/>
            </a:pPr>
            <a:r>
              <a:rPr lang="ru-RU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Невозможно налюбоваться прозрачным небом и ласковым солнышком оранжевыми и пурпурными одеяниями деревьев.</a:t>
            </a:r>
          </a:p>
          <a:p>
            <a:pPr marL="342900" indent="-342900" algn="just">
              <a:buAutoNum type="arabicParenR"/>
            </a:pPr>
            <a:r>
              <a:rPr lang="ru-RU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Скрипучая мелодия звенела в сумраке ночи и постепенно растворялись в шуме ветра её нежные отзвуки.</a:t>
            </a:r>
            <a:endParaRPr lang="ru-RU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0">
              <a:schemeClr val="accent1">
                <a:lumMod val="27000"/>
                <a:lumOff val="73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1704">
            <a:off x="7944625" y="667481"/>
            <a:ext cx="2590777" cy="27419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5888">
            <a:off x="5834675" y="4409210"/>
            <a:ext cx="2366166" cy="24547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195">
            <a:off x="6673430" y="717071"/>
            <a:ext cx="2045584" cy="21157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1453">
            <a:off x="5403373" y="606956"/>
            <a:ext cx="2124776" cy="25472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963">
            <a:off x="9415162" y="1093951"/>
            <a:ext cx="1770414" cy="23432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4694">
            <a:off x="9477723" y="2590483"/>
            <a:ext cx="1736183" cy="18375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769">
            <a:off x="9338192" y="4328113"/>
            <a:ext cx="1736183" cy="18375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46" y="765135"/>
            <a:ext cx="2124776" cy="2547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8925">
            <a:off x="6872847" y="4706619"/>
            <a:ext cx="1993610" cy="2109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724">
            <a:off x="5027262" y="4324321"/>
            <a:ext cx="2124776" cy="25472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3" b="91685" l="5761" r="94022">
                        <a14:foregroundMark x1="63478" y1="34464" x2="63478" y2="34464"/>
                        <a14:foregroundMark x1="94239" y1="19694" x2="94239" y2="19694"/>
                        <a14:foregroundMark x1="38261" y1="26586" x2="38261" y2="26586"/>
                        <a14:foregroundMark x1="39130" y1="5033" x2="39130" y2="5033"/>
                        <a14:foregroundMark x1="49239" y1="91794" x2="49239" y2="91794"/>
                        <a14:foregroundMark x1="17609" y1="77790" x2="17609" y2="77790"/>
                        <a14:foregroundMark x1="5761" y1="89606" x2="5761" y2="8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06381" y="4590004"/>
            <a:ext cx="1987306" cy="1974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5888">
            <a:off x="802556" y="4176300"/>
            <a:ext cx="2366166" cy="24547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6101" y="2445144"/>
            <a:ext cx="2124776" cy="25472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22160">
            <a:off x="2397517" y="4024100"/>
            <a:ext cx="2421141" cy="29025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9513">
            <a:off x="4035037" y="922858"/>
            <a:ext cx="1736183" cy="18375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3" b="91685" l="5761" r="94022">
                        <a14:foregroundMark x1="63478" y1="34464" x2="63478" y2="34464"/>
                        <a14:foregroundMark x1="94239" y1="19694" x2="94239" y2="19694"/>
                        <a14:foregroundMark x1="38261" y1="26586" x2="38261" y2="26586"/>
                        <a14:foregroundMark x1="39130" y1="5033" x2="39130" y2="5033"/>
                        <a14:foregroundMark x1="49239" y1="91794" x2="49239" y2="91794"/>
                        <a14:foregroundMark x1="17609" y1="77790" x2="17609" y2="77790"/>
                        <a14:foregroundMark x1="5761" y1="89606" x2="5761" y2="8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32251">
            <a:off x="2352736" y="812573"/>
            <a:ext cx="2297066" cy="2282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9682">
            <a:off x="1321916" y="1075460"/>
            <a:ext cx="2366166" cy="2454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2401">
            <a:off x="3970417" y="4608710"/>
            <a:ext cx="1736183" cy="18375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856" y="256891"/>
            <a:ext cx="10515600" cy="56524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Ключи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326600"/>
              </p:ext>
            </p:extLst>
          </p:nvPr>
        </p:nvGraphicFramePr>
        <p:xfrm>
          <a:off x="1332410" y="1136470"/>
          <a:ext cx="9909331" cy="4947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22223">
                  <a:extLst>
                    <a:ext uri="{9D8B030D-6E8A-4147-A177-3AD203B41FA5}">
                      <a16:colId xmlns:a16="http://schemas.microsoft.com/office/drawing/2014/main" xmlns="" val="2896296582"/>
                    </a:ext>
                  </a:extLst>
                </a:gridCol>
                <a:gridCol w="5187108">
                  <a:extLst>
                    <a:ext uri="{9D8B030D-6E8A-4147-A177-3AD203B41FA5}">
                      <a16:colId xmlns:a16="http://schemas.microsoft.com/office/drawing/2014/main" xmlns="" val="222225045"/>
                    </a:ext>
                  </a:extLst>
                </a:gridCol>
              </a:tblGrid>
              <a:tr h="930965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" pitchFamily="18" charset="0"/>
                          <a:ea typeface="Cambria" pitchFamily="18" charset="0"/>
                        </a:rPr>
                        <a:t>ССП</a:t>
                      </a:r>
                      <a:endParaRPr lang="ru-RU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" pitchFamily="18" charset="0"/>
                          <a:ea typeface="Cambria" pitchFamily="18" charset="0"/>
                        </a:rPr>
                        <a:t>Предложения с однородными               членами</a:t>
                      </a:r>
                      <a:endParaRPr lang="ru-RU" sz="2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4726867"/>
                  </a:ext>
                </a:extLst>
              </a:tr>
              <a:tr h="1846783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Cambria" pitchFamily="18" charset="0"/>
                          <a:ea typeface="Cambria" pitchFamily="18" charset="0"/>
                        </a:rPr>
                        <a:t>1) Осенняя природа необыкновенно завораживает, и хочется дышать полной грудью.</a:t>
                      </a:r>
                      <a:endParaRPr lang="ru-RU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Cambria" pitchFamily="18" charset="0"/>
                          <a:ea typeface="Cambria" pitchFamily="18" charset="0"/>
                        </a:rPr>
                        <a:t>1) Высокие зелёные ели, золотистые клены, багряные рябины стоят под окнами и радуют нас своим праздничным нарядом.</a:t>
                      </a:r>
                      <a:endParaRPr lang="ru-RU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6565566"/>
                  </a:ext>
                </a:extLst>
              </a:tr>
              <a:tr h="1728936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Cambria" pitchFamily="18" charset="0"/>
                          <a:ea typeface="Cambria" pitchFamily="18" charset="0"/>
                        </a:rPr>
                        <a:t>2) Скрипучая мелодия звенела в сумраке ночи, и постепенно растворялись в шуме ветра её нежные отзвуки.</a:t>
                      </a:r>
                      <a:endParaRPr lang="ru-RU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Cambria" pitchFamily="18" charset="0"/>
                          <a:ea typeface="Cambria" pitchFamily="18" charset="0"/>
                        </a:rPr>
                        <a:t>2)Невозможно налюбоваться прозрачным небом и ласковым солнышком, оранжевыми и пурпурными одеяниями деревьев.</a:t>
                      </a:r>
                      <a:endParaRPr lang="ru-RU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242977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0922">
            <a:off x="407423" y="122766"/>
            <a:ext cx="1770414" cy="2122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3" b="91685" l="5761" r="94022">
                        <a14:foregroundMark x1="63478" y1="34464" x2="63478" y2="34464"/>
                        <a14:foregroundMark x1="94239" y1="19694" x2="94239" y2="19694"/>
                        <a14:foregroundMark x1="38261" y1="26586" x2="38261" y2="26586"/>
                        <a14:foregroundMark x1="39130" y1="5033" x2="39130" y2="5033"/>
                        <a14:foregroundMark x1="49239" y1="91794" x2="49239" y2="91794"/>
                        <a14:foregroundMark x1="17609" y1="77790" x2="17609" y2="77790"/>
                        <a14:foregroundMark x1="5761" y1="89606" x2="5761" y2="8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532" y="5284694"/>
            <a:ext cx="1421210" cy="14119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47">
            <a:off x="-6035" y="5125816"/>
            <a:ext cx="1623254" cy="16789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3" b="91685" l="5761" r="94022">
                        <a14:foregroundMark x1="63478" y1="34464" x2="63478" y2="34464"/>
                        <a14:foregroundMark x1="94239" y1="19694" x2="94239" y2="19694"/>
                        <a14:foregroundMark x1="38261" y1="26586" x2="38261" y2="26586"/>
                        <a14:foregroundMark x1="39130" y1="5033" x2="39130" y2="5033"/>
                        <a14:foregroundMark x1="49239" y1="91794" x2="49239" y2="91794"/>
                        <a14:foregroundMark x1="17609" y1="77790" x2="17609" y2="77790"/>
                        <a14:foregroundMark x1="5761" y1="89606" x2="5761" y2="8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5608">
            <a:off x="10226592" y="160852"/>
            <a:ext cx="1805837" cy="17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" y="-5582"/>
            <a:ext cx="12201924" cy="686358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2205306"/>
            <a:ext cx="10515600" cy="1500187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ru-RU" sz="2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В лесу мы не только собираем грибы, но и ягоды.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ru-RU" sz="2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Листья, осыпающиеся с деревьев и которые кружатся в                              воздухе, очаровывают своей красотой.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ru-RU" sz="2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На улицах, парках и скверах ощущается наступление осени.                                                        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ru-RU" sz="2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Природу нужно любить и заботиться.</a:t>
            </a:r>
            <a:endParaRPr lang="ru-RU" sz="28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29753" y="252549"/>
            <a:ext cx="6938682" cy="8635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Тренинг начинающего редактора</a:t>
            </a: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268584" y="1428581"/>
            <a:ext cx="9803495" cy="373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Ledger" panose="020B060402020202020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Исправить грамматические ошибки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084412" y="805928"/>
            <a:ext cx="2198733" cy="5304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Задание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0">
              <a:schemeClr val="accent1">
                <a:lumMod val="27000"/>
                <a:lumOff val="73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18000" contrast="-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6431">
            <a:off x="6823750" y="357809"/>
            <a:ext cx="57205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443" y="501767"/>
            <a:ext cx="10515600" cy="539115"/>
          </a:xfrm>
        </p:spPr>
        <p:txBody>
          <a:bodyPr>
            <a:noAutofit/>
          </a:bodyPr>
          <a:lstStyle/>
          <a:p>
            <a:pPr algn="ctr"/>
            <a:r>
              <a:rPr lang="ru-RU" sz="40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Ключи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к индивидуальной работе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0549" y="1431196"/>
            <a:ext cx="10515600" cy="1500187"/>
          </a:xfrm>
        </p:spPr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ru-RU" sz="36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В лесу мы собираем не только грибы, но и ягоды.</a:t>
            </a:r>
          </a:p>
          <a:p>
            <a:pPr marL="457200" indent="-457200">
              <a:buAutoNum type="arabicParenR"/>
            </a:pPr>
            <a:r>
              <a:rPr lang="ru-RU" sz="36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Листья , осыпающиеся с деревьев и кружащиеся в воздухе, очаровывают своей красотой.</a:t>
            </a:r>
          </a:p>
          <a:p>
            <a:pPr marL="457200" indent="-457200">
              <a:buAutoNum type="arabicParenR"/>
            </a:pPr>
            <a:r>
              <a:rPr lang="ru-RU" sz="36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На улицах, в парках и в скверах ощущается наступление осени.</a:t>
            </a:r>
          </a:p>
          <a:p>
            <a:pPr marL="457200" indent="-457200">
              <a:buAutoNum type="arabicParenR"/>
            </a:pPr>
            <a:r>
              <a:rPr lang="ru-RU" sz="36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Природу нужно любить и заботиться о ней.</a:t>
            </a:r>
            <a:endParaRPr lang="ru-RU" sz="3600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73091" y="2691649"/>
            <a:ext cx="3565979" cy="39184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И. Левитан «Золотая осень»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92" y="186490"/>
            <a:ext cx="4256936" cy="2462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79" y="178119"/>
            <a:ext cx="4565980" cy="2568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1462426" y="2816757"/>
            <a:ext cx="4691332" cy="39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Б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. Кустодиев «Осень в провинции»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82" y="3284669"/>
            <a:ext cx="4214306" cy="315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2321995" y="6466160"/>
            <a:ext cx="3565979" cy="391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. Поленов «Золотая осень»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7073689" y="6466160"/>
            <a:ext cx="3565979" cy="39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И. Шишкин «Осень»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4992" t="1587" r="9294" b="3968"/>
          <a:stretch>
            <a:fillRect/>
          </a:stretch>
        </p:blipFill>
        <p:spPr bwMode="auto">
          <a:xfrm>
            <a:off x="7476566" y="3133165"/>
            <a:ext cx="2649069" cy="3281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7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0">
              <a:schemeClr val="accent1">
                <a:lumMod val="27000"/>
                <a:lumOff val="73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915" y="325291"/>
            <a:ext cx="10515600" cy="56421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Критерии оценивания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30098" y="1004861"/>
            <a:ext cx="10515600" cy="1500187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  0-1 ошибка – </a:t>
            </a:r>
            <a:r>
              <a:rPr lang="ru-RU" sz="4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2 балла</a:t>
            </a:r>
          </a:p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2-3 ошибки – </a:t>
            </a:r>
            <a:r>
              <a:rPr lang="ru-RU" sz="4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1 балл</a:t>
            </a:r>
          </a:p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4 и более – </a:t>
            </a:r>
            <a:r>
              <a:rPr lang="ru-RU" sz="4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0 баллов</a:t>
            </a:r>
            <a:endParaRPr lang="ru-RU" sz="48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9297">
            <a:off x="219060" y="-288935"/>
            <a:ext cx="2675091" cy="3206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1691">
            <a:off x="9229122" y="3462590"/>
            <a:ext cx="2742430" cy="284511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08177" y="3586652"/>
            <a:ext cx="10515600" cy="564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Отметка за урок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738360" y="4292346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«5»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–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8-10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баллов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«4»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– 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6-7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баллов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«3»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– </a:t>
            </a:r>
            <a:r>
              <a:rPr lang="ru-RU" sz="4800" b="1" noProof="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4-5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баллов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54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353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Ledger</vt:lpstr>
      <vt:lpstr>Тема Office</vt:lpstr>
      <vt:lpstr>Однородные  члены предложения</vt:lpstr>
      <vt:lpstr>Задание</vt:lpstr>
      <vt:lpstr>Презентация PowerPoint</vt:lpstr>
      <vt:lpstr>Задание</vt:lpstr>
      <vt:lpstr>Ключи </vt:lpstr>
      <vt:lpstr>Задание</vt:lpstr>
      <vt:lpstr>Ключи к индивидуальной работе</vt:lpstr>
      <vt:lpstr>Презентация PowerPoint</vt:lpstr>
      <vt:lpstr>Критерии оценивания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Однородные члены предложения</dc:title>
  <dc:creator>Артем Бакулин</dc:creator>
  <cp:lastModifiedBy>Бакулина Елена Евгеньевна</cp:lastModifiedBy>
  <cp:revision>27</cp:revision>
  <dcterms:created xsi:type="dcterms:W3CDTF">2023-10-23T17:54:12Z</dcterms:created>
  <dcterms:modified xsi:type="dcterms:W3CDTF">2023-10-25T11:57:27Z</dcterms:modified>
</cp:coreProperties>
</file>