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3.webp" ContentType="image/webp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8" r:id="rId4"/>
    <p:sldId id="256" r:id="rId5"/>
    <p:sldId id="262" r:id="rId6"/>
    <p:sldId id="300" r:id="rId7"/>
    <p:sldId id="281" r:id="rId8"/>
    <p:sldId id="276" r:id="rId9"/>
    <p:sldId id="301" r:id="rId10"/>
    <p:sldId id="284" r:id="rId11"/>
    <p:sldId id="282" r:id="rId12"/>
    <p:sldId id="285" r:id="rId13"/>
    <p:sldId id="277" r:id="rId14"/>
    <p:sldId id="278" r:id="rId15"/>
    <p:sldId id="283" r:id="rId16"/>
    <p:sldId id="286" r:id="rId17"/>
    <p:sldId id="291" r:id="rId18"/>
    <p:sldId id="292" r:id="rId19"/>
    <p:sldId id="295" r:id="rId20"/>
    <p:sldId id="293" r:id="rId21"/>
    <p:sldId id="298" r:id="rId22"/>
    <p:sldId id="297" r:id="rId23"/>
    <p:sldId id="302" r:id="rId24"/>
    <p:sldId id="294" r:id="rId25"/>
    <p:sldId id="305" r:id="rId26"/>
    <p:sldId id="29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гор" initials="Е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01E96"/>
    <a:srgbClr val="F8F571"/>
    <a:srgbClr val="51DF76"/>
    <a:srgbClr val="00FF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4EF508E-9859-4DBA-92B2-34A7A537FD5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5FB3C9-E094-4F95-B244-398C9BE54189}" type="slidenum">
              <a:rPr lang="ru-RU" smtClean="0"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61.wdp"/><Relationship Id="rId8" Type="http://schemas.openxmlformats.org/officeDocument/2006/relationships/image" Target="../media/image60.png"/><Relationship Id="rId7" Type="http://schemas.microsoft.com/office/2007/relationships/hdphoto" Target="../media/image59.wdp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2.jpeg"/><Relationship Id="rId1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hdphoto" Target="../media/image67.wdp"/><Relationship Id="rId4" Type="http://schemas.openxmlformats.org/officeDocument/2006/relationships/image" Target="../media/image66.png"/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image" Target="../media/image75.jpe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jpeg"/><Relationship Id="rId2" Type="http://schemas.microsoft.com/office/2007/relationships/hdphoto" Target="../media/image69.wdp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80.wdp"/><Relationship Id="rId3" Type="http://schemas.openxmlformats.org/officeDocument/2006/relationships/image" Target="../media/image79.png"/><Relationship Id="rId2" Type="http://schemas.microsoft.com/office/2007/relationships/hdphoto" Target="../media/image78.wdp"/><Relationship Id="rId1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9" Type="http://schemas.microsoft.com/office/2007/relationships/hdphoto" Target="../media/image61.wdp"/><Relationship Id="rId8" Type="http://schemas.openxmlformats.org/officeDocument/2006/relationships/image" Target="../media/image60.png"/><Relationship Id="rId7" Type="http://schemas.microsoft.com/office/2007/relationships/hdphoto" Target="../media/image59.wdp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2.jpeg"/><Relationship Id="rId1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image91.wdp"/><Relationship Id="rId3" Type="http://schemas.openxmlformats.org/officeDocument/2006/relationships/image" Target="../media/image90.png"/><Relationship Id="rId2" Type="http://schemas.microsoft.com/office/2007/relationships/hdphoto" Target="../media/image89.wdp"/><Relationship Id="rId1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webp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0" y="26019"/>
            <a:ext cx="11796964" cy="6831981"/>
          </a:xfrm>
        </p:spPr>
      </p:pic>
      <p:sp>
        <p:nvSpPr>
          <p:cNvPr id="5" name="TextBox 4"/>
          <p:cNvSpPr txBox="1"/>
          <p:nvPr/>
        </p:nvSpPr>
        <p:spPr>
          <a:xfrm>
            <a:off x="1076960" y="3077210"/>
            <a:ext cx="10490835" cy="6280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РАЗВЁРТКИ МНОГОГРАННИКОВ  И ТЕЛ ВРАЩЕНИЙ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2" y="1338193"/>
            <a:ext cx="1051324" cy="13832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992208" y="5846885"/>
            <a:ext cx="4053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Смышляева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Викторовна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1, г. Большой Камень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0469" y="26019"/>
            <a:ext cx="41060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1" y="1547446"/>
            <a:ext cx="11537944" cy="5101398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1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dirty="0"/>
              <a:t>Урок 1. Развёртки многогранников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75846" y="668215"/>
            <a:ext cx="118871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70C0"/>
                </a:solidFill>
              </a:rPr>
              <a:t>Задание 2 </a:t>
            </a:r>
            <a:r>
              <a:rPr lang="ru-RU" sz="2800" b="1" dirty="0" smtClean="0">
                <a:solidFill>
                  <a:srgbClr val="0070C0"/>
                </a:solidFill>
              </a:rPr>
              <a:t>«Отыщи развёртку»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sz="2400" dirty="0" smtClean="0"/>
              <a:t>          а) треугольной призмы;  б) четырёхугольной призмы;  в) треугольной пирамиды</a:t>
            </a: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08" y="31444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                                     </a:t>
            </a:r>
            <a:r>
              <a:rPr lang="ru-RU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Задание 3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«Кто больше?»</a:t>
            </a:r>
            <a:b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</a:t>
            </a:r>
            <a:r>
              <a:rPr lang="ru-RU" sz="2800" b="1" dirty="0" smtClean="0">
                <a:latin typeface="+mn-lt"/>
              </a:rPr>
              <a:t>Постройте как можно больше вариантов развёртки куба</a:t>
            </a:r>
            <a:endParaRPr lang="ru-RU" sz="2800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/>
          <a:stretch>
            <a:fillRect/>
          </a:stretch>
        </p:blipFill>
        <p:spPr>
          <a:xfrm>
            <a:off x="6557597" y="1496966"/>
            <a:ext cx="5432180" cy="4216132"/>
          </a:xfrm>
          <a:prstGeom prst="rect">
            <a:avLst/>
          </a:prstGeom>
        </p:spPr>
      </p:pic>
      <p:pic>
        <p:nvPicPr>
          <p:cNvPr id="13" name="BF83C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808" y="1496966"/>
            <a:ext cx="4958861" cy="4516736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" y="1485407"/>
            <a:ext cx="1649289" cy="164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-4951"/>
            <a:ext cx="12192000" cy="4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Урок 1. Развёртки многогранников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59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                                           Развёртки куба</a:t>
            </a:r>
            <a:endParaRPr lang="ru-RU" sz="28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32699" r="42848" b="29319"/>
          <a:stretch>
            <a:fillRect/>
          </a:stretch>
        </p:blipFill>
        <p:spPr>
          <a:xfrm>
            <a:off x="207562" y="940777"/>
            <a:ext cx="11776875" cy="5249383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4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Урок 1. Развёртки многогранников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23" y="365125"/>
            <a:ext cx="11989777" cy="707537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ГЕКСАМИНО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плоская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фигура, состоящая из шести равных квадратов, соединённых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сторонами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9" y="1160828"/>
            <a:ext cx="5289071" cy="5434521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-36478"/>
            <a:ext cx="12192000" cy="4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Урок 1. Развёртки многогранников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2851" y="1776047"/>
            <a:ext cx="493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35 фигур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гексамино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 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развёртками куба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2357" y="929995"/>
            <a:ext cx="287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– 35 фигур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1498"/>
            <a:ext cx="5521568" cy="2576732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075486" y="1776047"/>
          <a:ext cx="5547946" cy="4009292"/>
        </p:xfrm>
        <a:graphic>
          <a:graphicData uri="http://schemas.openxmlformats.org/drawingml/2006/table">
            <a:tbl>
              <a:tblPr/>
              <a:tblGrid>
                <a:gridCol w="5547946"/>
              </a:tblGrid>
              <a:tr h="40092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4" y="881076"/>
            <a:ext cx="1501062" cy="1461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7771" y="1160827"/>
            <a:ext cx="291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ГЕКСАЭДР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61" y="471694"/>
            <a:ext cx="4797124" cy="5300823"/>
          </a:xfr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382715" y="597877"/>
            <a:ext cx="677008" cy="11517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059723" y="1753295"/>
            <a:ext cx="13012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688123" y="1756922"/>
            <a:ext cx="0" cy="26744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32584" y="1749669"/>
            <a:ext cx="8792" cy="268165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378568" y="4431321"/>
            <a:ext cx="677009" cy="1160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059723" y="4431323"/>
            <a:ext cx="130126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688123" y="4431323"/>
            <a:ext cx="1371600" cy="0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5064369" y="4431322"/>
            <a:ext cx="668215" cy="1160587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1688123" y="597877"/>
            <a:ext cx="685800" cy="115904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378568" y="1749669"/>
            <a:ext cx="135401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0" y="-4951"/>
            <a:ext cx="12192000" cy="4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Урок 1. Развёртки многогранников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308231" y="516540"/>
            <a:ext cx="4761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4</a:t>
            </a:r>
            <a:r>
              <a:rPr lang="ru-RU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«Да, нет, не знаю»</a:t>
            </a:r>
            <a:endParaRPr lang="ru-RU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248508" y="4800992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Чёрные </a:t>
            </a:r>
            <a:r>
              <a:rPr lang="ru-RU" sz="2200" dirty="0" smtClean="0"/>
              <a:t>– линии сгиба</a:t>
            </a:r>
            <a:endParaRPr lang="ru-RU" sz="2200" dirty="0" smtClean="0"/>
          </a:p>
          <a:p>
            <a:r>
              <a:rPr lang="ru-RU" sz="2200" b="1" dirty="0" smtClean="0">
                <a:solidFill>
                  <a:srgbClr val="C00000"/>
                </a:solidFill>
              </a:rPr>
              <a:t>Ц</a:t>
            </a:r>
            <a:r>
              <a:rPr lang="ru-RU" sz="2200" b="1" dirty="0" smtClean="0">
                <a:solidFill>
                  <a:srgbClr val="0070C0"/>
                </a:solidFill>
              </a:rPr>
              <a:t>в</a:t>
            </a:r>
            <a:r>
              <a:rPr lang="ru-RU" sz="2200" b="1" dirty="0" smtClean="0">
                <a:solidFill>
                  <a:srgbClr val="FF66FF"/>
                </a:solidFill>
              </a:rPr>
              <a:t>е</a:t>
            </a:r>
            <a:r>
              <a:rPr lang="ru-RU" sz="2200" b="1" dirty="0" smtClean="0">
                <a:solidFill>
                  <a:srgbClr val="00B050"/>
                </a:solidFill>
              </a:rPr>
              <a:t>т</a:t>
            </a:r>
            <a:r>
              <a:rPr lang="ru-RU" sz="2200" b="1" dirty="0" smtClean="0">
                <a:solidFill>
                  <a:srgbClr val="FFC000"/>
                </a:solidFill>
              </a:rPr>
              <a:t>н</a:t>
            </a:r>
            <a:r>
              <a:rPr lang="ru-RU" sz="2200" b="1" dirty="0" smtClean="0">
                <a:solidFill>
                  <a:srgbClr val="7030A0"/>
                </a:solidFill>
              </a:rPr>
              <a:t>ы</a:t>
            </a:r>
            <a:r>
              <a:rPr lang="ru-RU" sz="2200" b="1" dirty="0" smtClean="0">
                <a:solidFill>
                  <a:srgbClr val="00FF00"/>
                </a:solidFill>
              </a:rPr>
              <a:t>е</a:t>
            </a:r>
            <a:r>
              <a:rPr lang="ru-RU" sz="2200" dirty="0" smtClean="0"/>
              <a:t> – линии склейки</a:t>
            </a:r>
            <a:endParaRPr lang="ru-RU" sz="2200" dirty="0"/>
          </a:p>
        </p:txBody>
      </p:sp>
      <p:sp>
        <p:nvSpPr>
          <p:cNvPr id="44" name="TextBox 43"/>
          <p:cNvSpPr txBox="1"/>
          <p:nvPr/>
        </p:nvSpPr>
        <p:spPr>
          <a:xfrm>
            <a:off x="4308231" y="963836"/>
            <a:ext cx="4413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   Получится ли склеить призмы?</a:t>
            </a:r>
            <a:endParaRPr lang="ru-RU" sz="2200" b="1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51" t="18989" b="12312"/>
          <a:stretch>
            <a:fillRect/>
          </a:stretch>
        </p:blipFill>
        <p:spPr>
          <a:xfrm>
            <a:off x="6091314" y="1872762"/>
            <a:ext cx="5932165" cy="309489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151792" y="931985"/>
            <a:ext cx="32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9091245" y="2083657"/>
            <a:ext cx="0" cy="77384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9091245" y="2848708"/>
            <a:ext cx="7473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7218485" y="2083657"/>
            <a:ext cx="8792" cy="76505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6453554" y="2787162"/>
            <a:ext cx="764930" cy="617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453554" y="4114800"/>
            <a:ext cx="7938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227277" y="4114800"/>
            <a:ext cx="0" cy="8064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9100037" y="4114800"/>
            <a:ext cx="73855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9091245" y="4114800"/>
            <a:ext cx="0" cy="80649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6453554" y="2787162"/>
            <a:ext cx="0" cy="132763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11728938" y="2857500"/>
            <a:ext cx="0" cy="12573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7218484" y="4898109"/>
            <a:ext cx="1881553" cy="1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9838593" y="4114800"/>
            <a:ext cx="1890345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7218484" y="2083657"/>
            <a:ext cx="1872761" cy="0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9838593" y="2848708"/>
            <a:ext cx="1890345" cy="0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1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Домашнее задание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8500" y="3714098"/>
            <a:ext cx="1896825" cy="2915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-4951"/>
            <a:ext cx="12192000" cy="4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Урок 1. Развёртки многогранников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0" y="1046286"/>
            <a:ext cx="6286248" cy="2762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47" y="900348"/>
            <a:ext cx="4903176" cy="43599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029700" y="3894992"/>
            <a:ext cx="2324100" cy="13452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080131" y="4246685"/>
            <a:ext cx="1063869" cy="9250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20940036">
            <a:off x="8238393" y="4000336"/>
            <a:ext cx="1254369" cy="2666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4951"/>
            <a:ext cx="12192000" cy="479104"/>
          </a:xfrm>
          <a:prstGeom prst="rect">
            <a:avLst/>
          </a:prstGeom>
          <a:solidFill>
            <a:srgbClr val="51DF76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Урок </a:t>
            </a:r>
            <a:r>
              <a:rPr lang="ru-RU" b="1" dirty="0" smtClean="0"/>
              <a:t>2. </a:t>
            </a:r>
            <a:r>
              <a:rPr lang="ru-RU" b="1" dirty="0"/>
              <a:t>Развёртки </a:t>
            </a:r>
            <a:r>
              <a:rPr lang="ru-RU" b="1" dirty="0" smtClean="0"/>
              <a:t>тел вращений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25" y="3055874"/>
            <a:ext cx="2518506" cy="2518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03" y="772890"/>
            <a:ext cx="3564970" cy="1733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0" b="19663"/>
          <a:stretch>
            <a:fillRect/>
          </a:stretch>
        </p:blipFill>
        <p:spPr>
          <a:xfrm>
            <a:off x="303350" y="800100"/>
            <a:ext cx="4271804" cy="1714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6" y="2947359"/>
            <a:ext cx="2949185" cy="31143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25" y="4043669"/>
            <a:ext cx="2728448" cy="21403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644" r="16523" b="-644"/>
          <a:stretch>
            <a:fillRect/>
          </a:stretch>
        </p:blipFill>
        <p:spPr>
          <a:xfrm>
            <a:off x="5098508" y="609090"/>
            <a:ext cx="1732085" cy="2729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4" b="46934"/>
          <a:stretch>
            <a:fillRect/>
          </a:stretch>
        </p:blipFill>
        <p:spPr>
          <a:xfrm>
            <a:off x="9387994" y="2805391"/>
            <a:ext cx="2093889" cy="2850528"/>
          </a:xfrm>
          <a:prstGeom prst="rect">
            <a:avLst/>
          </a:prstGeom>
        </p:spPr>
      </p:pic>
      <p:sp>
        <p:nvSpPr>
          <p:cNvPr id="23" name="Объект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28600"/>
            <a:ext cx="9418150" cy="12998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Развёртки цилиндра и конуса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71" y="2372521"/>
            <a:ext cx="4188399" cy="39894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261" y="2372521"/>
            <a:ext cx="3773367" cy="3612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8"/>
            <a:ext cx="2556706" cy="255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2" r="22441"/>
          <a:stretch>
            <a:fillRect/>
          </a:stretch>
        </p:blipFill>
        <p:spPr>
          <a:xfrm>
            <a:off x="9725471" y="364708"/>
            <a:ext cx="2442674" cy="2508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4761" b="6074"/>
          <a:stretch>
            <a:fillRect/>
          </a:stretch>
        </p:blipFill>
        <p:spPr>
          <a:xfrm>
            <a:off x="0" y="492369"/>
            <a:ext cx="6743701" cy="6525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92369"/>
          </a:xfrm>
          <a:prstGeom prst="rect">
            <a:avLst/>
          </a:prstGeom>
          <a:solidFill>
            <a:srgbClr val="51DF76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b="1" dirty="0"/>
              <a:t>Урок </a:t>
            </a:r>
            <a:r>
              <a:rPr lang="ru-RU" sz="1800" b="1" dirty="0" smtClean="0"/>
              <a:t>2. </a:t>
            </a:r>
            <a:r>
              <a:rPr lang="ru-RU" sz="1800" b="1" dirty="0"/>
              <a:t>Развёртки </a:t>
            </a:r>
            <a:r>
              <a:rPr lang="ru-RU" sz="1800" b="1" dirty="0" smtClean="0"/>
              <a:t>тел вращений</a:t>
            </a:r>
            <a:endParaRPr lang="ru-RU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92369"/>
            <a:ext cx="4000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Развёртка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цилиндра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4608" y="1077144"/>
            <a:ext cx="2303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Основание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39791" y="5925988"/>
            <a:ext cx="128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Основание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00500" y="2789293"/>
            <a:ext cx="216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Боковая поверхность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0712">
            <a:off x="1103493" y="5806019"/>
            <a:ext cx="1463832" cy="80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05593" y="2417299"/>
                <a:ext cx="4044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0">
                          <a:latin typeface="Cambria Math" panose="02040503050406030204" pitchFamily="18" charset="0"/>
                        </a:rPr>
                        <m:t>А</m:t>
                      </m:r>
                    </m:oMath>
                  </m:oMathPara>
                </a14:m>
                <a:endParaRPr lang="ru-RU" sz="2000" b="1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93" y="2417299"/>
                <a:ext cx="404446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121" t="-122" r="109" b="13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444517" y="2586247"/>
                <a:ext cx="3408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b="1" i="1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e>
                        <m:sub>
                          <m:r>
                            <a:rPr lang="ru-RU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2000" b="1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517" y="2586247"/>
                <a:ext cx="340863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158" t="-171" r="-8637" b="10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6355839" y="4615962"/>
                <a:ext cx="3376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b="1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e>
                        <m:sub>
                          <m:r>
                            <a:rPr lang="ru-RU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2000" b="1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839" y="4615962"/>
                <a:ext cx="337657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37" t="-48" r="-9038" b="190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63561" y="4652563"/>
                <a:ext cx="2148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1" smtClean="0">
                          <a:latin typeface="Cambria Math" panose="02040503050406030204" pitchFamily="18" charset="0"/>
                        </a:rPr>
                        <m:t>В</m:t>
                      </m:r>
                    </m:oMath>
                  </m:oMathPara>
                </a14:m>
                <a:endParaRPr lang="ru-RU" sz="2000" b="1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61" y="4652563"/>
                <a:ext cx="214802" cy="307777"/>
              </a:xfrm>
              <a:prstGeom prst="rect">
                <a:avLst/>
              </a:prstGeom>
              <a:blipFill rotWithShape="1">
                <a:blip r:embed="rId7"/>
                <a:stretch>
                  <a:fillRect l="-17" t="-180" r="-14980" b="115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Прямая соединительная линия 17"/>
          <p:cNvCxnSpPr/>
          <p:nvPr/>
        </p:nvCxnSpPr>
        <p:spPr>
          <a:xfrm flipH="1">
            <a:off x="495866" y="2789293"/>
            <a:ext cx="3336" cy="192923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6291946" y="2789293"/>
            <a:ext cx="27376" cy="192923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78363" y="2779923"/>
            <a:ext cx="5840959" cy="93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95866" y="4718528"/>
            <a:ext cx="1077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3398842" y="4718528"/>
            <a:ext cx="2893104" cy="9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4062652" y="923348"/>
            <a:ext cx="1829045" cy="18167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062652" y="4718528"/>
            <a:ext cx="1830257" cy="1853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7596553" y="1030978"/>
            <a:ext cx="426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609">
            <a:off x="9291939" y="884328"/>
            <a:ext cx="2180069" cy="218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9003">
            <a:off x="9420558" y="3806940"/>
            <a:ext cx="2214184" cy="221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9" t="8346" r="36503" b="4934"/>
          <a:stretch>
            <a:fillRect/>
          </a:stretch>
        </p:blipFill>
        <p:spPr>
          <a:xfrm rot="5400000">
            <a:off x="4020088" y="653027"/>
            <a:ext cx="2884268" cy="663379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48545"/>
            <a:ext cx="12192000" cy="478937"/>
          </a:xfrm>
          <a:prstGeom prst="rect">
            <a:avLst/>
          </a:prstGeom>
          <a:solidFill>
            <a:srgbClr val="51DF76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b="1" dirty="0"/>
              <a:t>Урок </a:t>
            </a:r>
            <a:r>
              <a:rPr lang="ru-RU" sz="1800" b="1" dirty="0" smtClean="0"/>
              <a:t>2. </a:t>
            </a:r>
            <a:r>
              <a:rPr lang="ru-RU" sz="1800" b="1" dirty="0"/>
              <a:t>Развёртки </a:t>
            </a:r>
            <a:r>
              <a:rPr lang="ru-RU" sz="1800" b="1" dirty="0" smtClean="0"/>
              <a:t>тел вращений</a:t>
            </a:r>
            <a:endParaRPr lang="ru-RU" sz="1800" b="1" dirty="0"/>
          </a:p>
        </p:txBody>
      </p:sp>
      <p:sp>
        <p:nvSpPr>
          <p:cNvPr id="6" name="Овал 5"/>
          <p:cNvSpPr/>
          <p:nvPr/>
        </p:nvSpPr>
        <p:spPr>
          <a:xfrm>
            <a:off x="1274884" y="1551840"/>
            <a:ext cx="685800" cy="254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730136" y="1455125"/>
            <a:ext cx="483577" cy="1934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627077" y="2356338"/>
            <a:ext cx="468923" cy="422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655277" y="2312377"/>
            <a:ext cx="729761" cy="4044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751992" y="2435469"/>
            <a:ext cx="536331" cy="2461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35" t="17949" r="50384" b="68577"/>
          <a:stretch>
            <a:fillRect/>
          </a:stretch>
        </p:blipFill>
        <p:spPr>
          <a:xfrm rot="3489087">
            <a:off x="6647962" y="3478227"/>
            <a:ext cx="711937" cy="693009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5794131" y="4098321"/>
            <a:ext cx="1131277" cy="116827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 rot="11466582">
            <a:off x="6264205" y="1024218"/>
            <a:ext cx="4317650" cy="4009430"/>
          </a:xfrm>
          <a:prstGeom prst="arc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262429" y="826477"/>
            <a:ext cx="4008450" cy="4176755"/>
          </a:xfrm>
          <a:prstGeom prst="ellipse">
            <a:avLst/>
          </a:prstGeom>
          <a:noFill/>
          <a:ln w="571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765180" y="694262"/>
            <a:ext cx="377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Конус и его развёртка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76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6580" y="3236754"/>
            <a:ext cx="6831624" cy="37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197012" y="1554722"/>
            <a:ext cx="144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3161" y="1122363"/>
            <a:ext cx="79276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пространственное мышление и графическую культуру учащихся;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гибкость мышления;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творческие способности учащихся;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Привить интерес к геометрии.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7644" y="3089711"/>
            <a:ext cx="79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392008" y="3509963"/>
            <a:ext cx="196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304441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Можно ли утверждать, что развёртки цилиндра изображены верно?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57549" y="3251595"/>
            <a:ext cx="1965081" cy="1232482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283195" y="1422794"/>
            <a:ext cx="1973873" cy="18288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83195" y="4496233"/>
            <a:ext cx="1973873" cy="1870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-4951"/>
            <a:ext cx="12192000" cy="479104"/>
          </a:xfrm>
          <a:prstGeom prst="rect">
            <a:avLst/>
          </a:prstGeom>
          <a:solidFill>
            <a:srgbClr val="51DF76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Урок </a:t>
            </a:r>
            <a:r>
              <a:rPr lang="ru-RU" b="1" dirty="0" smtClean="0"/>
              <a:t>2. </a:t>
            </a:r>
            <a:r>
              <a:rPr lang="ru-RU" b="1" dirty="0"/>
              <a:t>Развёртки </a:t>
            </a:r>
            <a:r>
              <a:rPr lang="ru-RU" b="1" dirty="0" smtClean="0"/>
              <a:t>тел вращений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84577" y="2060764"/>
            <a:ext cx="1494693" cy="3130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53754" y="2060764"/>
            <a:ext cx="430823" cy="404445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979270" y="2060763"/>
            <a:ext cx="430823" cy="404445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2593731" y="3235569"/>
            <a:ext cx="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2" b="56888"/>
          <a:stretch>
            <a:fillRect/>
          </a:stretch>
        </p:blipFill>
        <p:spPr>
          <a:xfrm>
            <a:off x="688371" y="1338145"/>
            <a:ext cx="4367671" cy="168092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96521"/>
          </a:xfrm>
          <a:prstGeom prst="rect">
            <a:avLst/>
          </a:prstGeom>
          <a:solidFill>
            <a:srgbClr val="51DF76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b="1" dirty="0"/>
              <a:t>Урок </a:t>
            </a:r>
            <a:r>
              <a:rPr lang="ru-RU" sz="1800" b="1" dirty="0" smtClean="0"/>
              <a:t>2. </a:t>
            </a:r>
            <a:r>
              <a:rPr lang="ru-RU" sz="1800" b="1" dirty="0"/>
              <a:t>Развёртки </a:t>
            </a:r>
            <a:r>
              <a:rPr lang="ru-RU" sz="1800" b="1" dirty="0" smtClean="0"/>
              <a:t>тел вращений</a:t>
            </a:r>
            <a:endParaRPr lang="ru-RU" sz="1800" b="1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5" b="28869"/>
          <a:stretch>
            <a:fillRect/>
          </a:stretch>
        </p:blipFill>
        <p:spPr>
          <a:xfrm>
            <a:off x="688371" y="3046013"/>
            <a:ext cx="4367671" cy="1398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639" y="536160"/>
            <a:ext cx="5085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/>
              <a:t>Отметьте на изображении каждого тела</a:t>
            </a:r>
            <a:endParaRPr lang="ru-RU" dirty="0" smtClean="0"/>
          </a:p>
          <a:p>
            <a:r>
              <a:rPr lang="ru-RU" dirty="0" smtClean="0"/>
              <a:t> вращения точки, которые даны на его развёртке.</a:t>
            </a:r>
            <a:endParaRPr lang="ru-RU" dirty="0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7"/>
          <a:stretch>
            <a:fillRect/>
          </a:stretch>
        </p:blipFill>
        <p:spPr>
          <a:xfrm>
            <a:off x="688371" y="4789489"/>
            <a:ext cx="4356837" cy="14446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9" b="30131"/>
          <a:stretch>
            <a:fillRect/>
          </a:stretch>
        </p:blipFill>
        <p:spPr>
          <a:xfrm>
            <a:off x="6813630" y="1547584"/>
            <a:ext cx="4097624" cy="16969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09592" y="624254"/>
            <a:ext cx="5292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2) Жук движется по видимой поверхности фигуры из точки А в точку В. Нарисуй его путь на фигуре и на развёртке этой фигуры.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9" r="5685"/>
          <a:stretch>
            <a:fillRect/>
          </a:stretch>
        </p:blipFill>
        <p:spPr>
          <a:xfrm>
            <a:off x="7051227" y="3345473"/>
            <a:ext cx="3622430" cy="1444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3" b="128"/>
          <a:stretch>
            <a:fillRect/>
          </a:stretch>
        </p:blipFill>
        <p:spPr>
          <a:xfrm>
            <a:off x="7138560" y="4921614"/>
            <a:ext cx="3772694" cy="1778125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562708" y="1270556"/>
            <a:ext cx="879231" cy="2199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849208" y="1598070"/>
            <a:ext cx="413238" cy="1955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051227" y="3345473"/>
            <a:ext cx="510158" cy="3033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262446" y="4890462"/>
            <a:ext cx="325316" cy="4200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734907" y="1463891"/>
            <a:ext cx="52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а)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34907" y="3090349"/>
            <a:ext cx="40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б)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767128" y="4952129"/>
            <a:ext cx="37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15462"/>
            <a:ext cx="10515600" cy="5561501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 smtClean="0"/>
              <a:t> найдите размеры боковой поверхности цилиндра, если его высота 3 см, а радиус оснований 1 см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01162"/>
          </a:xfrm>
          <a:prstGeom prst="rect">
            <a:avLst/>
          </a:prstGeom>
          <a:solidFill>
            <a:srgbClr val="51DF76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b="1" dirty="0"/>
              <a:t>Урок </a:t>
            </a:r>
            <a:r>
              <a:rPr lang="ru-RU" sz="1800" b="1" dirty="0" smtClean="0"/>
              <a:t>2. </a:t>
            </a:r>
            <a:r>
              <a:rPr lang="ru-RU" sz="1800" b="1" dirty="0"/>
              <a:t>Развёртки </a:t>
            </a:r>
            <a:r>
              <a:rPr lang="ru-RU" sz="1800" b="1" dirty="0" smtClean="0"/>
              <a:t>тел вращений</a:t>
            </a:r>
            <a:endParaRPr lang="ru-RU" sz="1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50559" r="5153"/>
          <a:stretch>
            <a:fillRect/>
          </a:stretch>
        </p:blipFill>
        <p:spPr>
          <a:xfrm>
            <a:off x="105508" y="1497073"/>
            <a:ext cx="9208727" cy="5076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1" t="15588" b="10135"/>
          <a:stretch>
            <a:fillRect/>
          </a:stretch>
        </p:blipFill>
        <p:spPr>
          <a:xfrm>
            <a:off x="9410831" y="1497073"/>
            <a:ext cx="2250581" cy="275806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18846" y="1875142"/>
            <a:ext cx="0" cy="165936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74532" y="2452017"/>
            <a:ext cx="677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3 см</a:t>
            </a:r>
            <a:endParaRPr lang="ru-RU" sz="2000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318846" y="1875142"/>
            <a:ext cx="34553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318846" y="3534508"/>
            <a:ext cx="34553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74223" y="1875142"/>
            <a:ext cx="0" cy="165936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37634" y="1525748"/>
            <a:ext cx="1090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? см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4" t="42102" r="38216" b="37777"/>
          <a:stretch>
            <a:fillRect/>
          </a:stretch>
        </p:blipFill>
        <p:spPr>
          <a:xfrm>
            <a:off x="6075485" y="2041005"/>
            <a:ext cx="1790826" cy="116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547445" y="3692769"/>
                <a:ext cx="74295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𝟏𝟒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𝟐𝟖</m:t>
                    </m:r>
                    <m:r>
                      <a:rPr lang="ru-RU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(см) </m:t>
                    </m:r>
                  </m:oMath>
                </a14:m>
                <a:r>
                  <a:rPr lang="ru-RU" sz="2000" b="1" dirty="0" smtClean="0"/>
                  <a:t>–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длина окружности/сторона прямоугольника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445" y="3692769"/>
                <a:ext cx="7429501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8" t="-61" r="8" b="76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618284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468315" y="4326854"/>
                <a:ext cx="7299510" cy="312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ru-RU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b="1" i="1" smtClean="0"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𝟖𝟒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см</m:t>
                              </m:r>
                            </m:e>
                            <m:sup>
                              <m:r>
                                <a:rPr lang="ru-RU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−площадь  боковой поверхности цилиндра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15" y="4326854"/>
                <a:ext cx="7299510" cy="312650"/>
              </a:xfrm>
              <a:prstGeom prst="rect">
                <a:avLst/>
              </a:prstGeom>
              <a:blipFill rotWithShape="1">
                <a:blip r:embed="rId5"/>
                <a:stretch>
                  <a:fillRect l="-3" t="-192" r="5" b="62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976"/>
            <a:ext cx="12192000" cy="479104"/>
          </a:xfrm>
          <a:prstGeom prst="rect">
            <a:avLst/>
          </a:prstGeom>
          <a:solidFill>
            <a:srgbClr val="51DF76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Практическая работа «Головной убор»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25" y="3055874"/>
            <a:ext cx="2518506" cy="2518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03" y="772890"/>
            <a:ext cx="3564970" cy="1733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0" b="19663"/>
          <a:stretch>
            <a:fillRect/>
          </a:stretch>
        </p:blipFill>
        <p:spPr>
          <a:xfrm>
            <a:off x="303350" y="800100"/>
            <a:ext cx="4271804" cy="1714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6" y="2947359"/>
            <a:ext cx="2949185" cy="31143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25" y="4043669"/>
            <a:ext cx="2728448" cy="21403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644" r="16523" b="-644"/>
          <a:stretch>
            <a:fillRect/>
          </a:stretch>
        </p:blipFill>
        <p:spPr>
          <a:xfrm>
            <a:off x="5098508" y="609090"/>
            <a:ext cx="1732085" cy="2729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4" b="46934"/>
          <a:stretch>
            <a:fillRect/>
          </a:stretch>
        </p:blipFill>
        <p:spPr>
          <a:xfrm>
            <a:off x="9387994" y="2805391"/>
            <a:ext cx="2093889" cy="2850528"/>
          </a:xfrm>
          <a:prstGeom prst="rect">
            <a:avLst/>
          </a:prstGeom>
        </p:spPr>
      </p:pic>
      <p:sp>
        <p:nvSpPr>
          <p:cNvPr id="23" name="Объект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8" r="52460"/>
          <a:stretch>
            <a:fillRect/>
          </a:stretch>
        </p:blipFill>
        <p:spPr>
          <a:xfrm rot="5400000">
            <a:off x="5213219" y="-3688561"/>
            <a:ext cx="850486" cy="1018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7586" y="-17997"/>
            <a:ext cx="12125766" cy="487729"/>
          </a:xfrm>
          <a:prstGeom prst="rect">
            <a:avLst/>
          </a:prstGeom>
          <a:solidFill>
            <a:srgbClr val="51DF76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b="1" dirty="0"/>
              <a:t>Урок </a:t>
            </a:r>
            <a:r>
              <a:rPr lang="ru-RU" sz="1800" b="1" dirty="0" smtClean="0"/>
              <a:t>2. </a:t>
            </a:r>
            <a:r>
              <a:rPr lang="ru-RU" sz="1800" b="1" dirty="0"/>
              <a:t>Развёртки </a:t>
            </a:r>
            <a:r>
              <a:rPr lang="ru-RU" sz="1800" b="1" dirty="0" smtClean="0"/>
              <a:t>тел вращений</a:t>
            </a:r>
            <a:endParaRPr lang="ru-RU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89939" y="556838"/>
            <a:ext cx="4897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Домашняя работа из рубрики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" t="13233" r="58007" b="22099"/>
          <a:stretch>
            <a:fillRect/>
          </a:stretch>
        </p:blipFill>
        <p:spPr>
          <a:xfrm>
            <a:off x="7382897" y="240752"/>
            <a:ext cx="704088" cy="88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41066"/>
          <a:stretch>
            <a:fillRect/>
          </a:stretch>
        </p:blipFill>
        <p:spPr>
          <a:xfrm>
            <a:off x="-17586" y="1892105"/>
            <a:ext cx="11529881" cy="6962413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34" name="TextBox 33"/>
          <p:cNvSpPr txBox="1"/>
          <p:nvPr/>
        </p:nvSpPr>
        <p:spPr>
          <a:xfrm>
            <a:off x="7856148" y="2292215"/>
            <a:ext cx="2547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1875278" y="1911967"/>
            <a:ext cx="728987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</a:rPr>
              <a:t>План действий к № 4.28:</a:t>
            </a:r>
            <a:endParaRPr lang="ru-RU" sz="2400" b="1" u="sng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ru-RU" sz="2000" b="1" dirty="0" smtClean="0"/>
              <a:t>Неизвестная сторона прямоугольника;</a:t>
            </a:r>
            <a:endParaRPr lang="ru-RU" sz="2000" b="1" dirty="0" smtClean="0"/>
          </a:p>
          <a:p>
            <a:pPr marL="342900" indent="-342900">
              <a:buAutoNum type="arabicPeriod"/>
            </a:pPr>
            <a:r>
              <a:rPr lang="ru-RU" sz="2000" b="1" dirty="0" smtClean="0"/>
              <a:t>Площадь прямоугольника;</a:t>
            </a:r>
            <a:endParaRPr lang="ru-RU" sz="2000" b="1" dirty="0" smtClean="0"/>
          </a:p>
          <a:p>
            <a:pPr marL="342900" indent="-342900">
              <a:buAutoNum type="arabicPeriod"/>
            </a:pPr>
            <a:r>
              <a:rPr lang="ru-RU" sz="2000" b="1" dirty="0" smtClean="0"/>
              <a:t>Площадь круга (учебник в помощь);</a:t>
            </a:r>
            <a:endParaRPr lang="ru-RU" sz="2000" b="1" dirty="0" smtClean="0"/>
          </a:p>
          <a:p>
            <a:pPr marL="342900" indent="-342900">
              <a:buAutoNum type="arabicPeriod"/>
            </a:pPr>
            <a:r>
              <a:rPr lang="ru-RU" sz="2000" b="1" dirty="0" smtClean="0"/>
              <a:t>Площадь  поверхности цилиндра (прямоугольник + 2 круга);</a:t>
            </a:r>
            <a:endParaRPr lang="ru-RU" sz="2000" b="1" dirty="0" smtClean="0"/>
          </a:p>
          <a:p>
            <a:pPr marL="342900" indent="-342900">
              <a:buAutoNum type="arabicPeriod"/>
            </a:pPr>
            <a:r>
              <a:rPr lang="ru-RU" sz="2000" b="1" dirty="0" smtClean="0"/>
              <a:t>Количество краски.</a:t>
            </a: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47675"/>
            <a:ext cx="10515600" cy="728881"/>
          </a:xfrm>
        </p:spPr>
        <p:txBody>
          <a:bodyPr>
            <a:normAutofit fontScale="90000"/>
          </a:bodyPr>
          <a:lstStyle/>
          <a:p>
            <a:br>
              <a:rPr lang="ru-RU" sz="36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br>
              <a:rPr lang="ru-RU" sz="36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«Оглянись вокруг»</a:t>
            </a:r>
            <a:br>
              <a:rPr lang="ru-RU" sz="36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26" y="812115"/>
            <a:ext cx="4396154" cy="583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388139" y="5797034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092953" y="6319662"/>
            <a:ext cx="32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B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9786743" y="5578719"/>
            <a:ext cx="26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8846030" y="5065835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D</a:t>
            </a:r>
            <a:endParaRPr lang="ru-RU" b="1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7197639" y="770840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639" y="770840"/>
                <a:ext cx="3810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44" t="-158" r="144" b="94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8007373" y="1172699"/>
                <a:ext cx="33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73" y="1172699"/>
                <a:ext cx="330154" cy="276999"/>
              </a:xfrm>
              <a:prstGeom prst="rect">
                <a:avLst/>
              </a:prstGeom>
              <a:blipFill rotWithShape="1">
                <a:blip r:embed="rId3"/>
                <a:stretch>
                  <a:fillRect l="-7" t="-177" r="-8085" b="22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9920826" y="885381"/>
                <a:ext cx="285750" cy="2817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0826" y="885381"/>
                <a:ext cx="285750" cy="281761"/>
              </a:xfrm>
              <a:prstGeom prst="rect">
                <a:avLst/>
              </a:prstGeom>
              <a:blipFill rotWithShape="1">
                <a:blip r:embed="rId4"/>
                <a:stretch>
                  <a:fillRect l="-77" t="-68" r="77" b="4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9093314" y="632340"/>
                <a:ext cx="3365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314" y="632340"/>
                <a:ext cx="336566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34" t="-186" r="-8074" b="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23925" y="1952347"/>
            <a:ext cx="517207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- Назовите «Шкаф»</a:t>
            </a:r>
            <a:endParaRPr lang="ru-RU" sz="2400" b="1" dirty="0" smtClean="0"/>
          </a:p>
          <a:p>
            <a:r>
              <a:rPr lang="ru-RU" sz="2400" b="1" dirty="0" smtClean="0"/>
              <a:t>- Перечислите эго элементы</a:t>
            </a:r>
            <a:endParaRPr lang="ru-RU" sz="2400" b="1" dirty="0" smtClean="0"/>
          </a:p>
          <a:p>
            <a:r>
              <a:rPr lang="ru-RU" sz="2400" b="1" dirty="0" smtClean="0"/>
              <a:t>- Из каких фигур он состоит?</a:t>
            </a:r>
            <a:endParaRPr lang="ru-RU" sz="2400" b="1" dirty="0" smtClean="0"/>
          </a:p>
          <a:p>
            <a:r>
              <a:rPr lang="ru-RU" sz="2400" b="1" dirty="0" smtClean="0"/>
              <a:t>- Назовите основания</a:t>
            </a:r>
            <a:endParaRPr lang="ru-RU" sz="2400" b="1" dirty="0" smtClean="0"/>
          </a:p>
          <a:p>
            <a:r>
              <a:rPr lang="ru-RU" sz="2400" b="1" dirty="0" smtClean="0"/>
              <a:t>- Чему равны измерения шкафа?</a:t>
            </a:r>
            <a:endParaRPr lang="ru-RU" sz="2400" b="1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7018" y="1283276"/>
            <a:ext cx="5626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ПРЯМОУГОЛЬНЫЙ ПАРАЛЛЕЛЕПИПЕД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4951"/>
            <a:ext cx="12192000" cy="4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Урок 1. Развёртки многогранников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90" y="3785447"/>
            <a:ext cx="2197580" cy="146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920" r="4442" b="6990"/>
          <a:stretch>
            <a:fillRect/>
          </a:stretch>
        </p:blipFill>
        <p:spPr>
          <a:xfrm>
            <a:off x="100233" y="3891461"/>
            <a:ext cx="2624354" cy="271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23161" r="6961" b="31209"/>
          <a:stretch>
            <a:fillRect/>
          </a:stretch>
        </p:blipFill>
        <p:spPr>
          <a:xfrm>
            <a:off x="70281" y="512065"/>
            <a:ext cx="12121719" cy="6345935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1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b="1" dirty="0"/>
              <a:t>Урок 1. Развёртки многогранников</a:t>
            </a:r>
            <a:endParaRPr lang="ru-RU" sz="1800" b="1" dirty="0"/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651" r="18538" b="63674"/>
          <a:stretch>
            <a:fillRect/>
          </a:stretch>
        </p:blipFill>
        <p:spPr>
          <a:xfrm>
            <a:off x="1892244" y="1863970"/>
            <a:ext cx="8810013" cy="4853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88423" y="512065"/>
            <a:ext cx="4369777" cy="604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892244" y="1213338"/>
            <a:ext cx="8810013" cy="87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1916724" y="1213338"/>
            <a:ext cx="8793" cy="7814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0686691" y="1222130"/>
            <a:ext cx="0" cy="763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835769" y="1213338"/>
            <a:ext cx="0" cy="747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51031" y="512065"/>
            <a:ext cx="4396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Форма и количество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8415" y="1233121"/>
            <a:ext cx="256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Название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7662" y="1206743"/>
            <a:ext cx="218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Куб 27"/>
          <p:cNvSpPr/>
          <p:nvPr/>
        </p:nvSpPr>
        <p:spPr>
          <a:xfrm>
            <a:off x="2664069" y="3147646"/>
            <a:ext cx="975946" cy="133643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664069" y="3402623"/>
            <a:ext cx="712177" cy="1107831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данные 35"/>
          <p:cNvSpPr/>
          <p:nvPr/>
        </p:nvSpPr>
        <p:spPr>
          <a:xfrm rot="16200000" flipV="1">
            <a:off x="2830590" y="3693297"/>
            <a:ext cx="1355077" cy="263773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Куб 36"/>
          <p:cNvSpPr/>
          <p:nvPr/>
        </p:nvSpPr>
        <p:spPr>
          <a:xfrm>
            <a:off x="3763108" y="5583115"/>
            <a:ext cx="747346" cy="729762"/>
          </a:xfrm>
          <a:prstGeom prst="cub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1DF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40" b="22430"/>
          <a:stretch>
            <a:fillRect/>
          </a:stretch>
        </p:blipFill>
        <p:spPr>
          <a:xfrm>
            <a:off x="430116" y="381980"/>
            <a:ext cx="1677870" cy="332514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61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dirty="0"/>
              <a:t>Урок 1. Развёртки многогранников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26427" r="34105" b="10508"/>
          <a:stretch>
            <a:fillRect/>
          </a:stretch>
        </p:blipFill>
        <p:spPr>
          <a:xfrm>
            <a:off x="6418359" y="969817"/>
            <a:ext cx="1650622" cy="2657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6" t="11603" r="65818" b="10508"/>
          <a:stretch>
            <a:fillRect/>
          </a:stretch>
        </p:blipFill>
        <p:spPr>
          <a:xfrm>
            <a:off x="2114187" y="3270406"/>
            <a:ext cx="1931377" cy="3631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8" t="11603" r="50527" b="10508"/>
          <a:stretch>
            <a:fillRect/>
          </a:stretch>
        </p:blipFill>
        <p:spPr>
          <a:xfrm>
            <a:off x="8756320" y="3028590"/>
            <a:ext cx="1828800" cy="36312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1" t="28077" r="45914" b="29872"/>
          <a:stretch>
            <a:fillRect/>
          </a:stretch>
        </p:blipFill>
        <p:spPr>
          <a:xfrm>
            <a:off x="2759576" y="953969"/>
            <a:ext cx="2971800" cy="288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58" y="3627757"/>
            <a:ext cx="2366389" cy="288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30" y="953969"/>
            <a:ext cx="3456291" cy="28151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477" y="949576"/>
            <a:ext cx="518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77553" y="953969"/>
            <a:ext cx="47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47938" y="916143"/>
            <a:ext cx="471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3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134390" y="949576"/>
            <a:ext cx="631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4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86858" y="3807069"/>
            <a:ext cx="46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5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14487" y="3807069"/>
            <a:ext cx="50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6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391922" y="3837846"/>
            <a:ext cx="246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7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13638" y="461352"/>
            <a:ext cx="410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«Отвечай быстро!»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7"/>
          <a:stretch>
            <a:fillRect/>
          </a:stretch>
        </p:blipFill>
        <p:spPr>
          <a:xfrm>
            <a:off x="728627" y="395177"/>
            <a:ext cx="10625173" cy="5469292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dirty="0"/>
              <a:t>Урок 1. Развёртки многогранников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8" r="83741" b="21332"/>
          <a:stretch>
            <a:fillRect/>
          </a:stretch>
        </p:blipFill>
        <p:spPr>
          <a:xfrm>
            <a:off x="1838888" y="1444809"/>
            <a:ext cx="684502" cy="117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0" t="21288" r="33216" b="3346"/>
          <a:stretch>
            <a:fillRect/>
          </a:stretch>
        </p:blipFill>
        <p:spPr>
          <a:xfrm>
            <a:off x="2990384" y="1338874"/>
            <a:ext cx="725299" cy="128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2" t="38462" r="4332" b="42692"/>
          <a:stretch>
            <a:fillRect/>
          </a:stretch>
        </p:blipFill>
        <p:spPr>
          <a:xfrm>
            <a:off x="6145824" y="626697"/>
            <a:ext cx="4712676" cy="2284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27972" r="45542" b="29138"/>
          <a:stretch>
            <a:fillRect/>
          </a:stretch>
        </p:blipFill>
        <p:spPr>
          <a:xfrm>
            <a:off x="1704570" y="3692769"/>
            <a:ext cx="893737" cy="131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503" y="3754316"/>
            <a:ext cx="1144230" cy="1160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772" y="309728"/>
            <a:ext cx="2019466" cy="2638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 txBox="1"/>
          <p:nvPr/>
        </p:nvSpPr>
        <p:spPr>
          <a:xfrm>
            <a:off x="0" y="1"/>
            <a:ext cx="12192000" cy="51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Урок 1. Развёртки многогранников</a:t>
            </a:r>
            <a:endParaRPr lang="ru-RU" sz="1800" b="1" dirty="0"/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2077" y="370658"/>
            <a:ext cx="1443586" cy="3051215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35" y="3366247"/>
            <a:ext cx="2537429" cy="2600865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731" y="3484007"/>
            <a:ext cx="2194828" cy="2161740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960" y="512065"/>
            <a:ext cx="1950965" cy="2832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9165"/>
          <a:stretch>
            <a:fillRect/>
          </a:stretch>
        </p:blipFill>
        <p:spPr>
          <a:xfrm>
            <a:off x="369042" y="3190970"/>
            <a:ext cx="2400984" cy="2698689"/>
          </a:xfrm>
          <a:prstGeom prst="rect">
            <a:avLst/>
          </a:prstGeom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58" y="3541713"/>
            <a:ext cx="2391184" cy="2249931"/>
          </a:xfrm>
          <a:prstGeom prst="rect">
            <a:avLst/>
          </a:prstGeom>
        </p:spPr>
      </p:pic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800" y="513296"/>
            <a:ext cx="2438611" cy="2354784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4149969" y="1090246"/>
            <a:ext cx="923193" cy="1859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824654" y="1442818"/>
            <a:ext cx="551796" cy="3638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305936" y="2278566"/>
            <a:ext cx="292668" cy="3394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9922647" y="2712293"/>
            <a:ext cx="452276" cy="4307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932485" y="5310554"/>
            <a:ext cx="498683" cy="448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848884" y="5418232"/>
            <a:ext cx="474785" cy="2813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194449" y="2560872"/>
            <a:ext cx="107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D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1</a:t>
            </a:r>
            <a:endParaRPr lang="ru-RU" b="1" dirty="0">
              <a:solidFill>
                <a:srgbClr val="51D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5211" y="2625329"/>
            <a:ext cx="107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D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2</a:t>
            </a:r>
            <a:endParaRPr lang="ru-RU" b="1" dirty="0">
              <a:solidFill>
                <a:srgbClr val="51D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44900" y="2666602"/>
            <a:ext cx="107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D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3</a:t>
            </a:r>
            <a:endParaRPr lang="ru-RU" b="1" dirty="0">
              <a:solidFill>
                <a:srgbClr val="51D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05060" y="2697165"/>
            <a:ext cx="107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D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4</a:t>
            </a:r>
            <a:endParaRPr lang="ru-RU" b="1" dirty="0">
              <a:solidFill>
                <a:srgbClr val="51D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9521" y="5973835"/>
            <a:ext cx="107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D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5</a:t>
            </a:r>
            <a:endParaRPr lang="ru-RU" b="1" dirty="0">
              <a:solidFill>
                <a:srgbClr val="51D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92956" y="5973835"/>
            <a:ext cx="107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D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6</a:t>
            </a:r>
            <a:endParaRPr lang="ru-RU" b="1" dirty="0">
              <a:solidFill>
                <a:srgbClr val="51D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44899" y="5973834"/>
            <a:ext cx="77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D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7</a:t>
            </a:r>
            <a:endParaRPr lang="ru-RU" b="1" dirty="0">
              <a:solidFill>
                <a:srgbClr val="51D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78805" y="5973834"/>
            <a:ext cx="107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D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Рис. 8</a:t>
            </a:r>
            <a:endParaRPr lang="ru-RU" b="1" dirty="0">
              <a:solidFill>
                <a:srgbClr val="51D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69042" y="4106008"/>
            <a:ext cx="0" cy="888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770026" y="4106008"/>
            <a:ext cx="0" cy="888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13" idx="0"/>
          </p:cNvCxnSpPr>
          <p:nvPr/>
        </p:nvCxnSpPr>
        <p:spPr>
          <a:xfrm>
            <a:off x="1569534" y="3190970"/>
            <a:ext cx="452697" cy="350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439291" y="4106008"/>
            <a:ext cx="3307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9765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   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Лист успеха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700" b="1" dirty="0" smtClean="0">
                <a:latin typeface="+mn-lt"/>
              </a:rPr>
              <a:t>ФИ _________________ и _________________             </a:t>
            </a:r>
            <a:endParaRPr lang="ru-RU" sz="2700" b="1" dirty="0"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38200" y="1264920"/>
          <a:ext cx="105156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715"/>
                <a:gridCol w="3552093"/>
                <a:gridCol w="3475892"/>
                <a:gridCol w="2628900"/>
              </a:tblGrid>
              <a:tr h="53750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№</a:t>
                      </a:r>
                      <a:endParaRPr lang="ru-RU" dirty="0" smtClean="0">
                        <a:latin typeface="+mn-lt"/>
                      </a:endParaRPr>
                    </a:p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 п/п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+mn-lt"/>
                        </a:rPr>
                        <a:t>Задание</a:t>
                      </a:r>
                      <a:endParaRPr lang="ru-RU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+mn-lt"/>
                        </a:rPr>
                        <a:t>Ответ</a:t>
                      </a:r>
                      <a:endParaRPr lang="ru-RU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+mn-lt"/>
                        </a:rPr>
                        <a:t>Оценивание</a:t>
                      </a:r>
                      <a:endParaRPr lang="ru-RU" sz="28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+mn-lt"/>
                        </a:rPr>
                        <a:t>1</a:t>
                      </a:r>
                      <a:endParaRPr lang="ru-RU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+mn-lt"/>
                        </a:rPr>
                        <a:t>«Где моя одежда?»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+mn-lt"/>
                        </a:rPr>
                        <a:t>1) _________________________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0" dirty="0" smtClean="0">
                          <a:latin typeface="+mn-lt"/>
                        </a:rPr>
                        <a:t>2)_________________________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0" dirty="0" smtClean="0">
                          <a:latin typeface="+mn-lt"/>
                        </a:rPr>
                        <a:t>3) _________________________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0" dirty="0" smtClean="0">
                          <a:latin typeface="+mn-lt"/>
                        </a:rPr>
                        <a:t>4) _________________________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0" dirty="0" smtClean="0">
                          <a:latin typeface="+mn-lt"/>
                        </a:rPr>
                        <a:t>5) _________________________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endParaRPr lang="ru-RU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+mn-lt"/>
                        </a:rPr>
                        <a:t>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r>
                        <a:rPr lang="ru-RU" b="0" dirty="0" smtClean="0">
                          <a:latin typeface="+mn-lt"/>
                        </a:rPr>
                        <a:t>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r>
                        <a:rPr lang="ru-RU" b="0" dirty="0" smtClean="0">
                          <a:latin typeface="+mn-lt"/>
                        </a:rPr>
                        <a:t>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r>
                        <a:rPr lang="ru-RU" b="0" dirty="0" smtClean="0">
                          <a:latin typeface="+mn-lt"/>
                        </a:rPr>
                        <a:t>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r>
                        <a:rPr lang="ru-RU" b="0" dirty="0" smtClean="0">
                          <a:latin typeface="+mn-lt"/>
                        </a:rPr>
                        <a:t>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Бонусы:</a:t>
                      </a:r>
                      <a:r>
                        <a:rPr lang="ru-RU" b="0" dirty="0" smtClean="0">
                          <a:latin typeface="+mn-lt"/>
                        </a:rPr>
                        <a:t>____________</a:t>
                      </a:r>
                      <a:endParaRPr lang="ru-RU" b="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+mn-lt"/>
                        </a:rPr>
                        <a:t>2</a:t>
                      </a:r>
                      <a:endParaRPr lang="ru-RU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+mn-lt"/>
                        </a:rPr>
                        <a:t>«Отыщи развёртку»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latin typeface="+mn-lt"/>
                        </a:rPr>
                        <a:t>а) 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pPr algn="l"/>
                      <a:r>
                        <a:rPr lang="ru-RU" b="0" dirty="0" smtClean="0">
                          <a:latin typeface="+mn-lt"/>
                        </a:rPr>
                        <a:t>б) 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pPr algn="l"/>
                      <a:r>
                        <a:rPr lang="ru-RU" b="0" dirty="0" smtClean="0">
                          <a:latin typeface="+mn-lt"/>
                        </a:rPr>
                        <a:t>в) 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pPr algn="l"/>
                      <a:endParaRPr lang="ru-RU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+mn-lt"/>
                        </a:rPr>
                        <a:t>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r>
                        <a:rPr lang="ru-RU" b="0" dirty="0" smtClean="0">
                          <a:latin typeface="+mn-lt"/>
                        </a:rPr>
                        <a:t>___________</a:t>
                      </a:r>
                      <a:endParaRPr lang="ru-RU" b="0" dirty="0" smtClean="0">
                        <a:latin typeface="+mn-lt"/>
                      </a:endParaRPr>
                    </a:p>
                    <a:p>
                      <a:r>
                        <a:rPr lang="ru-RU" b="0" dirty="0" smtClean="0">
                          <a:latin typeface="+mn-lt"/>
                        </a:rPr>
                        <a:t>___________</a:t>
                      </a:r>
                      <a:endParaRPr lang="ru-RU" b="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+mn-lt"/>
                        </a:rPr>
                        <a:t>3</a:t>
                      </a:r>
                      <a:endParaRPr lang="ru-RU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+mn-lt"/>
                        </a:rPr>
                        <a:t>«Кто больше?»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latin typeface="+mn-lt"/>
                        </a:rPr>
                        <a:t>      ______ из 11 фигур</a:t>
                      </a:r>
                      <a:endParaRPr lang="ru-RU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+mn-lt"/>
                        </a:rPr>
                        <a:t>___________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+mn-lt"/>
                        </a:rPr>
                        <a:t>4</a:t>
                      </a:r>
                      <a:endParaRPr lang="ru-RU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+mn-lt"/>
                        </a:rPr>
                        <a:t>«Да,</a:t>
                      </a:r>
                      <a:r>
                        <a:rPr lang="ru-RU" sz="2000" b="1" baseline="0" dirty="0" smtClean="0">
                          <a:latin typeface="+mn-lt"/>
                        </a:rPr>
                        <a:t> нет, не знаю»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ru-RU" baseline="0" dirty="0" smtClean="0">
                          <a:latin typeface="+mn-lt"/>
                        </a:rPr>
                        <a:t>Да, нет, не знаю</a:t>
                      </a:r>
                      <a:endParaRPr lang="ru-RU" baseline="0" dirty="0" smtClean="0">
                        <a:latin typeface="+mn-lt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defRPr/>
                      </a:pPr>
                      <a:r>
                        <a:rPr lang="ru-RU" baseline="0" dirty="0" smtClean="0">
                          <a:latin typeface="+mn-lt"/>
                        </a:rPr>
                        <a:t>Да, нет, не знаю</a:t>
                      </a:r>
                      <a:endParaRPr lang="ru-RU" baseline="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aseline="0" dirty="0" smtClean="0">
                          <a:latin typeface="+mn-lt"/>
                        </a:rPr>
                        <a:t>      Подчеркнуть нужное</a:t>
                      </a:r>
                      <a:endParaRPr lang="ru-RU" baseline="0" dirty="0" smtClean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+mn-lt"/>
                        </a:rPr>
                        <a:t>___________</a:t>
                      </a:r>
                      <a:endParaRPr lang="ru-RU" dirty="0" smtClean="0">
                        <a:latin typeface="+mn-lt"/>
                      </a:endParaRPr>
                    </a:p>
                    <a:p>
                      <a:r>
                        <a:rPr lang="ru-RU" dirty="0" smtClean="0">
                          <a:latin typeface="+mn-lt"/>
                        </a:rPr>
                        <a:t>___________</a:t>
                      </a:r>
                      <a:endParaRPr lang="ru-RU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36478"/>
            <a:ext cx="12192000" cy="4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Урок 1. Развёртки многогранников</a:t>
            </a:r>
            <a:endParaRPr lang="ru-RU" dirty="0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21490" r="18681" b="11022"/>
          <a:stretch>
            <a:fillRect/>
          </a:stretch>
        </p:blipFill>
        <p:spPr>
          <a:xfrm>
            <a:off x="7391429" y="-64928"/>
            <a:ext cx="1954793" cy="141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9104"/>
            <a:ext cx="10515600" cy="569785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b="1" u="sng" dirty="0" smtClean="0">
                <a:solidFill>
                  <a:srgbClr val="0070C0"/>
                </a:solidFill>
              </a:rPr>
              <a:t>Задание 1 </a:t>
            </a:r>
            <a:r>
              <a:rPr lang="ru-RU" b="1" dirty="0" smtClean="0">
                <a:solidFill>
                  <a:srgbClr val="0070C0"/>
                </a:solidFill>
              </a:rPr>
              <a:t>«Где моя одежда?»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Назовите тело по его развёртке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8" t="38084" r="21679"/>
          <a:stretch>
            <a:fillRect/>
          </a:stretch>
        </p:blipFill>
        <p:spPr>
          <a:xfrm rot="2402037">
            <a:off x="67405" y="1677891"/>
            <a:ext cx="2198078" cy="2079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0" t="39128"/>
          <a:stretch>
            <a:fillRect/>
          </a:stretch>
        </p:blipFill>
        <p:spPr>
          <a:xfrm rot="18815977">
            <a:off x="2130277" y="1608120"/>
            <a:ext cx="2372945" cy="2353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37044" r="75174" b="-400"/>
          <a:stretch>
            <a:fillRect/>
          </a:stretch>
        </p:blipFill>
        <p:spPr>
          <a:xfrm>
            <a:off x="9485390" y="1794517"/>
            <a:ext cx="2287510" cy="2035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r="78289" b="66746"/>
          <a:stretch>
            <a:fillRect/>
          </a:stretch>
        </p:blipFill>
        <p:spPr>
          <a:xfrm rot="16200000">
            <a:off x="8998182" y="4528455"/>
            <a:ext cx="3261926" cy="1805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6" r="23864" b="65312"/>
          <a:stretch>
            <a:fillRect/>
          </a:stretch>
        </p:blipFill>
        <p:spPr>
          <a:xfrm>
            <a:off x="181179" y="4156857"/>
            <a:ext cx="2271348" cy="16907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-36478"/>
            <a:ext cx="12192000" cy="4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Урок 1. Развёртки многогранников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r="20633" b="27744"/>
          <a:stretch>
            <a:fillRect/>
          </a:stretch>
        </p:blipFill>
        <p:spPr>
          <a:xfrm>
            <a:off x="4661270" y="1829841"/>
            <a:ext cx="2857501" cy="22516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4" t="66736"/>
          <a:stretch>
            <a:fillRect/>
          </a:stretch>
        </p:blipFill>
        <p:spPr>
          <a:xfrm>
            <a:off x="4987272" y="4089200"/>
            <a:ext cx="1981083" cy="15553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03" y="1822306"/>
            <a:ext cx="2041182" cy="19255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06" y="3829727"/>
            <a:ext cx="1682053" cy="1672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0" t="24614" b="24426"/>
          <a:stretch>
            <a:fillRect/>
          </a:stretch>
        </p:blipFill>
        <p:spPr>
          <a:xfrm>
            <a:off x="7181033" y="3708448"/>
            <a:ext cx="2395562" cy="1936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3376</Words>
  <Application>WPS Presentation</Application>
  <PresentationFormat>Широкоэкранный</PresentationFormat>
  <Paragraphs>270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SimSun</vt:lpstr>
      <vt:lpstr>Wingdings</vt:lpstr>
      <vt:lpstr>Wingdings 3</vt:lpstr>
      <vt:lpstr>Candara</vt:lpstr>
      <vt:lpstr>Times New Roman</vt:lpstr>
      <vt:lpstr>Cambria Math</vt:lpstr>
      <vt:lpstr>Calibri Light</vt:lpstr>
      <vt:lpstr>Microsoft YaHei</vt:lpstr>
      <vt:lpstr>Arial Unicode MS</vt:lpstr>
      <vt:lpstr>Calibri</vt:lpstr>
      <vt:lpstr>Century Gothic</vt:lpstr>
      <vt:lpstr>Тема Office</vt:lpstr>
      <vt:lpstr>Сектор</vt:lpstr>
      <vt:lpstr>PowerPoint 演示文稿</vt:lpstr>
      <vt:lpstr>PowerPoint 演示文稿</vt:lpstr>
      <vt:lpstr>                    «Оглянись вокруг» </vt:lpstr>
      <vt:lpstr>Урок 1. Развёртки многогранников</vt:lpstr>
      <vt:lpstr>Урок 1. Развёртки многогранников</vt:lpstr>
      <vt:lpstr>Урок 1. Развёртки многогранников</vt:lpstr>
      <vt:lpstr>PowerPoint 演示文稿</vt:lpstr>
      <vt:lpstr>                                     Лист успеха ФИ _________________ и _________________             </vt:lpstr>
      <vt:lpstr>PowerPoint 演示文稿</vt:lpstr>
      <vt:lpstr>Урок 1. Развёртки многогранников</vt:lpstr>
      <vt:lpstr>                                     Задание 3 «Кто больше?»        Постройте как можно больше вариантов развёртки куба</vt:lpstr>
      <vt:lpstr>                                           Развёртки куба</vt:lpstr>
      <vt:lpstr>ГЕКСАМИНО - плоская фигура, состоящая из шести равных квадратов, соединённых сторонами</vt:lpstr>
      <vt:lpstr>PowerPoint 演示文稿</vt:lpstr>
      <vt:lpstr>         Домашнее задание</vt:lpstr>
      <vt:lpstr>PowerPoint 演示文稿</vt:lpstr>
      <vt:lpstr>               Развёртки цилиндра и конуса</vt:lpstr>
      <vt:lpstr>Урок 2. Развёртки тел вращений</vt:lpstr>
      <vt:lpstr>Урок 2. Развёртки тел вращений</vt:lpstr>
      <vt:lpstr>Можно ли утверждать, что развёртки цилиндра изображены верно?</vt:lpstr>
      <vt:lpstr>Урок 2. Развёртки тел вращений</vt:lpstr>
      <vt:lpstr>Урок 2. Развёртки тел вращений</vt:lpstr>
      <vt:lpstr>PowerPoint 演示文稿</vt:lpstr>
      <vt:lpstr>Урок 2. Развёртки тел вращений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</dc:creator>
  <cp:lastModifiedBy>пк5</cp:lastModifiedBy>
  <cp:revision>186</cp:revision>
  <dcterms:created xsi:type="dcterms:W3CDTF">2023-12-17T07:36:00Z</dcterms:created>
  <dcterms:modified xsi:type="dcterms:W3CDTF">2024-05-09T05:41:04Z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2EDD4DBF976645869BC55A88DB797ABE_12</vt:lpwstr>
  </property>
  <property fmtid="{D5CDD505-2E9C-101B-9397-08002B2CF9AE}" pid="3" name="KSOProductBuildVer">
    <vt:lpwstr>1049-12.2.0.16909</vt:lpwstr>
  </property>
</Properties>
</file>