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1" r:id="rId3"/>
    <p:sldId id="257" r:id="rId4"/>
    <p:sldId id="286" r:id="rId5"/>
    <p:sldId id="262" r:id="rId6"/>
    <p:sldId id="285" r:id="rId7"/>
    <p:sldId id="280" r:id="rId8"/>
    <p:sldId id="287" r:id="rId9"/>
    <p:sldId id="288" r:id="rId10"/>
    <p:sldId id="289" r:id="rId11"/>
    <p:sldId id="293" r:id="rId12"/>
    <p:sldId id="268" r:id="rId13"/>
    <p:sldId id="291" r:id="rId14"/>
    <p:sldId id="259" r:id="rId15"/>
    <p:sldId id="271" r:id="rId16"/>
    <p:sldId id="272" r:id="rId17"/>
    <p:sldId id="290" r:id="rId18"/>
    <p:sldId id="281" r:id="rId19"/>
    <p:sldId id="282"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087" autoAdjust="0"/>
  </p:normalViewPr>
  <p:slideViewPr>
    <p:cSldViewPr>
      <p:cViewPr varScale="1">
        <p:scale>
          <a:sx n="78" d="100"/>
          <a:sy n="78" d="100"/>
        </p:scale>
        <p:origin x="-9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BF1124-6217-4929-8E5B-21EE7811B18E}" type="datetimeFigureOut">
              <a:rPr lang="ru-RU" smtClean="0"/>
              <a:pPr/>
              <a:t>09.10.2023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08344A-098E-4AB0-9189-C053A4B626D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E08344A-098E-4AB0-9189-C053A4B626D2}" type="slidenum">
              <a:rPr lang="ru-RU" smtClean="0"/>
              <a:pPr/>
              <a:t>17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E08344A-098E-4AB0-9189-C053A4B626D2}" type="slidenum">
              <a:rPr lang="ru-RU" smtClean="0"/>
              <a:pPr/>
              <a:t>18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3034322-B425-4E3C-82C9-7609E52D9973}" type="datetimeFigureOut">
              <a:rPr lang="ru-RU" smtClean="0"/>
              <a:pPr/>
              <a:t>09.10.2023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FF1C44-B7D6-4CA8-BF63-75180D7F245C}" type="slidenum">
              <a:rPr lang="ru-RU" smtClean="0"/>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034322-B425-4E3C-82C9-7609E52D9973}" type="datetimeFigureOut">
              <a:rPr lang="ru-RU" smtClean="0"/>
              <a:pPr/>
              <a:t>09.10.2023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FF1C44-B7D6-4CA8-BF63-75180D7F245C}" type="slidenum">
              <a:rPr lang="ru-RU" smtClean="0"/>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034322-B425-4E3C-82C9-7609E52D9973}" type="datetimeFigureOut">
              <a:rPr lang="ru-RU" smtClean="0"/>
              <a:pPr/>
              <a:t>09.10.2023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FF1C44-B7D6-4CA8-BF63-75180D7F245C}" type="slidenum">
              <a:rPr lang="ru-RU" smtClean="0"/>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034322-B425-4E3C-82C9-7609E52D9973}" type="datetimeFigureOut">
              <a:rPr lang="ru-RU" smtClean="0"/>
              <a:pPr/>
              <a:t>09.10.2023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FF1C44-B7D6-4CA8-BF63-75180D7F245C}" type="slidenum">
              <a:rPr lang="ru-RU" smtClean="0"/>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3034322-B425-4E3C-82C9-7609E52D9973}" type="datetimeFigureOut">
              <a:rPr lang="ru-RU" smtClean="0"/>
              <a:pPr/>
              <a:t>09.10.2023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FF1C44-B7D6-4CA8-BF63-75180D7F245C}" type="slidenum">
              <a:rPr lang="ru-RU" smtClean="0"/>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3034322-B425-4E3C-82C9-7609E52D9973}" type="datetimeFigureOut">
              <a:rPr lang="ru-RU" smtClean="0"/>
              <a:pPr/>
              <a:t>09.10.2023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FF1C44-B7D6-4CA8-BF63-75180D7F245C}" type="slidenum">
              <a:rPr lang="ru-RU" smtClean="0"/>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3034322-B425-4E3C-82C9-7609E52D9973}" type="datetimeFigureOut">
              <a:rPr lang="ru-RU" smtClean="0"/>
              <a:pPr/>
              <a:t>09.10.2023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3FF1C44-B7D6-4CA8-BF63-75180D7F245C}" type="slidenum">
              <a:rPr lang="ru-RU" smtClean="0"/>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3034322-B425-4E3C-82C9-7609E52D9973}" type="datetimeFigureOut">
              <a:rPr lang="ru-RU" smtClean="0"/>
              <a:pPr/>
              <a:t>09.10.2023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3FF1C44-B7D6-4CA8-BF63-75180D7F245C}" type="slidenum">
              <a:rPr lang="ru-RU" smtClean="0"/>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3034322-B425-4E3C-82C9-7609E52D9973}" type="datetimeFigureOut">
              <a:rPr lang="ru-RU" smtClean="0"/>
              <a:pPr/>
              <a:t>09.10.2023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3FF1C44-B7D6-4CA8-BF63-75180D7F245C}" type="slidenum">
              <a:rPr lang="ru-RU" smtClean="0"/>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3034322-B425-4E3C-82C9-7609E52D9973}" type="datetimeFigureOut">
              <a:rPr lang="ru-RU" smtClean="0"/>
              <a:pPr/>
              <a:t>09.10.2023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FF1C44-B7D6-4CA8-BF63-75180D7F245C}" type="slidenum">
              <a:rPr lang="ru-RU" smtClean="0"/>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3034322-B425-4E3C-82C9-7609E52D9973}" type="datetimeFigureOut">
              <a:rPr lang="ru-RU" smtClean="0"/>
              <a:pPr/>
              <a:t>09.10.2023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FF1C44-B7D6-4CA8-BF63-75180D7F245C}" type="slidenum">
              <a:rPr lang="ru-RU" smtClean="0"/>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34322-B425-4E3C-82C9-7609E52D9973}" type="datetimeFigureOut">
              <a:rPr lang="ru-RU" smtClean="0"/>
              <a:pPr/>
              <a:t>09.10.2023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F1C44-B7D6-4CA8-BF63-75180D7F245C}"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476672"/>
            <a:ext cx="7772400" cy="1470025"/>
          </a:xfrm>
        </p:spPr>
        <p:txBody>
          <a:bodyPr>
            <a:normAutofit fontScale="90000"/>
          </a:bodyPr>
          <a:lstStyle/>
          <a:p>
            <a:r>
              <a:rPr lang="ru-RU" sz="3600" dirty="0" smtClean="0">
                <a:solidFill>
                  <a:srgbClr val="FF0000"/>
                </a:solidFill>
              </a:rPr>
              <a:t>Театрализованные игры - как средство</a:t>
            </a:r>
            <a:br>
              <a:rPr lang="ru-RU" sz="3600" dirty="0" smtClean="0">
                <a:solidFill>
                  <a:srgbClr val="FF0000"/>
                </a:solidFill>
              </a:rPr>
            </a:br>
            <a:r>
              <a:rPr lang="ru-RU" sz="3600" dirty="0" smtClean="0">
                <a:solidFill>
                  <a:srgbClr val="FF0000"/>
                </a:solidFill>
              </a:rPr>
              <a:t>развития речи детей дошкольного возраста</a:t>
            </a:r>
            <a:br>
              <a:rPr lang="ru-RU" sz="3600" dirty="0" smtClean="0">
                <a:solidFill>
                  <a:srgbClr val="FF0000"/>
                </a:solidFill>
              </a:rPr>
            </a:br>
            <a:endParaRPr lang="ru-RU" sz="3600" dirty="0">
              <a:solidFill>
                <a:srgbClr val="FF0000"/>
              </a:solidFill>
            </a:endParaRPr>
          </a:p>
        </p:txBody>
      </p:sp>
      <p:sp>
        <p:nvSpPr>
          <p:cNvPr id="3" name="Подзаголовок 2"/>
          <p:cNvSpPr>
            <a:spLocks noGrp="1"/>
          </p:cNvSpPr>
          <p:nvPr>
            <p:ph type="subTitle" idx="1"/>
          </p:nvPr>
        </p:nvSpPr>
        <p:spPr>
          <a:xfrm>
            <a:off x="4355976" y="5589240"/>
            <a:ext cx="4788024" cy="1268760"/>
          </a:xfrm>
        </p:spPr>
        <p:txBody>
          <a:bodyPr>
            <a:normAutofit lnSpcReduction="10000"/>
          </a:bodyPr>
          <a:lstStyle/>
          <a:p>
            <a:r>
              <a:rPr lang="ru-RU" sz="2000" dirty="0" smtClean="0"/>
              <a:t>Автор проекта: Изотова Наталья Александровна</a:t>
            </a:r>
            <a:br>
              <a:rPr lang="ru-RU" sz="2000" dirty="0" smtClean="0"/>
            </a:br>
            <a:r>
              <a:rPr lang="ru-RU" sz="2000" dirty="0" smtClean="0"/>
              <a:t>воспитатель</a:t>
            </a:r>
            <a:br>
              <a:rPr lang="ru-RU" sz="2000" dirty="0" smtClean="0"/>
            </a:br>
            <a:r>
              <a:rPr lang="ru-RU" sz="2000" dirty="0" smtClean="0"/>
              <a:t>2023 год</a:t>
            </a:r>
            <a:endParaRPr lang="ru-RU" sz="2000" dirty="0"/>
          </a:p>
        </p:txBody>
      </p:sp>
      <p:pic>
        <p:nvPicPr>
          <p:cNvPr id="12290" name="Picture 2" descr="http://www.sadik40.spb.ru/public/users/994/img/030420162055.jpg"/>
          <p:cNvPicPr>
            <a:picLocks noChangeAspect="1" noChangeArrowheads="1"/>
          </p:cNvPicPr>
          <p:nvPr/>
        </p:nvPicPr>
        <p:blipFill>
          <a:blip r:embed="rId2" cstate="print"/>
          <a:srcRect/>
          <a:stretch>
            <a:fillRect/>
          </a:stretch>
        </p:blipFill>
        <p:spPr bwMode="auto">
          <a:xfrm>
            <a:off x="2123728" y="1772816"/>
            <a:ext cx="4248472" cy="3401611"/>
          </a:xfrm>
          <a:prstGeom prst="rect">
            <a:avLst/>
          </a:prstGeom>
          <a:noFill/>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196752"/>
            <a:ext cx="7272808" cy="369332"/>
          </a:xfrm>
          <a:prstGeom prst="rect">
            <a:avLst/>
          </a:prstGeom>
        </p:spPr>
        <p:txBody>
          <a:bodyPr wrap="square">
            <a:spAutoFit/>
          </a:bodyPr>
          <a:lstStyle/>
          <a:p>
            <a:r>
              <a:rPr lang="ru-RU" dirty="0" smtClean="0"/>
              <a:t> </a:t>
            </a:r>
            <a:endParaRPr lang="ru-RU" dirty="0"/>
          </a:p>
        </p:txBody>
      </p:sp>
      <p:sp>
        <p:nvSpPr>
          <p:cNvPr id="5" name="TextBox 4"/>
          <p:cNvSpPr txBox="1"/>
          <p:nvPr/>
        </p:nvSpPr>
        <p:spPr>
          <a:xfrm>
            <a:off x="683568" y="1484784"/>
            <a:ext cx="8537402" cy="3170099"/>
          </a:xfrm>
          <a:prstGeom prst="rect">
            <a:avLst/>
          </a:prstGeom>
          <a:noFill/>
        </p:spPr>
        <p:txBody>
          <a:bodyPr wrap="square" rtlCol="0">
            <a:spAutoFit/>
          </a:bodyPr>
          <a:lstStyle/>
          <a:p>
            <a:r>
              <a:rPr lang="ru-RU" sz="2000" dirty="0" smtClean="0"/>
              <a:t>Особое внимание уделяем взаимодействию с семьёй.</a:t>
            </a:r>
            <a:br>
              <a:rPr lang="ru-RU" sz="2000" dirty="0" smtClean="0"/>
            </a:br>
            <a:r>
              <a:rPr lang="ru-RU" sz="2000" dirty="0" smtClean="0"/>
              <a:t>Родители  с огромным желанием участвуют в работе над театрализацией.</a:t>
            </a:r>
            <a:br>
              <a:rPr lang="ru-RU" sz="2000" dirty="0" smtClean="0"/>
            </a:br>
            <a:r>
              <a:rPr lang="ru-RU" sz="2000" dirty="0" smtClean="0"/>
              <a:t>Дома помогают детям разыгрывать полюбившиеся сказки</a:t>
            </a:r>
            <a:r>
              <a:rPr lang="en-US" sz="2000" dirty="0" smtClean="0"/>
              <a:t>,</a:t>
            </a:r>
            <a:r>
              <a:rPr lang="ru-RU" sz="2000" dirty="0" smtClean="0"/>
              <a:t>стихи</a:t>
            </a:r>
            <a:r>
              <a:rPr lang="en-US" sz="2000" dirty="0" smtClean="0"/>
              <a:t>,</a:t>
            </a:r>
            <a:r>
              <a:rPr lang="ru-RU" sz="2000" dirty="0" smtClean="0"/>
              <a:t>обсуждают</a:t>
            </a:r>
            <a:br>
              <a:rPr lang="ru-RU" sz="2000" dirty="0" smtClean="0"/>
            </a:br>
            <a:r>
              <a:rPr lang="ru-RU" sz="2000" dirty="0" smtClean="0"/>
              <a:t>персонажи </a:t>
            </a:r>
            <a:r>
              <a:rPr lang="en-US" sz="2000" dirty="0" smtClean="0"/>
              <a:t>,</a:t>
            </a:r>
            <a:r>
              <a:rPr lang="ru-RU" sz="2000" dirty="0" smtClean="0"/>
              <a:t>роли</a:t>
            </a:r>
            <a:r>
              <a:rPr lang="en-US" sz="2000" dirty="0" smtClean="0"/>
              <a:t>,</a:t>
            </a:r>
            <a:r>
              <a:rPr lang="ru-RU" sz="2000" dirty="0" smtClean="0"/>
              <a:t>которые предстоит сыграть. Родители оказывают помощь </a:t>
            </a:r>
            <a:br>
              <a:rPr lang="ru-RU" sz="2000" dirty="0" smtClean="0"/>
            </a:br>
            <a:r>
              <a:rPr lang="ru-RU" sz="2000" dirty="0" smtClean="0"/>
              <a:t>в изготовлении костюмов и атрибутов. Целенаправленно они вместе</a:t>
            </a:r>
            <a:br>
              <a:rPr lang="ru-RU" sz="2000" dirty="0" smtClean="0"/>
            </a:br>
            <a:r>
              <a:rPr lang="ru-RU" sz="2000" dirty="0" smtClean="0"/>
              <a:t>с детьми посещают театры</a:t>
            </a:r>
            <a:r>
              <a:rPr lang="en-US" sz="2000" dirty="0" smtClean="0"/>
              <a:t>,</a:t>
            </a:r>
            <a:r>
              <a:rPr lang="ru-RU" sz="2000" dirty="0" smtClean="0"/>
              <a:t>читают книги</a:t>
            </a:r>
            <a:r>
              <a:rPr lang="en-US" sz="2000" dirty="0" smtClean="0"/>
              <a:t>,</a:t>
            </a:r>
            <a:r>
              <a:rPr lang="ru-RU" sz="2000" dirty="0" smtClean="0"/>
              <a:t>просматривают видеофильмы</a:t>
            </a:r>
            <a:r>
              <a:rPr lang="en-US" sz="2000" dirty="0" smtClean="0"/>
              <a:t>,</a:t>
            </a:r>
            <a:r>
              <a:rPr lang="ru-RU" sz="2000" dirty="0" smtClean="0"/>
              <a:t/>
            </a:r>
            <a:br>
              <a:rPr lang="ru-RU" sz="2000" dirty="0" smtClean="0"/>
            </a:br>
            <a:r>
              <a:rPr lang="ru-RU" sz="2000" dirty="0" smtClean="0"/>
              <a:t>рекомендуемые воспитателем</a:t>
            </a:r>
            <a:r>
              <a:rPr lang="en-US" sz="2000" dirty="0" smtClean="0"/>
              <a:t>,</a:t>
            </a:r>
            <a:r>
              <a:rPr lang="ru-RU" sz="2000" dirty="0" smtClean="0"/>
              <a:t>делятся  с детьми своими впечатлениями.</a:t>
            </a:r>
            <a:br>
              <a:rPr lang="ru-RU" sz="2000" dirty="0" smtClean="0"/>
            </a:br>
            <a:r>
              <a:rPr lang="ru-RU" sz="2000" dirty="0" smtClean="0"/>
              <a:t>Это способствует развитию речи ребёнка</a:t>
            </a:r>
            <a:r>
              <a:rPr lang="en-US" sz="2000" dirty="0" smtClean="0"/>
              <a:t>,</a:t>
            </a:r>
            <a:r>
              <a:rPr lang="ru-RU" sz="2000" dirty="0" smtClean="0"/>
              <a:t>расширению кругозора</a:t>
            </a:r>
            <a:r>
              <a:rPr lang="en-US" sz="2000" dirty="0" smtClean="0"/>
              <a:t>,</a:t>
            </a:r>
            <a:r>
              <a:rPr lang="ru-RU" sz="2000" dirty="0" smtClean="0"/>
              <a:t>обогащает</a:t>
            </a:r>
            <a:br>
              <a:rPr lang="ru-RU" sz="2000" dirty="0" smtClean="0"/>
            </a:br>
            <a:r>
              <a:rPr lang="ru-RU" sz="2000" dirty="0" smtClean="0"/>
              <a:t>внутренний мир.</a:t>
            </a:r>
            <a:br>
              <a:rPr lang="ru-RU" sz="2000" dirty="0" smtClean="0"/>
            </a:br>
            <a:endParaRPr lang="ru-RU" sz="2000" dirty="0"/>
          </a:p>
        </p:txBody>
      </p:sp>
      <p:sp>
        <p:nvSpPr>
          <p:cNvPr id="6" name="TextBox 5"/>
          <p:cNvSpPr txBox="1"/>
          <p:nvPr/>
        </p:nvSpPr>
        <p:spPr>
          <a:xfrm>
            <a:off x="2771800" y="548680"/>
            <a:ext cx="3096344" cy="461665"/>
          </a:xfrm>
          <a:prstGeom prst="rect">
            <a:avLst/>
          </a:prstGeom>
          <a:noFill/>
        </p:spPr>
        <p:txBody>
          <a:bodyPr wrap="square" rtlCol="0">
            <a:spAutoFit/>
          </a:bodyPr>
          <a:lstStyle/>
          <a:p>
            <a:r>
              <a:rPr lang="ru-RU" sz="2400" dirty="0" smtClean="0">
                <a:solidFill>
                  <a:srgbClr val="FF0000"/>
                </a:solidFill>
              </a:rPr>
              <a:t>Работа с родителями</a:t>
            </a:r>
            <a:endParaRPr lang="ru-RU" sz="2400" dirty="0">
              <a:solidFill>
                <a:srgbClr val="FF0000"/>
              </a:solidFil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1640" y="1556792"/>
            <a:ext cx="6789499" cy="1200329"/>
          </a:xfrm>
          <a:prstGeom prst="rect">
            <a:avLst/>
          </a:prstGeom>
          <a:noFill/>
        </p:spPr>
        <p:txBody>
          <a:bodyPr wrap="square" rtlCol="0">
            <a:spAutoFit/>
          </a:bodyPr>
          <a:lstStyle/>
          <a:p>
            <a:r>
              <a:rPr lang="ru-RU" sz="3600" dirty="0" smtClean="0">
                <a:solidFill>
                  <a:srgbClr val="FF0000"/>
                </a:solidFill>
              </a:rPr>
              <a:t>В игры –драматизации играя</a:t>
            </a:r>
            <a:r>
              <a:rPr lang="en-US" sz="3600" dirty="0" smtClean="0">
                <a:solidFill>
                  <a:srgbClr val="FF0000"/>
                </a:solidFill>
              </a:rPr>
              <a:t>,</a:t>
            </a:r>
            <a:br>
              <a:rPr lang="en-US" sz="3600" dirty="0" smtClean="0">
                <a:solidFill>
                  <a:srgbClr val="FF0000"/>
                </a:solidFill>
              </a:rPr>
            </a:br>
            <a:r>
              <a:rPr lang="ru-RU" sz="3600" dirty="0" smtClean="0">
                <a:solidFill>
                  <a:srgbClr val="FF0000"/>
                </a:solidFill>
              </a:rPr>
              <a:t>все стороны речи мы развиваем</a:t>
            </a:r>
            <a:endParaRPr lang="ru-RU" sz="3600" dirty="0">
              <a:solidFill>
                <a:srgbClr val="FF0000"/>
              </a:solidFill>
            </a:endParaRPr>
          </a:p>
        </p:txBody>
      </p:sp>
      <p:pic>
        <p:nvPicPr>
          <p:cNvPr id="1026" name="Picture 2" descr="http://tuz-tomsk.tk/uploads/gallery/738896b9794337537b8280a5ab710b9e.jpg"/>
          <p:cNvPicPr>
            <a:picLocks noChangeAspect="1" noChangeArrowheads="1"/>
          </p:cNvPicPr>
          <p:nvPr/>
        </p:nvPicPr>
        <p:blipFill>
          <a:blip r:embed="rId2" cstate="print"/>
          <a:srcRect/>
          <a:stretch>
            <a:fillRect/>
          </a:stretch>
        </p:blipFill>
        <p:spPr bwMode="auto">
          <a:xfrm>
            <a:off x="2267744" y="2852936"/>
            <a:ext cx="3816424" cy="3752839"/>
          </a:xfrm>
          <a:prstGeom prst="rect">
            <a:avLst/>
          </a:prstGeom>
          <a:noFill/>
        </p:spPr>
      </p:pic>
      <p:pic>
        <p:nvPicPr>
          <p:cNvPr id="1028" name="Picture 4" descr="http://zazdoc.ru/tw_files2/urls_29/69/d-68620/68620_html_6dc7834e.png"/>
          <p:cNvPicPr>
            <a:picLocks noChangeAspect="1" noChangeArrowheads="1"/>
          </p:cNvPicPr>
          <p:nvPr/>
        </p:nvPicPr>
        <p:blipFill>
          <a:blip r:embed="rId3" cstate="print"/>
          <a:srcRect/>
          <a:stretch>
            <a:fillRect/>
          </a:stretch>
        </p:blipFill>
        <p:spPr bwMode="auto">
          <a:xfrm>
            <a:off x="7284068" y="188640"/>
            <a:ext cx="1680420" cy="1656184"/>
          </a:xfrm>
          <a:prstGeom prst="rect">
            <a:avLst/>
          </a:prstGeom>
          <a:noFill/>
        </p:spPr>
      </p:pic>
      <p:pic>
        <p:nvPicPr>
          <p:cNvPr id="1030" name="Picture 6" descr="http://pochit.ru/pars_docs/refs/18/17682/17682_html_70a12b35.gif"/>
          <p:cNvPicPr>
            <a:picLocks noChangeAspect="1" noChangeArrowheads="1"/>
          </p:cNvPicPr>
          <p:nvPr/>
        </p:nvPicPr>
        <p:blipFill>
          <a:blip r:embed="rId4" cstate="print"/>
          <a:srcRect/>
          <a:stretch>
            <a:fillRect/>
          </a:stretch>
        </p:blipFill>
        <p:spPr bwMode="auto">
          <a:xfrm>
            <a:off x="219348" y="188640"/>
            <a:ext cx="1760363" cy="1513913"/>
          </a:xfrm>
          <a:prstGeom prst="rect">
            <a:avLst/>
          </a:prstGeom>
          <a:noFill/>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0"/>
            <a:ext cx="7200800" cy="6124754"/>
          </a:xfrm>
          <a:prstGeom prst="rect">
            <a:avLst/>
          </a:prstGeom>
        </p:spPr>
        <p:txBody>
          <a:bodyPr wrap="square">
            <a:spAutoFit/>
          </a:bodyPr>
          <a:lstStyle/>
          <a:p>
            <a:r>
              <a:rPr lang="ru-RU" sz="2800" dirty="0" smtClean="0"/>
              <a:t>В играх-драматизациях ребенок, исполняя роль в качестве «артиста», самостоятельно создает образ с помощью комплекса средств вербальной и невербальной выразительности.</a:t>
            </a:r>
          </a:p>
          <a:p>
            <a:r>
              <a:rPr lang="ru-RU" sz="2800" dirty="0" smtClean="0"/>
              <a:t>Видами драматизации являются игры-имитации образов животных, людей, литературных персонажей; ролевые дилогии на основе текста, инсценировки произведений, постановки спектаклей по одному или нескольким произведениям; игры-импровизации с разыгрыванием сюжета (или сюжетов) без предварительной подготовки.</a:t>
            </a:r>
            <a:endParaRPr lang="ru-RU" sz="2800"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1405.JPG"/>
          <p:cNvPicPr>
            <a:picLocks noChangeAspect="1"/>
          </p:cNvPicPr>
          <p:nvPr/>
        </p:nvPicPr>
        <p:blipFill>
          <a:blip r:embed="rId2" cstate="print"/>
          <a:stretch>
            <a:fillRect/>
          </a:stretch>
        </p:blipFill>
        <p:spPr>
          <a:xfrm>
            <a:off x="4932040" y="548680"/>
            <a:ext cx="3952702" cy="2952327"/>
          </a:xfrm>
          <a:prstGeom prst="rect">
            <a:avLst/>
          </a:prstGeom>
        </p:spPr>
      </p:pic>
      <p:pic>
        <p:nvPicPr>
          <p:cNvPr id="3" name="Рисунок 2" descr="IMG_1412.JPG"/>
          <p:cNvPicPr>
            <a:picLocks noChangeAspect="1"/>
          </p:cNvPicPr>
          <p:nvPr/>
        </p:nvPicPr>
        <p:blipFill>
          <a:blip r:embed="rId3" cstate="print"/>
          <a:stretch>
            <a:fillRect/>
          </a:stretch>
        </p:blipFill>
        <p:spPr>
          <a:xfrm>
            <a:off x="179512" y="548680"/>
            <a:ext cx="4320480" cy="3024336"/>
          </a:xfrm>
          <a:prstGeom prst="rect">
            <a:avLst/>
          </a:prstGeom>
        </p:spPr>
      </p:pic>
      <p:pic>
        <p:nvPicPr>
          <p:cNvPr id="5" name="Рисунок 4" descr="SAM_0285.JPG"/>
          <p:cNvPicPr>
            <a:picLocks noChangeAspect="1"/>
          </p:cNvPicPr>
          <p:nvPr/>
        </p:nvPicPr>
        <p:blipFill>
          <a:blip r:embed="rId4" cstate="print"/>
          <a:stretch>
            <a:fillRect/>
          </a:stretch>
        </p:blipFill>
        <p:spPr>
          <a:xfrm>
            <a:off x="391026" y="3789040"/>
            <a:ext cx="4608511" cy="2592288"/>
          </a:xfrm>
          <a:prstGeom prst="rect">
            <a:avLst/>
          </a:prstGeom>
        </p:spPr>
      </p:pic>
      <p:pic>
        <p:nvPicPr>
          <p:cNvPr id="6" name="Рисунок 5" descr="SAM_0307.JPG"/>
          <p:cNvPicPr>
            <a:picLocks noChangeAspect="1"/>
          </p:cNvPicPr>
          <p:nvPr/>
        </p:nvPicPr>
        <p:blipFill>
          <a:blip r:embed="rId5" cstate="print"/>
          <a:stretch>
            <a:fillRect/>
          </a:stretch>
        </p:blipFill>
        <p:spPr>
          <a:xfrm>
            <a:off x="5076056" y="3789041"/>
            <a:ext cx="3744416" cy="2592288"/>
          </a:xfrm>
          <a:prstGeom prst="rect">
            <a:avLst/>
          </a:prstGeom>
        </p:spPr>
      </p:pic>
      <p:sp>
        <p:nvSpPr>
          <p:cNvPr id="8" name="TextBox 7"/>
          <p:cNvSpPr txBox="1"/>
          <p:nvPr/>
        </p:nvSpPr>
        <p:spPr>
          <a:xfrm>
            <a:off x="3059832" y="116632"/>
            <a:ext cx="2232248" cy="461665"/>
          </a:xfrm>
          <a:prstGeom prst="rect">
            <a:avLst/>
          </a:prstGeom>
          <a:noFill/>
        </p:spPr>
        <p:txBody>
          <a:bodyPr wrap="square" rtlCol="0">
            <a:spAutoFit/>
          </a:bodyPr>
          <a:lstStyle/>
          <a:p>
            <a:r>
              <a:rPr lang="ru-RU" sz="2400" dirty="0" smtClean="0">
                <a:solidFill>
                  <a:srgbClr val="FF0000"/>
                </a:solidFill>
              </a:rPr>
              <a:t>Сказка «Пых»</a:t>
            </a:r>
            <a:endParaRPr lang="ru-RU" sz="2400" dirty="0">
              <a:solidFill>
                <a:srgbClr val="FF0000"/>
              </a:solidFill>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2680"/>
            <a:ext cx="8964488" cy="800219"/>
          </a:xfrm>
          <a:prstGeom prst="rect">
            <a:avLst/>
          </a:prstGeom>
        </p:spPr>
        <p:txBody>
          <a:bodyPr wrap="square">
            <a:spAutoFit/>
          </a:bodyPr>
          <a:lstStyle/>
          <a:p>
            <a:pPr lvl="3" algn="ctr"/>
            <a:endParaRPr lang="ru-RU" sz="2800" b="1" dirty="0" smtClean="0">
              <a:solidFill>
                <a:srgbClr val="FF0000"/>
              </a:solidFill>
              <a:latin typeface="Times New Roman" pitchFamily="18" charset="0"/>
              <a:cs typeface="Times New Roman" pitchFamily="18" charset="0"/>
            </a:endParaRPr>
          </a:p>
          <a:p>
            <a:pPr algn="ctr">
              <a:buNone/>
            </a:pPr>
            <a:endParaRPr lang="ru-RU" b="1" dirty="0" smtClean="0">
              <a:solidFill>
                <a:srgbClr val="FF0000"/>
              </a:solidFill>
              <a:latin typeface="Times New Roman" pitchFamily="18" charset="0"/>
              <a:cs typeface="Times New Roman" pitchFamily="18" charset="0"/>
            </a:endParaRPr>
          </a:p>
        </p:txBody>
      </p:sp>
      <p:pic>
        <p:nvPicPr>
          <p:cNvPr id="4" name="Рисунок 3" descr="SAM_0283.JPG"/>
          <p:cNvPicPr>
            <a:picLocks noChangeAspect="1"/>
          </p:cNvPicPr>
          <p:nvPr/>
        </p:nvPicPr>
        <p:blipFill>
          <a:blip r:embed="rId2" cstate="print"/>
          <a:stretch>
            <a:fillRect/>
          </a:stretch>
        </p:blipFill>
        <p:spPr>
          <a:xfrm>
            <a:off x="5046573" y="4049688"/>
            <a:ext cx="4097427" cy="2808312"/>
          </a:xfrm>
          <a:prstGeom prst="rect">
            <a:avLst/>
          </a:prstGeom>
        </p:spPr>
      </p:pic>
      <p:pic>
        <p:nvPicPr>
          <p:cNvPr id="5" name="Рисунок 4" descr="SAM_0303.JPG"/>
          <p:cNvPicPr>
            <a:picLocks noChangeAspect="1"/>
          </p:cNvPicPr>
          <p:nvPr/>
        </p:nvPicPr>
        <p:blipFill>
          <a:blip r:embed="rId3" cstate="print"/>
          <a:stretch>
            <a:fillRect/>
          </a:stretch>
        </p:blipFill>
        <p:spPr>
          <a:xfrm>
            <a:off x="179512" y="3284984"/>
            <a:ext cx="4464496" cy="2715766"/>
          </a:xfrm>
          <a:prstGeom prst="rect">
            <a:avLst/>
          </a:prstGeom>
        </p:spPr>
      </p:pic>
      <p:pic>
        <p:nvPicPr>
          <p:cNvPr id="8" name="Рисунок 7" descr="SAM_0289.JPG"/>
          <p:cNvPicPr>
            <a:picLocks noChangeAspect="1"/>
          </p:cNvPicPr>
          <p:nvPr/>
        </p:nvPicPr>
        <p:blipFill>
          <a:blip r:embed="rId4" cstate="print"/>
          <a:stretch>
            <a:fillRect/>
          </a:stretch>
        </p:blipFill>
        <p:spPr>
          <a:xfrm>
            <a:off x="4067944" y="260648"/>
            <a:ext cx="4752528" cy="2664296"/>
          </a:xfrm>
          <a:prstGeom prst="rect">
            <a:avLst/>
          </a:prstGeom>
        </p:spPr>
      </p:pic>
      <p:pic>
        <p:nvPicPr>
          <p:cNvPr id="9" name="Рисунок 8" descr="DSCN3019.JPG"/>
          <p:cNvPicPr>
            <a:picLocks noChangeAspect="1"/>
          </p:cNvPicPr>
          <p:nvPr/>
        </p:nvPicPr>
        <p:blipFill>
          <a:blip r:embed="rId5" cstate="print"/>
          <a:stretch>
            <a:fillRect/>
          </a:stretch>
        </p:blipFill>
        <p:spPr>
          <a:xfrm>
            <a:off x="395536" y="296652"/>
            <a:ext cx="3240360" cy="2646294"/>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6750496" cy="2954655"/>
          </a:xfrm>
          <a:prstGeom prst="rect">
            <a:avLst/>
          </a:prstGeom>
        </p:spPr>
        <p:txBody>
          <a:bodyPr wrap="square">
            <a:spAutoFit/>
          </a:bodyPr>
          <a:lstStyle/>
          <a:p>
            <a:pPr algn="ctr"/>
            <a:r>
              <a:rPr lang="ru-RU" altLang="ru-RU" sz="2400" dirty="0" smtClean="0">
                <a:solidFill>
                  <a:srgbClr val="CC0000"/>
                </a:solidFill>
              </a:rPr>
              <a:t>Игры драматизации.</a:t>
            </a:r>
          </a:p>
          <a:p>
            <a:r>
              <a:rPr lang="ru-RU" altLang="ru-RU" dirty="0" smtClean="0"/>
              <a:t>Игра «Дедушка молчок».</a:t>
            </a:r>
          </a:p>
          <a:p>
            <a:r>
              <a:rPr lang="ru-RU" altLang="ru-RU" dirty="0" smtClean="0"/>
              <a:t> </a:t>
            </a:r>
          </a:p>
          <a:p>
            <a:endParaRPr lang="ru-RU" altLang="ru-RU" dirty="0" smtClean="0"/>
          </a:p>
          <a:p>
            <a:endParaRPr lang="ru-RU" altLang="ru-RU" dirty="0" smtClean="0"/>
          </a:p>
          <a:p>
            <a:endParaRPr lang="ru-RU" altLang="ru-RU" dirty="0" smtClean="0"/>
          </a:p>
          <a:p>
            <a:endParaRPr lang="ru-RU" altLang="ru-RU" dirty="0" smtClean="0"/>
          </a:p>
          <a:p>
            <a:endParaRPr lang="ru-RU" altLang="ru-RU" dirty="0" smtClean="0"/>
          </a:p>
          <a:p>
            <a:endParaRPr lang="ru-RU" altLang="ru-RU" dirty="0" smtClean="0"/>
          </a:p>
          <a:p>
            <a:endParaRPr lang="ru-RU" altLang="ru-RU" dirty="0"/>
          </a:p>
        </p:txBody>
      </p:sp>
      <p:sp>
        <p:nvSpPr>
          <p:cNvPr id="5" name="Прямоугольник 4"/>
          <p:cNvSpPr/>
          <p:nvPr/>
        </p:nvSpPr>
        <p:spPr>
          <a:xfrm>
            <a:off x="539552" y="908720"/>
            <a:ext cx="8136904" cy="5262979"/>
          </a:xfrm>
          <a:prstGeom prst="rect">
            <a:avLst/>
          </a:prstGeom>
        </p:spPr>
        <p:txBody>
          <a:bodyPr wrap="square">
            <a:spAutoFit/>
          </a:bodyPr>
          <a:lstStyle/>
          <a:p>
            <a:pPr>
              <a:lnSpc>
                <a:spcPct val="80000"/>
              </a:lnSpc>
            </a:pPr>
            <a:r>
              <a:rPr lang="ru-RU" altLang="ru-RU" sz="1400" dirty="0" smtClean="0"/>
              <a:t>Цель. Развивать выразительность жестов, мимики, голоса.</a:t>
            </a:r>
          </a:p>
          <a:p>
            <a:pPr>
              <a:lnSpc>
                <a:spcPct val="80000"/>
              </a:lnSpc>
            </a:pPr>
            <a:r>
              <a:rPr lang="ru-RU" altLang="ru-RU" sz="1400" dirty="0" smtClean="0"/>
              <a:t>Дети сидят в творческом полукруге. Проводится игра «Дедушка Молчок».</a:t>
            </a:r>
          </a:p>
          <a:p>
            <a:pPr>
              <a:lnSpc>
                <a:spcPct val="80000"/>
              </a:lnSpc>
            </a:pPr>
            <a:r>
              <a:rPr lang="ru-RU" altLang="ru-RU" sz="1400" dirty="0" smtClean="0"/>
              <a:t>Педагог.  Сегодня к нам в гости придет дедушка Молчок.  Когда он появляется,  становится тихо.</a:t>
            </a:r>
          </a:p>
          <a:p>
            <a:pPr>
              <a:lnSpc>
                <a:spcPct val="80000"/>
              </a:lnSpc>
            </a:pPr>
            <a:r>
              <a:rPr lang="ru-RU" altLang="ru-RU" sz="1400" dirty="0" smtClean="0"/>
              <a:t>Дедушка очень добрый, он любит детей и знает много интересных игр.</a:t>
            </a:r>
          </a:p>
          <a:p>
            <a:pPr>
              <a:lnSpc>
                <a:spcPct val="80000"/>
              </a:lnSpc>
            </a:pPr>
            <a:r>
              <a:rPr lang="ru-RU" altLang="ru-RU" sz="1400" dirty="0" smtClean="0"/>
              <a:t>     </a:t>
            </a:r>
            <a:r>
              <a:rPr lang="ru-RU" altLang="ru-RU" sz="1400" dirty="0" err="1" smtClean="0"/>
              <a:t>Чики-чики-чики-чок</a:t>
            </a:r>
            <a:r>
              <a:rPr lang="ru-RU" altLang="ru-RU" sz="1400" dirty="0" smtClean="0"/>
              <a:t>,</a:t>
            </a:r>
          </a:p>
          <a:p>
            <a:pPr>
              <a:lnSpc>
                <a:spcPct val="80000"/>
              </a:lnSpc>
            </a:pPr>
            <a:r>
              <a:rPr lang="ru-RU" altLang="ru-RU" sz="1400" dirty="0" smtClean="0"/>
              <a:t>     Здравствуй, дедушка Молчок!</a:t>
            </a:r>
          </a:p>
          <a:p>
            <a:pPr>
              <a:lnSpc>
                <a:spcPct val="80000"/>
              </a:lnSpc>
            </a:pPr>
            <a:r>
              <a:rPr lang="ru-RU" altLang="ru-RU" sz="1400" dirty="0" smtClean="0"/>
              <a:t>     Где ты? Мы хотим играть,</a:t>
            </a:r>
          </a:p>
          <a:p>
            <a:pPr>
              <a:lnSpc>
                <a:spcPct val="80000"/>
              </a:lnSpc>
            </a:pPr>
            <a:r>
              <a:rPr lang="ru-RU" altLang="ru-RU" sz="1400" dirty="0" smtClean="0"/>
              <a:t>     Много нового узнать.</a:t>
            </a:r>
          </a:p>
          <a:p>
            <a:pPr>
              <a:lnSpc>
                <a:spcPct val="80000"/>
              </a:lnSpc>
            </a:pPr>
            <a:r>
              <a:rPr lang="ru-RU" altLang="ru-RU" sz="1400" dirty="0" smtClean="0"/>
              <a:t>     Где ты, добрый старичок? Тишина... </a:t>
            </a:r>
          </a:p>
          <a:p>
            <a:pPr>
              <a:lnSpc>
                <a:spcPct val="80000"/>
              </a:lnSpc>
            </a:pPr>
            <a:r>
              <a:rPr lang="ru-RU" altLang="ru-RU" sz="1400" dirty="0" smtClean="0"/>
              <a:t>     Пришел Молчок. Не спугни его смотри,</a:t>
            </a:r>
          </a:p>
          <a:p>
            <a:pPr>
              <a:lnSpc>
                <a:spcPct val="80000"/>
              </a:lnSpc>
            </a:pPr>
            <a:r>
              <a:rPr lang="ru-RU" altLang="ru-RU" sz="1400" dirty="0" smtClean="0"/>
              <a:t>     </a:t>
            </a:r>
            <a:r>
              <a:rPr lang="ru-RU" altLang="ru-RU" sz="1400" dirty="0" err="1" smtClean="0"/>
              <a:t>Тс-с-с</a:t>
            </a:r>
            <a:r>
              <a:rPr lang="ru-RU" altLang="ru-RU" sz="1400" dirty="0" smtClean="0"/>
              <a:t>, ничего не говори.</a:t>
            </a:r>
          </a:p>
          <a:p>
            <a:pPr>
              <a:lnSpc>
                <a:spcPct val="80000"/>
              </a:lnSpc>
            </a:pPr>
            <a:r>
              <a:rPr lang="ru-RU" altLang="ru-RU" sz="1400" dirty="0" smtClean="0"/>
              <a:t>Педагог просит детей очень тихо,  на цыпочках,  поискать дедушку,  жестом призывая к соблюдению</a:t>
            </a:r>
          </a:p>
          <a:p>
            <a:pPr>
              <a:lnSpc>
                <a:spcPct val="80000"/>
              </a:lnSpc>
            </a:pPr>
            <a:r>
              <a:rPr lang="ru-RU" altLang="ru-RU" sz="1400" dirty="0" smtClean="0"/>
              <a:t>тишины. Далее педагог «находит» дедушку (надевает бороду и шапку) и действует от его имени: здоровается,</a:t>
            </a:r>
          </a:p>
          <a:p>
            <a:pPr>
              <a:lnSpc>
                <a:spcPct val="80000"/>
              </a:lnSpc>
            </a:pPr>
            <a:r>
              <a:rPr lang="ru-RU" altLang="ru-RU" sz="1400" dirty="0" smtClean="0"/>
              <a:t>говорит, что очень спешил к ребятам, потому что любит играть. Предлагает детям поиграть в игру «Узнай, кто</a:t>
            </a:r>
          </a:p>
          <a:p>
            <a:pPr>
              <a:lnSpc>
                <a:spcPct val="80000"/>
              </a:lnSpc>
            </a:pPr>
            <a:r>
              <a:rPr lang="ru-RU" altLang="ru-RU" sz="1400" dirty="0" smtClean="0"/>
              <a:t>говорит от другого имени». С помощью считалки выбирают водящего. Педагог от имени дедушки читает текст.</a:t>
            </a:r>
          </a:p>
          <a:p>
            <a:pPr>
              <a:lnSpc>
                <a:spcPct val="80000"/>
              </a:lnSpc>
            </a:pPr>
            <a:r>
              <a:rPr lang="ru-RU" altLang="ru-RU" sz="1400" dirty="0" smtClean="0"/>
              <a:t>Ребенок, на которого указывает Молчок, отвечает на вопрос, изменив голос. Водящий угадывает, кто из детей</a:t>
            </a:r>
          </a:p>
          <a:p>
            <a:pPr>
              <a:lnSpc>
                <a:spcPct val="80000"/>
              </a:lnSpc>
            </a:pPr>
            <a:r>
              <a:rPr lang="ru-RU" altLang="ru-RU" sz="1400" dirty="0" smtClean="0"/>
              <a:t>говорит от другого имени.</a:t>
            </a:r>
          </a:p>
          <a:p>
            <a:pPr>
              <a:lnSpc>
                <a:spcPct val="80000"/>
              </a:lnSpc>
            </a:pPr>
            <a:r>
              <a:rPr lang="ru-RU" altLang="ru-RU" sz="1400" dirty="0" smtClean="0"/>
              <a:t>Сидит кукушка на суку и слышится в ответ... «Ку-ку», — отвечает ребенок, на которого указывает дедушка Молчок.</a:t>
            </a:r>
          </a:p>
          <a:p>
            <a:pPr>
              <a:lnSpc>
                <a:spcPct val="80000"/>
              </a:lnSpc>
            </a:pPr>
            <a:r>
              <a:rPr lang="ru-RU" altLang="ru-RU" sz="1400" dirty="0" smtClean="0"/>
              <a:t>А вот котеночек в углу, Мяукает он так... (Мяу! Мяу!)</a:t>
            </a:r>
          </a:p>
          <a:p>
            <a:pPr>
              <a:lnSpc>
                <a:spcPct val="80000"/>
              </a:lnSpc>
            </a:pPr>
            <a:r>
              <a:rPr lang="ru-RU" altLang="ru-RU" sz="1400" dirty="0" smtClean="0"/>
              <a:t>Щенок прогавкает в ответ услышим вот что мы вослед... (Гав! Гав!)</a:t>
            </a:r>
          </a:p>
          <a:p>
            <a:pPr>
              <a:lnSpc>
                <a:spcPct val="80000"/>
              </a:lnSpc>
            </a:pPr>
            <a:r>
              <a:rPr lang="ru-RU" altLang="ru-RU" sz="1400" dirty="0" smtClean="0"/>
              <a:t>Корова тоже не смолчит, а вслед нам громко замычит... (</a:t>
            </a:r>
            <a:r>
              <a:rPr lang="ru-RU" altLang="ru-RU" sz="1400" dirty="0" err="1" smtClean="0"/>
              <a:t>Му-у</a:t>
            </a:r>
            <a:r>
              <a:rPr lang="ru-RU" altLang="ru-RU" sz="1400" dirty="0" smtClean="0"/>
              <a:t>!)</a:t>
            </a:r>
          </a:p>
          <a:p>
            <a:pPr>
              <a:lnSpc>
                <a:spcPct val="80000"/>
              </a:lnSpc>
            </a:pPr>
            <a:r>
              <a:rPr lang="ru-RU" altLang="ru-RU" sz="1400" dirty="0" smtClean="0"/>
              <a:t>А петушок, встретив зарю, Нам пропоет... (Ку-ка-ре-ку!) </a:t>
            </a:r>
          </a:p>
          <a:p>
            <a:pPr>
              <a:lnSpc>
                <a:spcPct val="80000"/>
              </a:lnSpc>
            </a:pPr>
            <a:r>
              <a:rPr lang="ru-RU" altLang="ru-RU" sz="1400" dirty="0" smtClean="0"/>
              <a:t>Паровоз, набравши ход, Тоже весело поет... (У-у-у!)</a:t>
            </a:r>
          </a:p>
          <a:p>
            <a:pPr>
              <a:lnSpc>
                <a:spcPct val="80000"/>
              </a:lnSpc>
            </a:pPr>
            <a:r>
              <a:rPr lang="ru-RU" altLang="ru-RU" sz="1400" dirty="0" smtClean="0"/>
              <a:t>Если праздник, детвора Весело кричит... (Ура! Ура!)</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7848872" cy="3471720"/>
          </a:xfrm>
          <a:prstGeom prst="rect">
            <a:avLst/>
          </a:prstGeom>
        </p:spPr>
        <p:txBody>
          <a:bodyPr wrap="square">
            <a:spAutoFit/>
          </a:bodyPr>
          <a:lstStyle/>
          <a:p>
            <a:r>
              <a:rPr lang="ru-RU" altLang="ru-RU" dirty="0" smtClean="0"/>
              <a:t>Игра «Угадай, чей голосок» </a:t>
            </a:r>
          </a:p>
          <a:p>
            <a:r>
              <a:rPr lang="ru-RU" altLang="ru-RU" dirty="0" smtClean="0"/>
              <a:t>Цель.  Учить детей интонационно и выразительно произносить предложенную фразу.</a:t>
            </a:r>
          </a:p>
          <a:p>
            <a:endParaRPr lang="ru-RU" altLang="ru-RU" dirty="0" smtClean="0"/>
          </a:p>
          <a:p>
            <a:endParaRPr lang="ru-RU" altLang="ru-RU" dirty="0" smtClean="0"/>
          </a:p>
          <a:p>
            <a:r>
              <a:rPr lang="ru-RU" altLang="ru-RU" dirty="0" smtClean="0"/>
              <a:t> </a:t>
            </a:r>
          </a:p>
          <a:p>
            <a:endParaRPr lang="ru-RU" altLang="ru-RU" dirty="0" smtClean="0"/>
          </a:p>
          <a:p>
            <a:endParaRPr lang="ru-RU" altLang="ru-RU" dirty="0" smtClean="0"/>
          </a:p>
          <a:p>
            <a:endParaRPr lang="ru-RU" altLang="ru-RU" dirty="0" smtClean="0"/>
          </a:p>
          <a:p>
            <a:pPr>
              <a:spcBef>
                <a:spcPct val="20000"/>
              </a:spcBef>
              <a:buClr>
                <a:schemeClr val="accent1"/>
              </a:buClr>
              <a:buSzPct val="65000"/>
              <a:buFont typeface="Wingdings" pitchFamily="2" charset="2"/>
              <a:buNone/>
            </a:pPr>
            <a:endParaRPr lang="ru-RU" altLang="ru-RU" dirty="0" smtClean="0"/>
          </a:p>
          <a:p>
            <a:endParaRPr lang="ru-RU" altLang="ru-RU" dirty="0" smtClean="0"/>
          </a:p>
          <a:p>
            <a:endParaRPr lang="ru-RU" dirty="0"/>
          </a:p>
        </p:txBody>
      </p:sp>
      <p:sp>
        <p:nvSpPr>
          <p:cNvPr id="3" name="Прямоугольник 2"/>
          <p:cNvSpPr/>
          <p:nvPr/>
        </p:nvSpPr>
        <p:spPr>
          <a:xfrm>
            <a:off x="251520" y="908720"/>
            <a:ext cx="7992888" cy="1126462"/>
          </a:xfrm>
          <a:prstGeom prst="rect">
            <a:avLst/>
          </a:prstGeom>
        </p:spPr>
        <p:txBody>
          <a:bodyPr wrap="square">
            <a:spAutoFit/>
          </a:bodyPr>
          <a:lstStyle/>
          <a:p>
            <a:pPr>
              <a:lnSpc>
                <a:spcPct val="80000"/>
              </a:lnSpc>
            </a:pPr>
            <a:endParaRPr lang="ru-RU" altLang="ru-RU" sz="1400" dirty="0" smtClean="0"/>
          </a:p>
          <a:p>
            <a:pPr>
              <a:lnSpc>
                <a:spcPct val="80000"/>
              </a:lnSpc>
            </a:pPr>
            <a:endParaRPr lang="ru-RU" altLang="ru-RU" sz="1400" dirty="0" smtClean="0"/>
          </a:p>
          <a:p>
            <a:pPr>
              <a:lnSpc>
                <a:spcPct val="80000"/>
              </a:lnSpc>
            </a:pPr>
            <a:r>
              <a:rPr lang="ru-RU" altLang="ru-RU" sz="1400" dirty="0" smtClean="0"/>
              <a:t>Дети встают в шеренгу. К ним спиной встает водящий. Педагог молча указывает на любого ребенка, тот произносит фразу:  «</a:t>
            </a:r>
            <a:r>
              <a:rPr lang="ru-RU" altLang="ru-RU" sz="1400" dirty="0" err="1" smtClean="0"/>
              <a:t>Скок-скок-скок-скок</a:t>
            </a:r>
            <a:r>
              <a:rPr lang="ru-RU" altLang="ru-RU" sz="1400" dirty="0" smtClean="0"/>
              <a:t>,  угадай,  чей голосок!» Если водящий угадал,  он встает в общую шеренгу. Водящим становится тот, голос которого угадали. Игра проводится несколько раз. Дети меняют интонации и тембр голоса</a:t>
            </a:r>
          </a:p>
        </p:txBody>
      </p:sp>
      <p:sp>
        <p:nvSpPr>
          <p:cNvPr id="4" name="Прямоугольник 3"/>
          <p:cNvSpPr/>
          <p:nvPr/>
        </p:nvSpPr>
        <p:spPr>
          <a:xfrm>
            <a:off x="179512" y="2132857"/>
            <a:ext cx="6678488" cy="4401205"/>
          </a:xfrm>
          <a:prstGeom prst="rect">
            <a:avLst/>
          </a:prstGeom>
        </p:spPr>
        <p:txBody>
          <a:bodyPr wrap="square">
            <a:spAutoFit/>
          </a:bodyPr>
          <a:lstStyle/>
          <a:p>
            <a:r>
              <a:rPr lang="ru-RU" altLang="ru-RU" sz="1400" dirty="0" smtClean="0"/>
              <a:t>Мини-сценка «Ёж-чистюля»</a:t>
            </a:r>
          </a:p>
          <a:p>
            <a:endParaRPr lang="ru-RU" altLang="ru-RU" sz="1400" dirty="0" smtClean="0"/>
          </a:p>
          <a:p>
            <a:r>
              <a:rPr lang="ru-RU" altLang="ru-RU" sz="1400" dirty="0" smtClean="0"/>
              <a:t>Ребенок: Ёж пыхтит и морщится: </a:t>
            </a:r>
          </a:p>
          <a:p>
            <a:r>
              <a:rPr lang="ru-RU" altLang="ru-RU" sz="1400" dirty="0" smtClean="0"/>
              <a:t>Ёжик:     Что я вам, уборщица? </a:t>
            </a:r>
          </a:p>
          <a:p>
            <a:r>
              <a:rPr lang="ru-RU" altLang="ru-RU" sz="1400" dirty="0" smtClean="0"/>
              <a:t>                  Лес никак не уберу! </a:t>
            </a:r>
          </a:p>
          <a:p>
            <a:r>
              <a:rPr lang="ru-RU" altLang="ru-RU" sz="1400" dirty="0" smtClean="0"/>
              <a:t>                 Соблюдайте чистоту! </a:t>
            </a:r>
          </a:p>
          <a:p>
            <a:r>
              <a:rPr lang="ru-RU" altLang="ru-RU" sz="1400" dirty="0" smtClean="0"/>
              <a:t>Дети разбиваются по желанию на пары и проигрывают эту мини-сценку,  используя шапочки-маски.</a:t>
            </a:r>
          </a:p>
          <a:p>
            <a:r>
              <a:rPr lang="ru-RU" altLang="ru-RU" sz="1400" dirty="0" smtClean="0"/>
              <a:t> </a:t>
            </a:r>
          </a:p>
          <a:p>
            <a:r>
              <a:rPr lang="ru-RU" altLang="ru-RU" sz="1400" dirty="0" smtClean="0"/>
              <a:t>	</a:t>
            </a:r>
          </a:p>
          <a:p>
            <a:r>
              <a:rPr lang="ru-RU" altLang="ru-RU" sz="1400" dirty="0" smtClean="0"/>
              <a:t>Мини-сценка «Жук» </a:t>
            </a:r>
          </a:p>
          <a:p>
            <a:endParaRPr lang="ru-RU" altLang="ru-RU" sz="1400" dirty="0" smtClean="0"/>
          </a:p>
          <a:p>
            <a:r>
              <a:rPr lang="ru-RU" altLang="ru-RU" sz="1400" dirty="0" smtClean="0"/>
              <a:t>Педагог (или ребенок):  На лужайке, на ромашке</a:t>
            </a:r>
          </a:p>
          <a:p>
            <a:r>
              <a:rPr lang="ru-RU" altLang="ru-RU" sz="1400" dirty="0" smtClean="0"/>
              <a:t>                                         Жук летал в цветной рубашке. </a:t>
            </a:r>
          </a:p>
          <a:p>
            <a:r>
              <a:rPr lang="ru-RU" altLang="ru-RU" sz="1400" dirty="0" smtClean="0"/>
              <a:t>Жук:  </a:t>
            </a:r>
            <a:r>
              <a:rPr lang="ru-RU" altLang="ru-RU" sz="1400" dirty="0" err="1" smtClean="0"/>
              <a:t>Жу-жу-жу</a:t>
            </a:r>
            <a:r>
              <a:rPr lang="ru-RU" altLang="ru-RU" sz="1400" dirty="0" smtClean="0"/>
              <a:t>, </a:t>
            </a:r>
            <a:r>
              <a:rPr lang="ru-RU" altLang="ru-RU" sz="1400" dirty="0" err="1" smtClean="0"/>
              <a:t>жу-жу-жу</a:t>
            </a:r>
            <a:r>
              <a:rPr lang="ru-RU" altLang="ru-RU" sz="1400" dirty="0" smtClean="0"/>
              <a:t>,  </a:t>
            </a:r>
          </a:p>
          <a:p>
            <a:r>
              <a:rPr lang="ru-RU" altLang="ru-RU" sz="1400" dirty="0" smtClean="0"/>
              <a:t>Я с ромашками дружу,  </a:t>
            </a:r>
          </a:p>
          <a:p>
            <a:r>
              <a:rPr lang="ru-RU" altLang="ru-RU" sz="1400" dirty="0" smtClean="0"/>
              <a:t>Тихо по ветру качаюсь, </a:t>
            </a:r>
          </a:p>
          <a:p>
            <a:r>
              <a:rPr lang="ru-RU" altLang="ru-RU" sz="1400" dirty="0" smtClean="0"/>
              <a:t>Низко-низко наклоняюсь. </a:t>
            </a:r>
          </a:p>
          <a:p>
            <a:r>
              <a:rPr lang="ru-RU" altLang="ru-RU" sz="1400" dirty="0" smtClean="0"/>
              <a:t>Обратить внимание на интонационную выразительность при произнесении слов жука.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404664"/>
            <a:ext cx="8856984" cy="4247317"/>
          </a:xfrm>
          <a:prstGeom prst="rect">
            <a:avLst/>
          </a:prstGeom>
        </p:spPr>
        <p:txBody>
          <a:bodyPr wrap="square">
            <a:spAutoFit/>
          </a:bodyPr>
          <a:lstStyle/>
          <a:p>
            <a:r>
              <a:rPr lang="ru-RU" dirty="0" smtClean="0"/>
              <a:t>Игра - драматизация по сказке «</a:t>
            </a:r>
            <a:r>
              <a:rPr lang="ru-RU" dirty="0" err="1" smtClean="0"/>
              <a:t>Заюшкина</a:t>
            </a:r>
            <a:r>
              <a:rPr lang="ru-RU" dirty="0" smtClean="0"/>
              <a:t> избушка» </a:t>
            </a:r>
          </a:p>
          <a:p>
            <a:r>
              <a:rPr lang="ru-RU" dirty="0" smtClean="0"/>
              <a:t>Цель: обучение драматизации сказки. </a:t>
            </a:r>
          </a:p>
          <a:p>
            <a:r>
              <a:rPr lang="ru-RU" dirty="0" smtClean="0"/>
              <a:t>Задачи: 1. Обучение последовательному пересказу с опорой на предметные картинки. 2. Формировать навык словообразования различных частей речи. </a:t>
            </a:r>
          </a:p>
          <a:p>
            <a:r>
              <a:rPr lang="ru-RU" dirty="0" smtClean="0"/>
              <a:t>3. Развивать выразительность речи, мимики, жестов. </a:t>
            </a:r>
          </a:p>
          <a:p>
            <a:r>
              <a:rPr lang="ru-RU" dirty="0" smtClean="0"/>
              <a:t>4. Воспитывать дружеские взаимоотношения. Оборудование: предметные картинки, иллюстрации к сказке, маски. </a:t>
            </a:r>
          </a:p>
          <a:p>
            <a:r>
              <a:rPr lang="ru-RU" dirty="0" smtClean="0"/>
              <a:t>Ход игры 1. Чтение сказки «</a:t>
            </a:r>
            <a:r>
              <a:rPr lang="ru-RU" dirty="0" err="1" smtClean="0"/>
              <a:t>Заюшкина</a:t>
            </a:r>
            <a:r>
              <a:rPr lang="ru-RU" dirty="0" smtClean="0"/>
              <a:t> избушка» </a:t>
            </a:r>
          </a:p>
          <a:p>
            <a:r>
              <a:rPr lang="ru-RU" dirty="0" smtClean="0"/>
              <a:t>2. Беседа по содержанию: Какую избушку построила лиса? Почему она называется ледяная? Какую избушку построил зайка? (она из луба, поэтому лубяная). Какая беда случилась с зайчиком? Как можно назвать поступок лисы? Кто хотел помочь зайчику? Почему собака и медведь не помогли ему? Кто же зайчику помог выгнать лису? Почему петуху это удалось? Сколько раз он спел свою песенку лисе? Какая это песенка ласковая или грозная? Кто из персонажей вам понравился и почему? Давайте назовем их ласково</a:t>
            </a:r>
            <a:endParaRPr lang="ru-RU" dirty="0"/>
          </a:p>
        </p:txBody>
      </p:sp>
      <p:sp>
        <p:nvSpPr>
          <p:cNvPr id="4" name="Прямоугольник 3"/>
          <p:cNvSpPr/>
          <p:nvPr/>
        </p:nvSpPr>
        <p:spPr>
          <a:xfrm>
            <a:off x="179512" y="4509120"/>
            <a:ext cx="8964488" cy="2308324"/>
          </a:xfrm>
          <a:prstGeom prst="rect">
            <a:avLst/>
          </a:prstGeom>
        </p:spPr>
        <p:txBody>
          <a:bodyPr wrap="square">
            <a:spAutoFit/>
          </a:bodyPr>
          <a:lstStyle/>
          <a:p>
            <a:r>
              <a:rPr lang="ru-RU" dirty="0" smtClean="0"/>
              <a:t>3. Игра «Назовем ласково» Заяц-зайка, зайчик, заинька, </a:t>
            </a:r>
            <a:r>
              <a:rPr lang="ru-RU" dirty="0" err="1" smtClean="0"/>
              <a:t>заюшка</a:t>
            </a:r>
            <a:r>
              <a:rPr lang="ru-RU" dirty="0" smtClean="0"/>
              <a:t>. Петух-петушок, Петенька.</a:t>
            </a:r>
          </a:p>
          <a:p>
            <a:r>
              <a:rPr lang="ru-RU" dirty="0" smtClean="0"/>
              <a:t> 4. Подбор признаков к персонажам сказки по их поступкам. Собака - трусливая. Медведь – трусливый. Петух – храбрый, смелый, бесстрашный. Заяц – трудолюбивый, слабый. Лиса – хитрая, нахальная, коварная.</a:t>
            </a:r>
          </a:p>
          <a:p>
            <a:r>
              <a:rPr lang="ru-RU" dirty="0" smtClean="0"/>
              <a:t> 5. Заучивание песенки петуха. 6. Повторное рассказывание сказки 7. Пересказ сказки по цепочке с опорой на предметные картинки. 8. Игра «Изобрази животное из сказки». 9. Игра на развитие тембровой окраски голоса «Скажи как…».</a:t>
            </a:r>
            <a:endParaRPr lang="ru-RU"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1"/>
            <a:ext cx="4572000" cy="830997"/>
          </a:xfrm>
          <a:prstGeom prst="rect">
            <a:avLst/>
          </a:prstGeom>
        </p:spPr>
        <p:txBody>
          <a:bodyPr wrap="square">
            <a:spAutoFit/>
          </a:bodyPr>
          <a:lstStyle/>
          <a:p>
            <a:r>
              <a:rPr lang="ru-RU" sz="2400" b="1" dirty="0" smtClean="0">
                <a:solidFill>
                  <a:srgbClr val="FF0000"/>
                </a:solidFill>
                <a:latin typeface="Georgia" pitchFamily="18" charset="0"/>
              </a:rPr>
              <a:t>Театрализованная деятельность-это</a:t>
            </a:r>
            <a:endParaRPr lang="ru-RU" sz="2400" dirty="0">
              <a:solidFill>
                <a:srgbClr val="FF0000"/>
              </a:solidFill>
            </a:endParaRPr>
          </a:p>
        </p:txBody>
      </p:sp>
      <p:sp>
        <p:nvSpPr>
          <p:cNvPr id="3" name="Прямоугольник 2"/>
          <p:cNvSpPr/>
          <p:nvPr/>
        </p:nvSpPr>
        <p:spPr>
          <a:xfrm>
            <a:off x="179512" y="1052736"/>
            <a:ext cx="8784976" cy="2723823"/>
          </a:xfrm>
          <a:prstGeom prst="rect">
            <a:avLst/>
          </a:prstGeom>
        </p:spPr>
        <p:txBody>
          <a:bodyPr wrap="square">
            <a:spAutoFit/>
          </a:bodyPr>
          <a:lstStyle/>
          <a:p>
            <a:pPr>
              <a:lnSpc>
                <a:spcPct val="100000"/>
              </a:lnSpc>
              <a:spcBef>
                <a:spcPts val="638"/>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400" b="1" dirty="0" smtClean="0">
                <a:solidFill>
                  <a:srgbClr val="0000CC"/>
                </a:solidFill>
                <a:latin typeface="Georgia" pitchFamily="18" charset="0"/>
                <a:ea typeface="Lucida Sans Unicode" charset="0"/>
                <a:cs typeface="Lucida Sans Unicode" charset="0"/>
              </a:rPr>
              <a:t> </a:t>
            </a:r>
            <a:r>
              <a:rPr lang="ru-RU" sz="2400" dirty="0" smtClean="0">
                <a:solidFill>
                  <a:srgbClr val="0000CC"/>
                </a:solidFill>
                <a:latin typeface="Georgia" pitchFamily="18" charset="0"/>
                <a:ea typeface="Lucida Sans Unicode" charset="0"/>
                <a:cs typeface="Lucida Sans Unicode" charset="0"/>
              </a:rPr>
              <a:t>…</a:t>
            </a:r>
            <a:r>
              <a:rPr lang="ru-RU" dirty="0" smtClean="0">
                <a:latin typeface="Georgia" pitchFamily="18" charset="0"/>
                <a:ea typeface="Lucida Sans Unicode" charset="0"/>
                <a:cs typeface="Lucida Sans Unicode" charset="0"/>
              </a:rPr>
              <a:t>не просто игра!</a:t>
            </a:r>
          </a:p>
          <a:p>
            <a:pPr>
              <a:lnSpc>
                <a:spcPct val="100000"/>
              </a:lnSpc>
              <a:spcBef>
                <a:spcPts val="638"/>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dirty="0" smtClean="0">
                <a:latin typeface="Georgia" pitchFamily="18" charset="0"/>
                <a:ea typeface="Lucida Sans Unicode" charset="0"/>
                <a:cs typeface="Lucida Sans Unicode" charset="0"/>
              </a:rPr>
              <a:t>   Это прекрасное средство для интенсивного развития речи детей, обогащения словаря, развития мышления, воображения, творческих способностей</a:t>
            </a:r>
            <a:r>
              <a:rPr lang="ru-RU" sz="2400" dirty="0" smtClean="0">
                <a:latin typeface="Georgia" pitchFamily="18" charset="0"/>
                <a:ea typeface="Lucida Sans Unicode" charset="0"/>
                <a:cs typeface="Lucida Sans Unicode" charset="0"/>
              </a:rPr>
              <a:t>.</a:t>
            </a:r>
            <a:r>
              <a:rPr lang="ru-RU" sz="2400" dirty="0" smtClean="0"/>
              <a:t> </a:t>
            </a:r>
            <a:r>
              <a:rPr lang="ru-RU" sz="2000" dirty="0" smtClean="0"/>
              <a:t>Ну, и конечно, занимаясь с детьми театром, мы делаем жизнь наших воспитанников интересной и содержательной, наполняем ее яркими впечатлениями и радостью творчества. Театр в детском саду научит ребенка видеть прекрасное в жизни и в людях, зародит стремление нести в жизнь прекрасное и доброе.</a:t>
            </a:r>
            <a:endParaRPr lang="ru-RU" sz="2000" dirty="0"/>
          </a:p>
        </p:txBody>
      </p:sp>
      <p:pic>
        <p:nvPicPr>
          <p:cNvPr id="1026" name="Picture 2" descr="F:\IMG_1397.JPG"/>
          <p:cNvPicPr>
            <a:picLocks noChangeAspect="1" noChangeArrowheads="1"/>
          </p:cNvPicPr>
          <p:nvPr/>
        </p:nvPicPr>
        <p:blipFill>
          <a:blip r:embed="rId3" cstate="print"/>
          <a:srcRect/>
          <a:stretch>
            <a:fillRect/>
          </a:stretch>
        </p:blipFill>
        <p:spPr bwMode="auto">
          <a:xfrm>
            <a:off x="2555776" y="4005064"/>
            <a:ext cx="3468882" cy="2590955"/>
          </a:xfrm>
          <a:prstGeom prst="rect">
            <a:avLst/>
          </a:prstGeom>
          <a:noFill/>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SCN2855.JPG"/>
          <p:cNvPicPr>
            <a:picLocks noChangeAspect="1"/>
          </p:cNvPicPr>
          <p:nvPr/>
        </p:nvPicPr>
        <p:blipFill>
          <a:blip r:embed="rId2" cstate="print"/>
          <a:stretch>
            <a:fillRect/>
          </a:stretch>
        </p:blipFill>
        <p:spPr>
          <a:xfrm>
            <a:off x="539552" y="332656"/>
            <a:ext cx="7776864" cy="4995936"/>
          </a:xfrm>
          <a:prstGeom prst="rect">
            <a:avLst/>
          </a:prstGeom>
        </p:spPr>
      </p:pic>
      <p:sp>
        <p:nvSpPr>
          <p:cNvPr id="3" name="Прямоугольник 2"/>
          <p:cNvSpPr/>
          <p:nvPr/>
        </p:nvSpPr>
        <p:spPr>
          <a:xfrm>
            <a:off x="1907704" y="5589240"/>
            <a:ext cx="4572000" cy="954107"/>
          </a:xfrm>
          <a:prstGeom prst="rect">
            <a:avLst/>
          </a:prstGeom>
        </p:spPr>
        <p:txBody>
          <a:bodyPr>
            <a:spAutoFit/>
          </a:bodyPr>
          <a:lstStyle/>
          <a:p>
            <a:pPr algn="ctr"/>
            <a:r>
              <a:rPr lang="ru-RU" altLang="ru-RU" sz="2800" dirty="0" smtClean="0">
                <a:solidFill>
                  <a:srgbClr val="CC0000"/>
                </a:solidFill>
              </a:rPr>
              <a:t>Благодарю за внимание.</a:t>
            </a:r>
          </a:p>
          <a:p>
            <a:pPr algn="ctr"/>
            <a:r>
              <a:rPr lang="ru-RU" altLang="ru-RU" sz="2800" dirty="0" smtClean="0">
                <a:solidFill>
                  <a:srgbClr val="CC0000"/>
                </a:solidFill>
              </a:rPr>
              <a:t>Желаю успеха!</a:t>
            </a:r>
            <a:endParaRPr lang="ru-RU" altLang="ru-RU" sz="2800" dirty="0">
              <a:solidFill>
                <a:srgbClr val="CC0000"/>
              </a:solidFill>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71400"/>
            <a:ext cx="7920880" cy="360040"/>
          </a:xfrm>
        </p:spPr>
        <p:txBody>
          <a:bodyPr>
            <a:normAutofit fontScale="90000"/>
          </a:bodyPr>
          <a:lstStyle/>
          <a:p>
            <a:endParaRPr lang="ru-RU" dirty="0"/>
          </a:p>
        </p:txBody>
      </p:sp>
      <p:sp>
        <p:nvSpPr>
          <p:cNvPr id="3" name="Содержимое 2"/>
          <p:cNvSpPr>
            <a:spLocks noGrp="1"/>
          </p:cNvSpPr>
          <p:nvPr>
            <p:ph idx="1"/>
          </p:nvPr>
        </p:nvSpPr>
        <p:spPr>
          <a:xfrm>
            <a:off x="457200" y="476673"/>
            <a:ext cx="8229600" cy="3672407"/>
          </a:xfrm>
        </p:spPr>
        <p:txBody>
          <a:bodyPr>
            <a:normAutofit fontScale="92500" lnSpcReduction="10000"/>
          </a:bodyPr>
          <a:lstStyle/>
          <a:p>
            <a:r>
              <a:rPr lang="ru-RU" dirty="0" smtClean="0">
                <a:latin typeface="Arial" charset="0"/>
              </a:rPr>
              <a:t>По-моему, цель сказочников заключается в том, чтобы какою угодно ценою воспитать в ребёнке человечность – эту дивную способность человека волноваться чужими несчастьями, радоваться радостям другого, переживать чужую судьбу, как свою»</a:t>
            </a:r>
            <a:br>
              <a:rPr lang="ru-RU" dirty="0" smtClean="0">
                <a:latin typeface="Arial" charset="0"/>
              </a:rPr>
            </a:br>
            <a:r>
              <a:rPr lang="ru-RU" dirty="0" smtClean="0">
                <a:latin typeface="Arial" charset="0"/>
              </a:rPr>
              <a:t>                                           К.И. Чуковский</a:t>
            </a:r>
          </a:p>
          <a:p>
            <a:endParaRPr lang="ru-RU" dirty="0"/>
          </a:p>
        </p:txBody>
      </p:sp>
      <p:pic>
        <p:nvPicPr>
          <p:cNvPr id="6" name="Рисунок 5" descr="DSCN3022.JPG"/>
          <p:cNvPicPr>
            <a:picLocks noChangeAspect="1"/>
          </p:cNvPicPr>
          <p:nvPr/>
        </p:nvPicPr>
        <p:blipFill>
          <a:blip r:embed="rId2" cstate="print"/>
          <a:stretch>
            <a:fillRect/>
          </a:stretch>
        </p:blipFill>
        <p:spPr>
          <a:xfrm>
            <a:off x="2208245" y="3861048"/>
            <a:ext cx="3972539" cy="2808312"/>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Актуальность</a:t>
            </a:r>
            <a:endParaRPr lang="ru-RU" dirty="0">
              <a:solidFill>
                <a:srgbClr val="FF0000"/>
              </a:solidFill>
            </a:endParaRPr>
          </a:p>
        </p:txBody>
      </p:sp>
      <p:sp>
        <p:nvSpPr>
          <p:cNvPr id="3" name="Содержимое 2"/>
          <p:cNvSpPr>
            <a:spLocks noGrp="1"/>
          </p:cNvSpPr>
          <p:nvPr>
            <p:ph idx="1"/>
          </p:nvPr>
        </p:nvSpPr>
        <p:spPr/>
        <p:txBody>
          <a:bodyPr>
            <a:normAutofit fontScale="85000" lnSpcReduction="20000"/>
          </a:bodyPr>
          <a:lstStyle/>
          <a:p>
            <a:pPr>
              <a:lnSpc>
                <a:spcPct val="80000"/>
              </a:lnSpc>
            </a:pPr>
            <a:r>
              <a:rPr lang="ru-RU" sz="3300" dirty="0" smtClean="0"/>
              <a:t>В последние годы, к сожалению, отмечается увеличение количества детей, имеющих нарушения речи. А ясная и правильная речь - это залог продуктивного общения, уверенности, успешности. </a:t>
            </a:r>
          </a:p>
          <a:p>
            <a:pPr>
              <a:lnSpc>
                <a:spcPct val="80000"/>
              </a:lnSpc>
            </a:pPr>
            <a:r>
              <a:rPr lang="ru-RU" sz="3300" dirty="0" smtClean="0"/>
              <a:t>Театральная деятельность – это самый распространённый вид детского творчества. Она близка и понятна ребёнку, глубоко лежит в его природе и находит своё отстранение стихийно, потому что связана с игрой. Всякую свою выдумку, впечатления из окружающей жизни ребёнку хочется выложить в живые образы и действия. Входя в образ, он играет любые роли, стараясь подражать тому, что видит и что его заинтересовало, и, получая огромное эмоциональное наслаждение. </a:t>
            </a:r>
          </a:p>
          <a:p>
            <a:pPr>
              <a:lnSpc>
                <a:spcPct val="80000"/>
              </a:lnSpc>
              <a:buNone/>
            </a:pPr>
            <a:endParaRPr lang="ru-RU" b="1" dirty="0" smtClean="0"/>
          </a:p>
          <a:p>
            <a:endParaRPr lang="ru-RU"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124744"/>
            <a:ext cx="8064896" cy="4893647"/>
          </a:xfrm>
          <a:prstGeom prst="rect">
            <a:avLst/>
          </a:prstGeom>
        </p:spPr>
        <p:txBody>
          <a:bodyPr wrap="square">
            <a:spAutoFit/>
          </a:bodyPr>
          <a:lstStyle/>
          <a:p>
            <a:r>
              <a:rPr lang="ru-RU" sz="2400" dirty="0" smtClean="0"/>
              <a:t>Работая с детьми  дошкольного возраста, я отметила, что проблема речевого развития детей актуальна. Согласно педагогическому мониторингу, проведенному в начале года, выявила низкий уровень: ролевого общения; развития интонационной и мимической выразительности речи у детей; неспособность запомнить стихотворные тексты. В связи с чем, встал вопрос о том, как более продуктивно проводить работу по формированию у детей  дошкольного возраста умения взаимодействовать друг с другом, способности с помощью интонации и мимики выражать своё эмоциональное состояние, разучивать  стихотворные тексты. Учитывая эти особенности я остановилась на играх-драматизациях.</a:t>
            </a:r>
            <a:endParaRPr lang="ru-RU" sz="2400" dirty="0"/>
          </a:p>
        </p:txBody>
      </p:sp>
      <p:sp>
        <p:nvSpPr>
          <p:cNvPr id="4" name="TextBox 3"/>
          <p:cNvSpPr txBox="1"/>
          <p:nvPr/>
        </p:nvSpPr>
        <p:spPr>
          <a:xfrm>
            <a:off x="3203848" y="620688"/>
            <a:ext cx="2808312" cy="461665"/>
          </a:xfrm>
          <a:prstGeom prst="rect">
            <a:avLst/>
          </a:prstGeom>
          <a:noFill/>
        </p:spPr>
        <p:txBody>
          <a:bodyPr wrap="square" rtlCol="0">
            <a:spAutoFit/>
          </a:bodyPr>
          <a:lstStyle/>
          <a:p>
            <a:r>
              <a:rPr lang="ru-RU" sz="2400" dirty="0" smtClean="0">
                <a:solidFill>
                  <a:srgbClr val="FF0000"/>
                </a:solidFill>
              </a:rPr>
              <a:t>Проблема проекта</a:t>
            </a:r>
            <a:endParaRPr lang="ru-RU" sz="2400" dirty="0">
              <a:solidFill>
                <a:srgbClr val="FF0000"/>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6" name="Содержимое 5"/>
          <p:cNvSpPr>
            <a:spLocks noGrp="1"/>
          </p:cNvSpPr>
          <p:nvPr>
            <p:ph idx="1"/>
          </p:nvPr>
        </p:nvSpPr>
        <p:spPr/>
        <p:txBody>
          <a:bodyPr>
            <a:normAutofit lnSpcReduction="10000"/>
          </a:bodyPr>
          <a:lstStyle/>
          <a:p>
            <a:r>
              <a:rPr lang="ru-RU" b="1" dirty="0" smtClean="0">
                <a:solidFill>
                  <a:srgbClr val="FF0000"/>
                </a:solidFill>
                <a:latin typeface="Times New Roman" pitchFamily="18" charset="0"/>
                <a:cs typeface="Times New Roman" pitchFamily="18" charset="0"/>
              </a:rPr>
              <a:t>Цель:</a:t>
            </a: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dirty="0" smtClean="0"/>
              <a:t>  развитие речи детей дошкольного возраста посредством  игр-драматизаций</a:t>
            </a:r>
          </a:p>
          <a:p>
            <a:r>
              <a:rPr lang="ru-RU" dirty="0" smtClean="0"/>
              <a:t/>
            </a:r>
            <a:br>
              <a:rPr lang="ru-RU" dirty="0" smtClean="0"/>
            </a:br>
            <a:r>
              <a:rPr lang="ru-RU" dirty="0" smtClean="0"/>
              <a:t> целенаправленно обогащать словарь  детей </a:t>
            </a:r>
          </a:p>
          <a:p>
            <a:r>
              <a:rPr lang="ru-RU" dirty="0" smtClean="0"/>
              <a:t>формировать потребности детей в общении со взрослыми и сверстниками посредством речи;</a:t>
            </a:r>
          </a:p>
          <a:p>
            <a:pPr>
              <a:buNone/>
            </a:pPr>
            <a:endParaRPr lang="ru-RU"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196752"/>
            <a:ext cx="7704856" cy="3539430"/>
          </a:xfrm>
          <a:prstGeom prst="rect">
            <a:avLst/>
          </a:prstGeom>
        </p:spPr>
        <p:txBody>
          <a:bodyPr wrap="square">
            <a:spAutoFit/>
          </a:bodyPr>
          <a:lstStyle/>
          <a:p>
            <a:r>
              <a:rPr lang="ru-RU" sz="3200" dirty="0" smtClean="0">
                <a:solidFill>
                  <a:srgbClr val="FF0000"/>
                </a:solidFill>
              </a:rPr>
              <a:t>Задачи:</a:t>
            </a:r>
          </a:p>
          <a:p>
            <a:r>
              <a:rPr lang="ru-RU" sz="3200" dirty="0" smtClean="0"/>
              <a:t>• Вызвать интерес к играм – драматизациям;</a:t>
            </a:r>
          </a:p>
          <a:p>
            <a:r>
              <a:rPr lang="ru-RU" sz="3200" dirty="0" smtClean="0"/>
              <a:t>• развивать мимическую и интонационную выразительность.</a:t>
            </a:r>
          </a:p>
          <a:p>
            <a:r>
              <a:rPr lang="ru-RU" sz="3200" dirty="0" smtClean="0"/>
              <a:t>• активизировать речевое общение;</a:t>
            </a:r>
          </a:p>
          <a:p>
            <a:r>
              <a:rPr lang="ru-RU" sz="3200" dirty="0" smtClean="0"/>
              <a:t>• развивать диалогическую речь;</a:t>
            </a:r>
            <a:endParaRPr lang="ru-RU" sz="3200"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260648"/>
            <a:ext cx="6318448" cy="2308324"/>
          </a:xfrm>
          <a:prstGeom prst="rect">
            <a:avLst/>
          </a:prstGeom>
        </p:spPr>
        <p:txBody>
          <a:bodyPr wrap="square">
            <a:spAutoFit/>
          </a:bodyPr>
          <a:lstStyle/>
          <a:p>
            <a:endParaRPr lang="ru-RU" dirty="0" smtClean="0"/>
          </a:p>
          <a:p>
            <a:r>
              <a:rPr lang="ru-RU" dirty="0" smtClean="0"/>
              <a:t> Подбор и изучение методической, научно–популярной, художественной литературы.</a:t>
            </a:r>
          </a:p>
          <a:p>
            <a:r>
              <a:rPr lang="ru-RU" dirty="0" smtClean="0"/>
              <a:t> Разработка перспективного плана.</a:t>
            </a:r>
          </a:p>
          <a:p>
            <a:r>
              <a:rPr lang="ru-RU" dirty="0" smtClean="0"/>
              <a:t> Создание картотеки по играм – драматизациям.</a:t>
            </a:r>
          </a:p>
          <a:p>
            <a:r>
              <a:rPr lang="ru-RU" dirty="0" smtClean="0"/>
              <a:t>Обогащение предметно-пространственной развивающей среды по театрализованной деятельности.</a:t>
            </a:r>
          </a:p>
          <a:p>
            <a:r>
              <a:rPr lang="ru-RU" dirty="0" smtClean="0"/>
              <a:t> Презентация проекта на родительском собрании.</a:t>
            </a:r>
            <a:endParaRPr lang="ru-RU" dirty="0"/>
          </a:p>
        </p:txBody>
      </p:sp>
      <p:sp>
        <p:nvSpPr>
          <p:cNvPr id="5" name="Прямоугольник 4"/>
          <p:cNvSpPr/>
          <p:nvPr/>
        </p:nvSpPr>
        <p:spPr>
          <a:xfrm>
            <a:off x="611560" y="1988840"/>
            <a:ext cx="6246440" cy="2031325"/>
          </a:xfrm>
          <a:prstGeom prst="rect">
            <a:avLst/>
          </a:prstGeom>
        </p:spPr>
        <p:txBody>
          <a:bodyPr wrap="square">
            <a:spAutoFit/>
          </a:bodyPr>
          <a:lstStyle/>
          <a:p>
            <a:endParaRPr lang="ru-RU" dirty="0" smtClean="0"/>
          </a:p>
          <a:p>
            <a:endParaRPr lang="ru-RU" dirty="0" smtClean="0"/>
          </a:p>
          <a:p>
            <a:r>
              <a:rPr lang="ru-RU" dirty="0" smtClean="0"/>
              <a:t> Оформление папок – передвижек: «Игра – драматизация как средство речевого общения у дошкольников»; «Роль игры – драматизации в социально – личностном развитии дошкольников»; «Игра – драматизация как средство социально – нравственного воспитания дошкольников».</a:t>
            </a:r>
          </a:p>
        </p:txBody>
      </p:sp>
      <p:sp>
        <p:nvSpPr>
          <p:cNvPr id="6" name="Прямоугольник 5"/>
          <p:cNvSpPr/>
          <p:nvPr/>
        </p:nvSpPr>
        <p:spPr>
          <a:xfrm>
            <a:off x="683568" y="4365104"/>
            <a:ext cx="6174432" cy="646331"/>
          </a:xfrm>
          <a:prstGeom prst="rect">
            <a:avLst/>
          </a:prstGeom>
        </p:spPr>
        <p:txBody>
          <a:bodyPr wrap="square">
            <a:spAutoFit/>
          </a:bodyPr>
          <a:lstStyle/>
          <a:p>
            <a:r>
              <a:rPr lang="ru-RU" dirty="0" smtClean="0"/>
              <a:t> Выступление перед родителями и детьми младших групп.</a:t>
            </a:r>
          </a:p>
          <a:p>
            <a:endParaRPr lang="ru-RU" dirty="0"/>
          </a:p>
        </p:txBody>
      </p:sp>
      <p:sp>
        <p:nvSpPr>
          <p:cNvPr id="7" name="Прямоугольник 6"/>
          <p:cNvSpPr/>
          <p:nvPr/>
        </p:nvSpPr>
        <p:spPr>
          <a:xfrm>
            <a:off x="2627784" y="188641"/>
            <a:ext cx="4248472" cy="400110"/>
          </a:xfrm>
          <a:prstGeom prst="rect">
            <a:avLst/>
          </a:prstGeom>
        </p:spPr>
        <p:txBody>
          <a:bodyPr wrap="square">
            <a:spAutoFit/>
          </a:bodyPr>
          <a:lstStyle/>
          <a:p>
            <a:r>
              <a:rPr lang="ru-RU" sz="2000" dirty="0" smtClean="0">
                <a:solidFill>
                  <a:srgbClr val="FF0000"/>
                </a:solidFill>
              </a:rPr>
              <a:t>Стратегия реализации проекта</a:t>
            </a:r>
            <a:r>
              <a:rPr lang="ru-RU" sz="2000" dirty="0" smtClean="0"/>
              <a:t>:</a:t>
            </a:r>
            <a:endParaRPr lang="ru-RU" sz="2000" dirty="0"/>
          </a:p>
        </p:txBody>
      </p:sp>
      <p:sp>
        <p:nvSpPr>
          <p:cNvPr id="8" name="TextBox 7"/>
          <p:cNvSpPr txBox="1"/>
          <p:nvPr/>
        </p:nvSpPr>
        <p:spPr>
          <a:xfrm>
            <a:off x="1043608" y="4005064"/>
            <a:ext cx="3494355" cy="369332"/>
          </a:xfrm>
          <a:prstGeom prst="rect">
            <a:avLst/>
          </a:prstGeom>
          <a:noFill/>
        </p:spPr>
        <p:txBody>
          <a:bodyPr wrap="square" rtlCol="0">
            <a:spAutoFit/>
          </a:bodyPr>
          <a:lstStyle/>
          <a:p>
            <a:r>
              <a:rPr lang="ru-RU" dirty="0" smtClean="0"/>
              <a:t>Привлечение участников проекта</a:t>
            </a:r>
            <a:endParaRPr lang="ru-RU"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55576" y="836712"/>
            <a:ext cx="6606480" cy="5139869"/>
          </a:xfrm>
          <a:prstGeom prst="rect">
            <a:avLst/>
          </a:prstGeom>
        </p:spPr>
        <p:txBody>
          <a:bodyPr wrap="square">
            <a:spAutoFit/>
          </a:bodyPr>
          <a:lstStyle/>
          <a:p>
            <a:r>
              <a:rPr lang="ru-RU" sz="2400" dirty="0" smtClean="0">
                <a:solidFill>
                  <a:srgbClr val="FF0000"/>
                </a:solidFill>
              </a:rPr>
              <a:t>Работая над игрой - драматизацией я использовала следующий план:</a:t>
            </a:r>
          </a:p>
          <a:p>
            <a:r>
              <a:rPr lang="ru-RU" sz="2000" dirty="0" smtClean="0"/>
              <a:t> 1. Чтение сказки.</a:t>
            </a:r>
          </a:p>
          <a:p>
            <a:r>
              <a:rPr lang="ru-RU" sz="2000" dirty="0" smtClean="0"/>
              <a:t> 2. Беседа по содержанию.</a:t>
            </a:r>
          </a:p>
          <a:p>
            <a:r>
              <a:rPr lang="ru-RU" sz="2000" dirty="0" smtClean="0"/>
              <a:t> 3. Игра «Назови ласково». </a:t>
            </a:r>
          </a:p>
          <a:p>
            <a:r>
              <a:rPr lang="ru-RU" sz="2000" dirty="0" smtClean="0"/>
              <a:t>4. Подбор признаков к персонажам сказки по их поступкам. </a:t>
            </a:r>
          </a:p>
          <a:p>
            <a:r>
              <a:rPr lang="ru-RU" sz="2000" dirty="0" smtClean="0"/>
              <a:t>5. Повторное рассказывание сказки.</a:t>
            </a:r>
          </a:p>
          <a:p>
            <a:r>
              <a:rPr lang="ru-RU" sz="2000" dirty="0" smtClean="0"/>
              <a:t> 6. Обсуждение ролей.</a:t>
            </a:r>
          </a:p>
          <a:p>
            <a:r>
              <a:rPr lang="ru-RU" sz="2000" dirty="0" smtClean="0"/>
              <a:t> 7. Чтение сказки по ролям.</a:t>
            </a:r>
          </a:p>
          <a:p>
            <a:r>
              <a:rPr lang="ru-RU" sz="2000" dirty="0" smtClean="0"/>
              <a:t> 8. Пересказ сказки по цепочке с опорой на предметные картинки.</a:t>
            </a:r>
          </a:p>
          <a:p>
            <a:r>
              <a:rPr lang="ru-RU" sz="2000" dirty="0" smtClean="0"/>
              <a:t> 9. Игра «Изобрази животное из сказки». </a:t>
            </a:r>
          </a:p>
          <a:p>
            <a:r>
              <a:rPr lang="ru-RU" sz="2000" dirty="0" smtClean="0"/>
              <a:t>10. Игра «Скажи как….». </a:t>
            </a:r>
          </a:p>
          <a:p>
            <a:r>
              <a:rPr lang="ru-RU" sz="2000" dirty="0" smtClean="0"/>
              <a:t>11. Подбор костюмов, масок к сказке. </a:t>
            </a:r>
          </a:p>
          <a:p>
            <a:r>
              <a:rPr lang="ru-RU" sz="2000" dirty="0" smtClean="0"/>
              <a:t>12. Драматизация сказки. </a:t>
            </a:r>
            <a:endParaRPr lang="ru-RU" sz="2000"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476672"/>
            <a:ext cx="4572000" cy="2308324"/>
          </a:xfrm>
          <a:prstGeom prst="rect">
            <a:avLst/>
          </a:prstGeom>
        </p:spPr>
        <p:txBody>
          <a:bodyPr>
            <a:spAutoFit/>
          </a:bodyPr>
          <a:lstStyle/>
          <a:p>
            <a:r>
              <a:rPr lang="ru-RU" sz="2400" b="1" dirty="0" smtClean="0">
                <a:solidFill>
                  <a:srgbClr val="FF0000"/>
                </a:solidFill>
              </a:rPr>
              <a:t>Ожидаемый результат.</a:t>
            </a:r>
          </a:p>
          <a:p>
            <a:r>
              <a:rPr lang="ru-RU" sz="2000" dirty="0" smtClean="0"/>
              <a:t>  В первую очередь:</a:t>
            </a:r>
          </a:p>
          <a:p>
            <a:r>
              <a:rPr lang="ru-RU" sz="2000" dirty="0" smtClean="0"/>
              <a:t>- Активизация словаря детей;</a:t>
            </a:r>
          </a:p>
          <a:p>
            <a:r>
              <a:rPr lang="ru-RU" sz="2000" dirty="0" smtClean="0"/>
              <a:t>- Совершенствование звуковой культуры речи, интонационного строя;</a:t>
            </a:r>
          </a:p>
          <a:p>
            <a:r>
              <a:rPr lang="ru-RU" sz="2000" dirty="0" smtClean="0"/>
              <a:t>- Развитие диалогической и монологической форм речи;</a:t>
            </a:r>
            <a:endParaRPr lang="ru-RU" sz="2000" dirty="0"/>
          </a:p>
        </p:txBody>
      </p:sp>
      <p:sp>
        <p:nvSpPr>
          <p:cNvPr id="3" name="Прямоугольник 2"/>
          <p:cNvSpPr/>
          <p:nvPr/>
        </p:nvSpPr>
        <p:spPr>
          <a:xfrm>
            <a:off x="1043608" y="3068960"/>
            <a:ext cx="7632848" cy="2246769"/>
          </a:xfrm>
          <a:prstGeom prst="rect">
            <a:avLst/>
          </a:prstGeom>
        </p:spPr>
        <p:txBody>
          <a:bodyPr wrap="square">
            <a:spAutoFit/>
          </a:bodyPr>
          <a:lstStyle/>
          <a:p>
            <a:r>
              <a:rPr lang="ru-RU" dirty="0" smtClean="0"/>
              <a:t>- </a:t>
            </a:r>
            <a:r>
              <a:rPr lang="ru-RU" sz="2000" dirty="0" smtClean="0"/>
              <a:t>Совершенствование лексико-грамматических средств языка;</a:t>
            </a:r>
          </a:p>
          <a:p>
            <a:r>
              <a:rPr lang="ru-RU" sz="2000" dirty="0" smtClean="0"/>
              <a:t>- Речевое раскрепощение детей;</a:t>
            </a:r>
          </a:p>
          <a:p>
            <a:r>
              <a:rPr lang="ru-RU" sz="2000" dirty="0" smtClean="0"/>
              <a:t>- Совершенствование навыков общения детей в коллективе;</a:t>
            </a:r>
          </a:p>
          <a:p>
            <a:r>
              <a:rPr lang="ru-RU" sz="2000" dirty="0" smtClean="0"/>
              <a:t>- Повышение общей культуры ребенка;</a:t>
            </a:r>
          </a:p>
          <a:p>
            <a:r>
              <a:rPr lang="ru-RU" sz="2000" dirty="0" smtClean="0"/>
              <a:t>- Раскрытие личности каждого ребенка, его творческого потенциала,</a:t>
            </a:r>
          </a:p>
          <a:p>
            <a:r>
              <a:rPr lang="ru-RU" sz="2000" dirty="0" smtClean="0"/>
              <a:t>способностей, интересов.</a:t>
            </a:r>
          </a:p>
        </p:txBody>
      </p:sp>
      <p:sp>
        <p:nvSpPr>
          <p:cNvPr id="4" name="Прямоугольник 3"/>
          <p:cNvSpPr/>
          <p:nvPr/>
        </p:nvSpPr>
        <p:spPr>
          <a:xfrm>
            <a:off x="1115616" y="5373216"/>
            <a:ext cx="5742384" cy="923330"/>
          </a:xfrm>
          <a:prstGeom prst="rect">
            <a:avLst/>
          </a:prstGeom>
        </p:spPr>
        <p:txBody>
          <a:bodyPr wrap="square">
            <a:spAutoFit/>
          </a:bodyPr>
          <a:lstStyle/>
          <a:p>
            <a:r>
              <a:rPr lang="ru-RU" dirty="0" smtClean="0"/>
              <a:t>К моменту выхода детей из детского сада, дети смогут пересказывать и инсценировать сказки, сформируется культура семейного чтения.</a:t>
            </a:r>
            <a:endParaRPr lang="ru-RU" dirty="0"/>
          </a:p>
        </p:txBody>
      </p:sp>
    </p:spTree>
  </p:cSld>
  <p:clrMapOvr>
    <a:masterClrMapping/>
  </p:clrMapOvr>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820</TotalTime>
  <Words>1456</Words>
  <Application>Microsoft Office PowerPoint</Application>
  <PresentationFormat>Экран (4:3)</PresentationFormat>
  <Paragraphs>139</Paragraphs>
  <Slides>19</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Театрализованные игры - как средство развития речи детей дошкольного возраста </vt:lpstr>
      <vt:lpstr>Слайд 2</vt:lpstr>
      <vt:lpstr>Актуальность</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Dom</dc:creator>
  <cp:lastModifiedBy>Dom</cp:lastModifiedBy>
  <cp:revision>86</cp:revision>
  <dcterms:created xsi:type="dcterms:W3CDTF">2016-06-10T13:33:40Z</dcterms:created>
  <dcterms:modified xsi:type="dcterms:W3CDTF">2023-10-09T14:18:31Z</dcterms:modified>
</cp:coreProperties>
</file>