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  <p:sldMasterId id="2147483651" r:id="rId3"/>
  </p:sldMasterIdLst>
  <p:notesMasterIdLst>
    <p:notesMasterId r:id="rId32"/>
  </p:notesMasterIdLst>
  <p:sldIdLst>
    <p:sldId id="319" r:id="rId4"/>
    <p:sldId id="324" r:id="rId5"/>
    <p:sldId id="349" r:id="rId6"/>
    <p:sldId id="325" r:id="rId7"/>
    <p:sldId id="346" r:id="rId8"/>
    <p:sldId id="327" r:id="rId9"/>
    <p:sldId id="328" r:id="rId10"/>
    <p:sldId id="348" r:id="rId11"/>
    <p:sldId id="350" r:id="rId12"/>
    <p:sldId id="351" r:id="rId13"/>
    <p:sldId id="329" r:id="rId14"/>
    <p:sldId id="330" r:id="rId15"/>
    <p:sldId id="332" r:id="rId16"/>
    <p:sldId id="333" r:id="rId17"/>
    <p:sldId id="336" r:id="rId18"/>
    <p:sldId id="337" r:id="rId19"/>
    <p:sldId id="338" r:id="rId20"/>
    <p:sldId id="352" r:id="rId21"/>
    <p:sldId id="339" r:id="rId22"/>
    <p:sldId id="340" r:id="rId23"/>
    <p:sldId id="354" r:id="rId24"/>
    <p:sldId id="355" r:id="rId25"/>
    <p:sldId id="341" r:id="rId26"/>
    <p:sldId id="342" r:id="rId27"/>
    <p:sldId id="343" r:id="rId28"/>
    <p:sldId id="344" r:id="rId29"/>
    <p:sldId id="353" r:id="rId30"/>
    <p:sldId id="345" r:id="rId31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1C1C1C"/>
    <a:srgbClr val="080808"/>
    <a:srgbClr val="C02500"/>
    <a:srgbClr val="FF6743"/>
    <a:srgbClr val="C0C0C0"/>
    <a:srgbClr val="DA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84" y="-64"/>
      </p:cViewPr>
      <p:guideLst>
        <p:guide orient="horz" pos="3838"/>
        <p:guide orient="horz" pos="210"/>
        <p:guide orient="horz" pos="4110"/>
        <p:guide orient="horz" pos="119"/>
        <p:guide pos="5465"/>
        <p:guide pos="2880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/>
            </a:lvl1pPr>
          </a:lstStyle>
          <a:p>
            <a:fld id="{508CF8BF-06DC-430E-BC86-3255F7BACF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791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30538"/>
            <a:ext cx="91440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365625"/>
            <a:ext cx="8207375" cy="960438"/>
          </a:xfrm>
        </p:spPr>
        <p:txBody>
          <a:bodyPr/>
          <a:lstStyle>
            <a:lvl1pPr>
              <a:defRPr sz="3400"/>
            </a:lvl1pPr>
          </a:lstStyle>
          <a:p>
            <a:endParaRPr lang="zh-CN" dirty="0"/>
          </a:p>
        </p:txBody>
      </p:sp>
      <p:sp>
        <p:nvSpPr>
          <p:cNvPr id="2053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326063"/>
            <a:ext cx="8207375" cy="407987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84851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447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4488" y="44450"/>
            <a:ext cx="2074862" cy="62642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6073775" cy="62642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299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D7063-9F54-4DB0-8B5A-56C671637F98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3E78-CC5E-488C-A72D-9F950C0EC12E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72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B01B-6228-46D6-A28E-E155712E52A0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09AA0-4765-4DAE-BE29-67BA22BD665E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2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3E6F3-587B-4526-9C2B-6D59F4D2C495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D5D35-2BFB-47A7-8CE7-F3FE0320A6D4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27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A5CA5-6ED9-4352-9FE8-0A9E1845FA01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7E7E9-5F6F-49DA-AFAE-91B9D186A413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1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C99F-4EB0-4004-852B-136B16577009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51815-B5DA-4B2C-9522-658740F53C9A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92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1225-82E8-4C3B-A035-AB0388E087D5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A567E-AAE4-4A56-A7AA-EA14F7E1BF73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26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BAD72-F1E5-4D78-AF80-2568BFB25726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87998-0558-45D4-9F93-38862B506B20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82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B79A1-6404-4B1C-8AAA-9C0C381CE3C5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24427-4006-479B-ACD8-D259C41C3C46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30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7697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FB32-7388-4A96-8278-FD451C77E2E1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B4C90-DF13-4552-B532-04C5F6DDEFC2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76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26F0-78D0-4605-BCD5-9A7FB488948A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315D5-B82F-4136-A2B1-28423EB59E0A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75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377C5-0E4F-442B-BCC1-A9D79FB9B600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DAC2C-D2EF-4DA1-8BD4-7757CA33A958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46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876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5700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0841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19487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257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7193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5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9068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1301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237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397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575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274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274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386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514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056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23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873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98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6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ordri_02"/>
          <p:cNvPicPr>
            <a:picLocks noChangeAspect="1" noChangeArrowheads="1"/>
          </p:cNvPicPr>
          <p:nvPr userDrawn="1"/>
        </p:nvPicPr>
        <p:blipFill>
          <a:blip r:embed="rId15">
            <a:lum bright="-54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555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073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468313" y="333375"/>
            <a:ext cx="82073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2600" i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31" name="Rectangle 8"/>
          <p:cNvSpPr>
            <a:spLocks noChangeArrowheads="1"/>
          </p:cNvSpPr>
          <p:nvPr>
            <p:ph type="title"/>
          </p:nvPr>
        </p:nvSpPr>
        <p:spPr bwMode="auto">
          <a:xfrm>
            <a:off x="53975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0538"/>
            <a:ext cx="91440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3" name="Rectangle 5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>
              <a:defRPr/>
            </a:pPr>
            <a:fld id="{92F17D56-613C-4F83-9449-1E8B374FB455}" type="datetime1">
              <a:rPr lang="zh-CN" altLang="en-US"/>
              <a:pPr>
                <a:defRPr/>
              </a:pPr>
              <a:t>2024/4/26</a:t>
            </a:fld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5AD9224-634E-41CB-AA8E-4639A7DA63C5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280400" cy="2879725"/>
          </a:xfrm>
        </p:spPr>
        <p:txBody>
          <a:bodyPr/>
          <a:lstStyle/>
          <a:p>
            <a:r>
              <a:rPr lang="ru-RU" altLang="ru-RU" dirty="0" smtClean="0"/>
              <a:t>Проект во 2 младшей  группе на тему: «Волшебница вода»</a:t>
            </a:r>
            <a:br>
              <a:rPr lang="ru-RU" altLang="ru-RU" dirty="0" smtClean="0"/>
            </a:br>
            <a:r>
              <a:rPr lang="ru-RU" altLang="zh-CN" sz="1800" dirty="0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  <a:t>Авторы проекта: воспитатели  </a:t>
            </a:r>
            <a:br>
              <a:rPr lang="ru-RU" altLang="zh-CN" sz="1800" dirty="0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</a:br>
            <a:r>
              <a:rPr lang="ru-RU" altLang="zh-CN" sz="1800" dirty="0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  <a:t>Голованова Елена Геннадьевна,</a:t>
            </a:r>
            <a:br>
              <a:rPr lang="ru-RU" altLang="zh-CN" sz="1800" dirty="0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</a:br>
            <a:r>
              <a:rPr lang="ru-RU" altLang="zh-CN" sz="1800" dirty="0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  <a:t> Шило Наталья Александровна </a:t>
            </a:r>
            <a:br>
              <a:rPr lang="ru-RU" altLang="zh-CN" sz="1800" dirty="0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</a:br>
            <a:r>
              <a:rPr lang="ru-RU" altLang="zh-CN" sz="1800" dirty="0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  <a:t>ГБОУ ООШ № 7, СП «Детский сад» №4, г. Сызрань ,</a:t>
            </a:r>
            <a:br>
              <a:rPr lang="ru-RU" altLang="zh-CN" sz="1800" dirty="0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</a:br>
            <a:r>
              <a:rPr lang="ru-RU" altLang="zh-CN" sz="1800" dirty="0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  <a:t>Самарской области.</a:t>
            </a:r>
            <a:r>
              <a:rPr lang="zh-CN" altLang="en-US" dirty="0" smtClean="0">
                <a:solidFill>
                  <a:srgbClr val="000099"/>
                </a:solidFill>
              </a:rPr>
              <a:t/>
            </a:r>
            <a:br>
              <a:rPr lang="zh-CN" altLang="en-US" dirty="0" smtClean="0">
                <a:solidFill>
                  <a:srgbClr val="000099"/>
                </a:solidFill>
              </a:rPr>
            </a:br>
            <a:endParaRPr lang="ru-RU" altLang="ru-RU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i="1" smtClean="0">
                <a:solidFill>
                  <a:srgbClr val="0070C0"/>
                </a:solidFill>
              </a:rPr>
              <a:t>ОО «Физическое развитие»</a:t>
            </a:r>
            <a:endParaRPr lang="ru-RU" altLang="ru-RU" b="0" smtClean="0">
              <a:solidFill>
                <a:srgbClr val="0070C0"/>
              </a:solidFill>
            </a:endParaRP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Формировать у детей полезные привычки и воспитывать культурно – гигиенические навыки. </a:t>
            </a: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Развивать двигательную активность, ловкость в подвижных играх.</a:t>
            </a: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Учить реагировать на сигналы в игре и выполнять правила игры.</a:t>
            </a:r>
          </a:p>
          <a:p>
            <a:pPr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План реализации проекта</a:t>
            </a:r>
          </a:p>
        </p:txBody>
      </p:sp>
      <p:sp>
        <p:nvSpPr>
          <p:cNvPr id="15363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b="0" smtClean="0">
                <a:solidFill>
                  <a:srgbClr val="00B050"/>
                </a:solidFill>
                <a:latin typeface="Arial Black" pitchFamily="34" charset="0"/>
              </a:rPr>
              <a:t>Подготовительный этап:</a:t>
            </a:r>
          </a:p>
          <a:p>
            <a:pPr>
              <a:buFont typeface="Wingdings" pitchFamily="2" charset="2"/>
              <a:buNone/>
            </a:pPr>
            <a:r>
              <a:rPr lang="ru-RU" altLang="ru-RU" sz="1800" b="0" smtClean="0">
                <a:solidFill>
                  <a:srgbClr val="0070C0"/>
                </a:solidFill>
              </a:rPr>
              <a:t>выбор темы, постановка проблемы ,определение цели и задач исследовательской работы, изучение методической литературы, обследования уровня развития познавательного интереса у детей, разработка плана мероприятий проекта.</a:t>
            </a:r>
          </a:p>
          <a:p>
            <a:pPr>
              <a:buFont typeface="Wingdings" pitchFamily="2" charset="2"/>
              <a:buNone/>
            </a:pPr>
            <a:r>
              <a:rPr lang="ru-RU" altLang="ru-RU" sz="1800" b="0" smtClean="0">
                <a:solidFill>
                  <a:srgbClr val="00B050"/>
                </a:solidFill>
                <a:latin typeface="Arial Black" pitchFamily="34" charset="0"/>
              </a:rPr>
              <a:t>Основной этап</a:t>
            </a:r>
            <a:r>
              <a:rPr lang="ru-RU" altLang="ru-RU" sz="1800" b="0" smtClean="0">
                <a:solidFill>
                  <a:srgbClr val="0070C0"/>
                </a:solidFill>
              </a:rPr>
              <a:t>: наблюдения на прогулках, беседы, игры, эксперименты; рисование дождя.</a:t>
            </a:r>
            <a:br>
              <a:rPr lang="ru-RU" altLang="ru-RU" sz="1800" b="0" smtClean="0">
                <a:solidFill>
                  <a:srgbClr val="0070C0"/>
                </a:solidFill>
              </a:rPr>
            </a:br>
            <a:r>
              <a:rPr lang="ru-RU" altLang="ru-RU" sz="1800" b="0" smtClean="0">
                <a:solidFill>
                  <a:srgbClr val="0070C0"/>
                </a:solidFill>
              </a:rPr>
              <a:t>чтение художественной литературы, заучивание потешек,  работа с родителями.</a:t>
            </a:r>
          </a:p>
          <a:p>
            <a:pPr>
              <a:buFont typeface="Wingdings" pitchFamily="2" charset="2"/>
              <a:buNone/>
            </a:pPr>
            <a:r>
              <a:rPr lang="ru-RU" altLang="ru-RU" sz="1800" b="0" smtClean="0">
                <a:solidFill>
                  <a:srgbClr val="00B050"/>
                </a:solidFill>
                <a:latin typeface="Arial Black" pitchFamily="34" charset="0"/>
              </a:rPr>
              <a:t>Заключительный этап</a:t>
            </a:r>
            <a:r>
              <a:rPr lang="ru-RU" altLang="ru-RU" sz="1800" b="0" smtClean="0">
                <a:solidFill>
                  <a:srgbClr val="0070C0"/>
                </a:solidFill>
              </a:rPr>
              <a:t>:</a:t>
            </a:r>
            <a:br>
              <a:rPr lang="ru-RU" altLang="ru-RU" sz="1800" b="0" smtClean="0">
                <a:solidFill>
                  <a:srgbClr val="0070C0"/>
                </a:solidFill>
              </a:rPr>
            </a:br>
            <a:r>
              <a:rPr lang="ru-RU" altLang="ru-RU" sz="1800" b="0" smtClean="0">
                <a:solidFill>
                  <a:srgbClr val="0070C0"/>
                </a:solidFill>
              </a:rPr>
              <a:t>повторное обследование детей;</a:t>
            </a:r>
            <a:br>
              <a:rPr lang="ru-RU" altLang="ru-RU" sz="1800" b="0" smtClean="0">
                <a:solidFill>
                  <a:srgbClr val="0070C0"/>
                </a:solidFill>
              </a:rPr>
            </a:br>
            <a:r>
              <a:rPr lang="ru-RU" altLang="ru-RU" sz="1800" b="0" smtClean="0">
                <a:solidFill>
                  <a:srgbClr val="0070C0"/>
                </a:solidFill>
              </a:rPr>
              <a:t>-оформление фотовыставки « Мы – экспериментаторы»;</a:t>
            </a:r>
            <a:br>
              <a:rPr lang="ru-RU" altLang="ru-RU" sz="1800" b="0" smtClean="0">
                <a:solidFill>
                  <a:srgbClr val="0070C0"/>
                </a:solidFill>
              </a:rPr>
            </a:br>
            <a:r>
              <a:rPr lang="ru-RU" altLang="ru-RU" sz="1800" b="0" smtClean="0">
                <a:solidFill>
                  <a:srgbClr val="0070C0"/>
                </a:solidFill>
              </a:rPr>
              <a:t>-создание картотеки « Опыты и эксперименты с водой»;</a:t>
            </a:r>
            <a:br>
              <a:rPr lang="ru-RU" altLang="ru-RU" sz="1800" b="0" smtClean="0">
                <a:solidFill>
                  <a:srgbClr val="0070C0"/>
                </a:solidFill>
              </a:rPr>
            </a:br>
            <a:r>
              <a:rPr lang="ru-RU" altLang="ru-RU" sz="1800" b="0" smtClean="0">
                <a:solidFill>
                  <a:srgbClr val="0070C0"/>
                </a:solidFill>
              </a:rPr>
              <a:t>-создание практического материала для родителей: памятки, рекомендации, буклеты, консультации.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Предполагаемый результат</a:t>
            </a:r>
          </a:p>
        </p:txBody>
      </p:sp>
      <p:sp>
        <p:nvSpPr>
          <p:cNvPr id="16387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95288" y="1214438"/>
            <a:ext cx="8207375" cy="5040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mtClean="0"/>
          </a:p>
          <a:p>
            <a:r>
              <a:rPr lang="ru-RU" altLang="ru-RU" b="0" smtClean="0">
                <a:solidFill>
                  <a:srgbClr val="00B050"/>
                </a:solidFill>
              </a:rPr>
              <a:t>Формировать и расширять знания и представления детей о воде, ее свойствах;</a:t>
            </a:r>
          </a:p>
          <a:p>
            <a:r>
              <a:rPr lang="ru-RU" altLang="ru-RU" b="0" smtClean="0">
                <a:solidFill>
                  <a:srgbClr val="00B050"/>
                </a:solidFill>
              </a:rPr>
              <a:t>развить познавательные умения через опытно - экспериментальную деятельность;</a:t>
            </a:r>
          </a:p>
          <a:p>
            <a:r>
              <a:rPr lang="ru-RU" altLang="ru-RU" b="0" smtClean="0">
                <a:solidFill>
                  <a:srgbClr val="00B050"/>
                </a:solidFill>
              </a:rPr>
              <a:t>Формировать умение анализировать и делать простейшие  выводы, предполагать будущий результат исследования и проверять его опытным путем</a:t>
            </a:r>
          </a:p>
          <a:p>
            <a:endParaRPr lang="ru-RU" altLang="ru-RU" smtClean="0"/>
          </a:p>
        </p:txBody>
      </p:sp>
      <p:pic>
        <p:nvPicPr>
          <p:cNvPr id="1638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365625"/>
            <a:ext cx="6121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План реализации проекта(основной этап)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38" y="1071563"/>
          <a:ext cx="8175625" cy="559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40"/>
                <a:gridCol w="3658201"/>
                <a:gridCol w="1972178"/>
                <a:gridCol w="2043906"/>
              </a:tblGrid>
              <a:tr h="640020">
                <a:tc>
                  <a:txBody>
                    <a:bodyPr/>
                    <a:lstStyle/>
                    <a:p>
                      <a:r>
                        <a:rPr lang="ru-RU" sz="1800" dirty="0"/>
                        <a:t>№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Название мероприятия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Дата проведения 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участники</a:t>
                      </a:r>
                    </a:p>
                  </a:txBody>
                  <a:tcPr marT="45703" marB="45703"/>
                </a:tc>
              </a:tr>
              <a:tr h="115815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Ознакомительная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беседа на тему: «Волшебница вода»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Просмотр видеофильма «Путешествие </a:t>
                      </a:r>
                      <a:r>
                        <a:rPr lang="ru-RU" sz="1400" baseline="0" dirty="0" err="1">
                          <a:solidFill>
                            <a:srgbClr val="0070C0"/>
                          </a:solidFill>
                        </a:rPr>
                        <a:t>Капитошки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Рассматривание глобуса и карты.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17.07.2023г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Воспитанники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группы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T="45703" marB="45703"/>
                </a:tc>
              </a:tr>
              <a:tr h="179820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Опыт «Свойства воды и агрегатное состояние – лед».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«Вода может  течь в разных направлениях» – опыт с модулем.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Чтение стихотворений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А.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</a:rPr>
                        <a:t>Барто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  «Девочка чумазая», «Мячик»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Заучивание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русских народных </a:t>
                      </a:r>
                      <a:r>
                        <a:rPr lang="ru-RU" sz="1400" baseline="0" dirty="0" err="1">
                          <a:solidFill>
                            <a:srgbClr val="0070C0"/>
                          </a:solidFill>
                        </a:rPr>
                        <a:t>потешек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о воде, дождике.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18.07.2023г.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Воспитанники группы</a:t>
                      </a:r>
                    </a:p>
                  </a:txBody>
                  <a:tcPr marT="45703" marB="45703"/>
                </a:tc>
              </a:tr>
              <a:tr h="199479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Опыты с водой:</a:t>
                      </a:r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«Взаимодействие воды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с другими веществами.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Вода может менять вкус.»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Д/и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«Мыльные пузыри»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Опыт «Исследуем воду на прозрачность»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П/и «Дождик»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19.07.2023г.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Воспитанники группы</a:t>
                      </a:r>
                    </a:p>
                  </a:txBody>
                  <a:tcPr marT="45703" marB="45703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07375" cy="5102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87"/>
                <a:gridCol w="4104455"/>
                <a:gridCol w="1547789"/>
                <a:gridCol w="2051844"/>
              </a:tblGrid>
              <a:tr h="370841">
                <a:tc>
                  <a:txBody>
                    <a:bodyPr/>
                    <a:lstStyle/>
                    <a:p>
                      <a:r>
                        <a:rPr lang="ru-RU" sz="18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Название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участники</a:t>
                      </a:r>
                    </a:p>
                  </a:txBody>
                  <a:tcPr/>
                </a:tc>
              </a:tr>
              <a:tr h="17983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Опыт «Исследуем плавучесть  предметов»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Беседа и опытная деятельность «Вода – помощница»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Театрализованная игра «Зонтик и тучка»</a:t>
                      </a:r>
                    </a:p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20.07.2023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Воспитанники группы</a:t>
                      </a:r>
                    </a:p>
                  </a:txBody>
                  <a:tcPr/>
                </a:tc>
              </a:tr>
              <a:tr h="113463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П/и «Дождик»</a:t>
                      </a:r>
                      <a:endParaRPr lang="ru-RU" sz="1400" baseline="0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Игры с водой: «Веселая рыбалка»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Рисование «Как дождик напоил деревья».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21.07 2023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Воспитанники группы</a:t>
                      </a:r>
                    </a:p>
                  </a:txBody>
                  <a:tcPr/>
                </a:tc>
              </a:tr>
              <a:tr h="17984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Обобщающие мероприятия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по подведению итогов экспериментальной деятельности (беседа с детьми по фотографиям проекта)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Оформление картотеки «Опыты с водой»</a:t>
                      </a:r>
                    </a:p>
                    <a:p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буклетов, консультации.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Отчет для родителей в виде видео презентации.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24.07. 2023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Воспитанники группы, родители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Фотографии  проекта</a:t>
            </a:r>
            <a:br>
              <a:rPr lang="ru-RU" altLang="ru-RU" smtClean="0"/>
            </a:br>
            <a:r>
              <a:rPr lang="ru-RU" altLang="ru-RU" smtClean="0"/>
              <a:t>«Свойства воды»</a:t>
            </a:r>
          </a:p>
        </p:txBody>
      </p:sp>
      <p:sp>
        <p:nvSpPr>
          <p:cNvPr id="19459" name="Содержимое 4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351838" cy="50403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ru-RU" sz="1800" smtClean="0">
                <a:solidFill>
                  <a:srgbClr val="0070C0"/>
                </a:solidFill>
              </a:rPr>
              <a:t>Опыт «Свойства воды и агрегатное состояние – лед». </a:t>
            </a:r>
          </a:p>
          <a:p>
            <a:pPr>
              <a:buFont typeface="Wingdings" pitchFamily="2" charset="2"/>
              <a:buNone/>
            </a:pPr>
            <a:endParaRPr lang="ru-RU" altLang="ru-RU" sz="1800" smtClean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3491880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72816"/>
            <a:ext cx="3959672" cy="2808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004766"/>
            <a:ext cx="4176464" cy="2736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Экспериментирование с водой</a:t>
            </a:r>
          </a:p>
        </p:txBody>
      </p:sp>
      <p:sp>
        <p:nvSpPr>
          <p:cNvPr id="20483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561975" y="1187450"/>
            <a:ext cx="8207375" cy="5040313"/>
          </a:xfrm>
        </p:spPr>
        <p:txBody>
          <a:bodyPr/>
          <a:lstStyle/>
          <a:p>
            <a:r>
              <a:rPr lang="ru-RU" altLang="ru-RU" sz="1800" smtClean="0">
                <a:solidFill>
                  <a:srgbClr val="0070C0"/>
                </a:solidFill>
              </a:rPr>
              <a:t>Вода может  течь в разных направлениях» – опыт с модулем.</a:t>
            </a:r>
            <a:endParaRPr lang="ru-RU" altLang="ru-RU" sz="1800" smtClean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1355"/>
            <a:ext cx="3312368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426" y="1554271"/>
            <a:ext cx="3744416" cy="279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462" y="4149254"/>
            <a:ext cx="3096344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Опыты с водой: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1507" name="Объект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</a:rPr>
              <a:t>«Взаимодействие воды с другими веществами. Вода может менять вкус.»</a:t>
            </a:r>
          </a:p>
          <a:p>
            <a:endParaRPr lang="ru-RU" alt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320"/>
            <a:ext cx="3600400" cy="3744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631" y="2132320"/>
            <a:ext cx="3910456" cy="3744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Опыты с водой: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2531" name="Объект 1"/>
          <p:cNvSpPr>
            <a:spLocks noGrp="1" noChangeArrowheads="1"/>
          </p:cNvSpPr>
          <p:nvPr>
            <p:ph idx="1"/>
          </p:nvPr>
        </p:nvSpPr>
        <p:spPr>
          <a:xfrm>
            <a:off x="538163" y="1125538"/>
            <a:ext cx="8207375" cy="5038725"/>
          </a:xfrm>
        </p:spPr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</a:rPr>
              <a:t>«Взаимодействие воды с другими веществами. Вода может менять вкус.»</a:t>
            </a:r>
          </a:p>
          <a:p>
            <a:endParaRPr lang="ru-RU" altLang="ru-RU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556" y="2060848"/>
            <a:ext cx="4240664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61" y="2060848"/>
            <a:ext cx="3796899" cy="4608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Д/и «Мыльные пузыри»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4104456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556792"/>
            <a:ext cx="4464298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 «Волшебница вода»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младшая  группа №1</a:t>
            </a:r>
            <a:r>
              <a:rPr lang="ru-RU" sz="24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Руководители проекта: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Голованова Е.Г.,  Шило Н.А.</a:t>
            </a:r>
            <a:r>
              <a:rPr lang="ru-RU" sz="2400" i="1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 проекта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– исследовательский</a:t>
            </a: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познавательная, игровая, продуктивная, работа с родителями.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реализации проекта: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 - 1 неделя.</a:t>
            </a: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 проекта: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3 лет, родители, воспитатели</a:t>
            </a:r>
            <a:endParaRPr lang="ru-RU" sz="2400" dirty="0"/>
          </a:p>
          <a:p>
            <a:pPr>
              <a:defRPr/>
            </a:pPr>
            <a:endParaRPr lang="ru-RU" altLang="ru-RU" sz="1800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Опыты с водой</a:t>
            </a:r>
          </a:p>
        </p:txBody>
      </p:sp>
      <p:sp>
        <p:nvSpPr>
          <p:cNvPr id="24579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60363" y="1270000"/>
            <a:ext cx="8207375" cy="50403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ru-RU" smtClean="0">
                <a:solidFill>
                  <a:srgbClr val="0070C0"/>
                </a:solidFill>
              </a:rPr>
              <a:t> «Исследуем воду на прозрачность»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27" y="1772816"/>
            <a:ext cx="3672408" cy="4176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060848"/>
            <a:ext cx="4759021" cy="4618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Опыты с водой</a:t>
            </a:r>
          </a:p>
        </p:txBody>
      </p:sp>
      <p:sp>
        <p:nvSpPr>
          <p:cNvPr id="25603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60363" y="1270000"/>
            <a:ext cx="8207375" cy="50403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ru-RU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44" y="1807148"/>
            <a:ext cx="3909318" cy="2472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67" y="1853132"/>
            <a:ext cx="3780420" cy="2472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279717"/>
            <a:ext cx="3909318" cy="2461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Опыты с водой</a:t>
            </a:r>
          </a:p>
        </p:txBody>
      </p:sp>
      <p:sp>
        <p:nvSpPr>
          <p:cNvPr id="26627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82588" y="1323975"/>
            <a:ext cx="8207375" cy="50403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ru-RU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1" y="1412776"/>
            <a:ext cx="4024962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888" y="2740878"/>
            <a:ext cx="4176462" cy="3760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Подвижная игра «Дождик»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10" y="1412776"/>
            <a:ext cx="3889934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454" y="1916832"/>
            <a:ext cx="4413374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Опыты с водой</a:t>
            </a:r>
          </a:p>
        </p:txBody>
      </p:sp>
      <p:sp>
        <p:nvSpPr>
          <p:cNvPr id="24579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</a:rPr>
              <a:t> «Исследуем плавучесть  предметов»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kern="1200" dirty="0">
                <a:solidFill>
                  <a:srgbClr val="0070C0"/>
                </a:solidFill>
              </a:rPr>
              <a:t>Беседа и опытная деятельность «Вода – помощница»</a:t>
            </a:r>
          </a:p>
          <a:p>
            <a:pPr>
              <a:defRPr/>
            </a:pPr>
            <a:endParaRPr lang="ru-RU" altLang="ru-RU" dirty="0">
              <a:solidFill>
                <a:srgbClr val="00B050"/>
              </a:solidFill>
            </a:endParaRPr>
          </a:p>
          <a:p>
            <a:pPr>
              <a:defRPr/>
            </a:pPr>
            <a:endParaRPr lang="ru-RU" alt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4864"/>
            <a:ext cx="3960440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53" y="2592027"/>
            <a:ext cx="3816424" cy="4234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kern="1200" dirty="0"/>
              <a:t>Театрализованная игра «Зонтик и тучка»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4032448" cy="4320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448" y="2060848"/>
            <a:ext cx="4270023" cy="4536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046" y="2060848"/>
            <a:ext cx="4387304" cy="4396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0723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Рисование «Как дождик напоил деревья».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40768"/>
            <a:ext cx="3888432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Рисование «Как дождик напоил деревья».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40768"/>
            <a:ext cx="7488832" cy="5040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СПАСИБО ЗА ВНИМАНИЕ!!!!!</a:t>
            </a:r>
          </a:p>
        </p:txBody>
      </p:sp>
      <p:pic>
        <p:nvPicPr>
          <p:cNvPr id="3277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064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Актуальность проекта</a:t>
            </a:r>
          </a:p>
        </p:txBody>
      </p:sp>
      <p:sp>
        <p:nvSpPr>
          <p:cNvPr id="7171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</a:rPr>
              <a:t>Дети по природе своей являются исследователями. Исследовательская активность, поведение — естественное состояние ребенка, он настроен на желание познать мир. Именно это и создает условия для того, чтобы психическое развитие ребенка изначально разворачивалось как процесс саморазвития. </a:t>
            </a:r>
            <a:br>
              <a:rPr lang="ru-RU" altLang="ru-RU" smtClean="0">
                <a:solidFill>
                  <a:srgbClr val="0070C0"/>
                </a:solidFill>
              </a:rPr>
            </a:br>
            <a:endParaRPr lang="ru-RU" altLang="ru-RU" smtClean="0">
              <a:solidFill>
                <a:srgbClr val="0070C0"/>
              </a:solidFill>
            </a:endParaRPr>
          </a:p>
          <a:p>
            <a:r>
              <a:rPr lang="ru-RU" altLang="ru-RU" smtClean="0">
                <a:solidFill>
                  <a:srgbClr val="0070C0"/>
                </a:solidFill>
              </a:rPr>
              <a:t>Между уровнем познавательного интереса ребенка и усвоением им знаний об окружающем мире существует взаимосвязь; с одной стороны, благодаря познавательному интересу, у ребенка значительно расширяется кругозор, с другой стороны, знания – важнейший « строительный материал», который является фундаментом развития познавательного интерес</a:t>
            </a:r>
            <a:r>
              <a:rPr lang="ru-RU" altLang="ru-RU" b="0" smtClean="0">
                <a:solidFill>
                  <a:srgbClr val="0070C0"/>
                </a:solidFill>
              </a:rPr>
              <a:t>а</a:t>
            </a:r>
            <a:r>
              <a:rPr lang="ru-RU" altLang="ru-RU" sz="1800" b="0" smtClean="0">
                <a:solidFill>
                  <a:srgbClr val="0070C0"/>
                </a:solidFill>
              </a:rPr>
              <a:t>.</a:t>
            </a:r>
          </a:p>
          <a:p>
            <a:endParaRPr lang="ru-RU" altLang="ru-RU" sz="1800" b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smtClean="0">
                <a:solidFill>
                  <a:srgbClr val="0070C0"/>
                </a:solidFill>
              </a:rPr>
              <a:t>Для детей  младшего дошкольного возраста экспериментирование, наравне с игрой, является ведущим видом деятельности. Восприятие мира ребенком в этот период жизни идет через чувства и ощущения. Эти дети доверчивы и непосредственны, легко включаются в совместную с взрослыми практическую деятельность, с удовольствием манипулируют различными предметами. </a:t>
            </a:r>
          </a:p>
          <a:p>
            <a:r>
              <a:rPr lang="ru-RU" altLang="ru-RU" sz="1800" smtClean="0">
                <a:solidFill>
                  <a:srgbClr val="0070C0"/>
                </a:solidFill>
              </a:rPr>
              <a:t>Экспериментирование открывает широкие возможности для познавательного развития детей. Лето – благоприятное время года для игр с водой. Наливая и переливая воду в различные емкости, погружая в воду игрушки, наблюдая за таянием льда, малыши получают новые впечатления, испытывают положительные эмоции, знакомятся со свойствами воды и различных материалов. Кроме этого закрепляются элементарные представления о форме, величине, цвете предметов, происходит развитие всех видов восприятия.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</a:rPr>
              <a:t>Вода — первый и любимый всеми детьми объект для исследования.</a:t>
            </a:r>
            <a:r>
              <a:rPr lang="ru-RU" altLang="ru-RU" smtClean="0">
                <a:cs typeface="Times New Roman" pitchFamily="18" charset="0"/>
              </a:rPr>
              <a:t> </a:t>
            </a:r>
            <a:r>
              <a:rPr lang="ru-RU" altLang="ru-RU" smtClean="0">
                <a:solidFill>
                  <a:srgbClr val="0070C0"/>
                </a:solidFill>
                <a:cs typeface="Times New Roman" pitchFamily="18" charset="0"/>
              </a:rPr>
              <a:t>Мы решили предоставить детям возможность в течение одной недели начать изучать воду и ее свойства и назвали проект «Волшебница вода»</a:t>
            </a:r>
          </a:p>
          <a:p>
            <a:r>
              <a:rPr lang="ru-RU" altLang="ru-RU" smtClean="0">
                <a:solidFill>
                  <a:srgbClr val="0070C0"/>
                </a:solidFill>
                <a:cs typeface="Times New Roman" pitchFamily="18" charset="0"/>
              </a:rPr>
              <a:t>Исходя из этого мы предполагаем, что данный проект позволяет в условиях </a:t>
            </a:r>
            <a:r>
              <a:rPr lang="en-US" altLang="ru-RU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altLang="ru-RU" smtClean="0">
                <a:solidFill>
                  <a:srgbClr val="0070C0"/>
                </a:solidFill>
                <a:cs typeface="Times New Roman" pitchFamily="18" charset="0"/>
              </a:rPr>
              <a:t>воспитательно – образовательного процесса в ДОУ учить детей элементарным способам экспериментирования и исследовательским действиям, расширит, обогатит знания детей о воде и ее взаимодействии с природными объектами и человеком.  Проект поможет дать детям первичные экологические понятия о бережном отношении к воде.</a:t>
            </a:r>
            <a:endParaRPr lang="ru-RU" altLang="ru-RU" smtClean="0">
              <a:solidFill>
                <a:srgbClr val="0070C0"/>
              </a:solidFill>
            </a:endParaRPr>
          </a:p>
          <a:p>
            <a:endParaRPr lang="ru-RU" altLang="ru-RU" b="0" smtClean="0">
              <a:solidFill>
                <a:srgbClr val="0070C0"/>
              </a:solidFill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Цель проекта</a:t>
            </a:r>
          </a:p>
        </p:txBody>
      </p:sp>
      <p:sp>
        <p:nvSpPr>
          <p:cNvPr id="10243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0" smtClean="0">
                <a:solidFill>
                  <a:srgbClr val="0070C0"/>
                </a:solidFill>
              </a:rPr>
              <a:t>Формировать  представления  о </a:t>
            </a:r>
            <a:r>
              <a:rPr lang="ru-RU" altLang="ru-RU" smtClean="0">
                <a:solidFill>
                  <a:srgbClr val="0070C0"/>
                </a:solidFill>
              </a:rPr>
              <a:t>свойствах воды</a:t>
            </a:r>
            <a:r>
              <a:rPr lang="ru-RU" altLang="ru-RU" b="0" smtClean="0">
                <a:solidFill>
                  <a:srgbClr val="0070C0"/>
                </a:solidFill>
              </a:rPr>
              <a:t>. Расширить и обогатить представление детей о значении воды в жизни растений, животных и  человека. Формировать знания о бережном обращении с водой. Развивать  познавательные и творческие способности детей в процессе экспериментальной  деятельности. Обогащать чувственный опыт детей, развивать умение фиксировать его в речи.</a:t>
            </a:r>
          </a:p>
          <a:p>
            <a:endParaRPr lang="ru-RU" altLang="ru-RU" smtClean="0">
              <a:solidFill>
                <a:srgbClr val="0070C0"/>
              </a:solidFill>
            </a:endParaRPr>
          </a:p>
        </p:txBody>
      </p:sp>
      <p:pic>
        <p:nvPicPr>
          <p:cNvPr id="10244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3933825"/>
            <a:ext cx="5013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Задачи проекта</a:t>
            </a:r>
          </a:p>
        </p:txBody>
      </p:sp>
      <p:sp>
        <p:nvSpPr>
          <p:cNvPr id="11267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i="1" smtClean="0">
                <a:solidFill>
                  <a:srgbClr val="0070C0"/>
                </a:solidFill>
              </a:rPr>
              <a:t>ОО «Познавательное развитие» </a:t>
            </a: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Расширять и систематизировать знания детей о значении воды в жизни человека, растений, животных.</a:t>
            </a: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Познакомить детей с основными свойствами воды путем организации опытно-экспериментальной деятельности. Учить детей обобщенным способам исследования воды, формировать простейшие знания об  ее агрегатных состояниях.</a:t>
            </a: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Стимулировать использование исследовательских действий. Включать детей в совместные с взрослыми практические познавательные действия экспериментального характера, в процессе которых учить выделять  ранее скрытые свойства  воды. Привить первоначальные навыки исследовательской деятельности, познавательной активности, самостоятельности.</a:t>
            </a:r>
            <a:br>
              <a:rPr lang="ru-RU" altLang="ru-RU" sz="1800" b="0" smtClean="0">
                <a:solidFill>
                  <a:srgbClr val="0070C0"/>
                </a:solidFill>
              </a:rPr>
            </a:br>
            <a:endParaRPr lang="ru-RU" altLang="ru-RU" sz="1800" b="0" smtClean="0">
              <a:solidFill>
                <a:srgbClr val="0070C0"/>
              </a:solidFill>
            </a:endParaRP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.</a:t>
            </a:r>
            <a:br>
              <a:rPr lang="ru-RU" altLang="ru-RU" sz="1800" b="0" smtClean="0">
                <a:solidFill>
                  <a:srgbClr val="0070C0"/>
                </a:solidFill>
              </a:rPr>
            </a:br>
            <a:endParaRPr lang="ru-RU" altLang="ru-RU" sz="1800" b="0" smtClean="0">
              <a:solidFill>
                <a:srgbClr val="0070C0"/>
              </a:solidFill>
            </a:endParaRP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обогатить запас знаний родителей о роли экспериментирования на развитее мыслительных процессов, творческих способностей, на формирование трудовых навыков дошкольников</a:t>
            </a:r>
            <a:r>
              <a:rPr lang="ru-RU" altLang="ru-RU" sz="1800" b="0" smtClean="0"/>
              <a:t>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i="1" smtClean="0">
                <a:solidFill>
                  <a:srgbClr val="0070C0"/>
                </a:solidFill>
              </a:rPr>
              <a:t>ОО «Речевое  развитие»</a:t>
            </a:r>
            <a:endParaRPr lang="ru-RU" altLang="ru-RU" b="0" smtClean="0">
              <a:solidFill>
                <a:srgbClr val="0070C0"/>
              </a:solidFill>
            </a:endParaRP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Обогащать чувственный опыт детей,  развивать умение фиксировать его в речи.</a:t>
            </a: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Формировать словарь детей. Активизировать в речи слова, обозначающие свойства и действия воды: жидкая, твердая, холодная, теплая, горячая, прозрачная, цветная, течет, льется, переливается,  капает, замерзает.</a:t>
            </a: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Развивать диалогическую форму речи. Обучать умению слушать и понимать заданный вопрос.</a:t>
            </a: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Помогать использовать в речи распространенные предложения.</a:t>
            </a:r>
          </a:p>
          <a:p>
            <a:r>
              <a:rPr lang="ru-RU" altLang="ru-RU" sz="1800" b="0" smtClean="0">
                <a:solidFill>
                  <a:srgbClr val="0070C0"/>
                </a:solidFill>
              </a:rPr>
              <a:t>Формировать умение  слушать и заучивать потешки и стихи о воде и явлениях природы.</a:t>
            </a:r>
          </a:p>
          <a:p>
            <a:pPr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i="1" smtClean="0">
                <a:solidFill>
                  <a:srgbClr val="0070C0"/>
                </a:solidFill>
              </a:rPr>
              <a:t>ОО «Социально - коммуникативное развитие»</a:t>
            </a:r>
            <a:endParaRPr lang="ru-RU" altLang="ru-RU" b="0" smtClean="0">
              <a:solidFill>
                <a:srgbClr val="0070C0"/>
              </a:solidFill>
            </a:endParaRPr>
          </a:p>
          <a:p>
            <a:r>
              <a:rPr lang="ru-RU" altLang="ru-RU" sz="1600" b="0" smtClean="0">
                <a:solidFill>
                  <a:srgbClr val="0070C0"/>
                </a:solidFill>
              </a:rPr>
              <a:t>Развивать интерес  к совместным познавательно – исследовательским и игровым действиям. </a:t>
            </a:r>
          </a:p>
          <a:p>
            <a:r>
              <a:rPr lang="ru-RU" altLang="ru-RU" sz="1600" b="0" smtClean="0">
                <a:solidFill>
                  <a:srgbClr val="0070C0"/>
                </a:solidFill>
              </a:rPr>
              <a:t>Формировать самостоятельность и инициативу в играх с водой и исследовательских опытах.</a:t>
            </a:r>
          </a:p>
          <a:p>
            <a:r>
              <a:rPr lang="ru-RU" altLang="ru-RU" sz="1600" b="0" smtClean="0">
                <a:solidFill>
                  <a:srgbClr val="0070C0"/>
                </a:solidFill>
              </a:rPr>
              <a:t>Способствовать накоплению опыта доброжелательных отношений в совместных действиях и играх со сверстниками.</a:t>
            </a:r>
          </a:p>
          <a:p>
            <a:r>
              <a:rPr lang="ru-RU" altLang="ru-RU" sz="1600" b="0" smtClean="0">
                <a:solidFill>
                  <a:srgbClr val="0070C0"/>
                </a:solidFill>
              </a:rPr>
              <a:t>Формировать элементарные понятия бережного отношения к водным ресурсам.</a:t>
            </a:r>
          </a:p>
          <a:p>
            <a:pPr>
              <a:buFont typeface="Wingdings" pitchFamily="2" charset="2"/>
              <a:buNone/>
            </a:pPr>
            <a:r>
              <a:rPr lang="ru-RU" altLang="ru-RU" i="1" smtClean="0">
                <a:solidFill>
                  <a:srgbClr val="0070C0"/>
                </a:solidFill>
              </a:rPr>
              <a:t>ОО «Художественно – эстетическое развитие»</a:t>
            </a:r>
          </a:p>
          <a:p>
            <a:r>
              <a:rPr lang="ru-RU" altLang="ru-RU" sz="1600" b="0" smtClean="0">
                <a:solidFill>
                  <a:srgbClr val="0070C0"/>
                </a:solidFill>
              </a:rPr>
              <a:t>Учить детей изображать  состояние природы – дождь, используя гуашевые краски. Формировать умение ритмичного нанесения мазков разной длинны.</a:t>
            </a:r>
          </a:p>
          <a:p>
            <a:r>
              <a:rPr lang="ru-RU" altLang="ru-RU" sz="1600" b="0" smtClean="0">
                <a:solidFill>
                  <a:srgbClr val="0070C0"/>
                </a:solidFill>
              </a:rPr>
              <a:t>Поддерживать интерес к изобразительной деятельности. Развивать эстетические чувства.</a:t>
            </a:r>
            <a:endParaRPr lang="ru-RU" altLang="ru-RU" sz="1600" b="0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2c3b5de5d8667217aa4f8c7eeaa88a4de5a1e"/>
</p:tagLst>
</file>

<file path=ppt/theme/theme1.xml><?xml version="1.0" encoding="utf-8"?>
<a:theme xmlns:a="http://schemas.openxmlformats.org/drawingml/2006/main" name="演示设计">
  <a:themeElements>
    <a:clrScheme name="演示设计 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2B2B2"/>
      </a:accent1>
      <a:accent2>
        <a:srgbClr val="5F5F5F"/>
      </a:accent2>
      <a:accent3>
        <a:srgbClr val="FFFFFF"/>
      </a:accent3>
      <a:accent4>
        <a:srgbClr val="000000"/>
      </a:accent4>
      <a:accent5>
        <a:srgbClr val="D5D5D5"/>
      </a:accent5>
      <a:accent6>
        <a:srgbClr val="555555"/>
      </a:accent6>
      <a:hlink>
        <a:srgbClr val="1C1C1C"/>
      </a:hlink>
      <a:folHlink>
        <a:srgbClr val="DDDDDD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nordridesign.com">
  <a:themeElements>
    <a:clrScheme name="3_nordridesign.com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3_nordridesign.com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3_nordridesign.com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ordridesign.com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ordridesign.com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ordridesign.com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ordridesign.co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ordridesign.co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ordridesign.com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ordridesign.com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ordridesign.com">
  <a:themeElements>
    <a:clrScheme name="2_nordridesign.com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2A94FE"/>
      </a:folHlink>
    </a:clrScheme>
    <a:fontScheme name="2_nordridesign.com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2_nordridesign.com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Pages>0</Pages>
  <Words>932</Words>
  <Characters>0</Characters>
  <Application>Microsoft Office PowerPoint</Application>
  <DocSecurity>0</DocSecurity>
  <PresentationFormat>Экран (4:3)</PresentationFormat>
  <Lines>0</Lines>
  <Paragraphs>118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华文细黑</vt:lpstr>
      <vt:lpstr>黑体</vt:lpstr>
      <vt:lpstr>Wingdings</vt:lpstr>
      <vt:lpstr>SimSun</vt:lpstr>
      <vt:lpstr>Microsoft YaHei</vt:lpstr>
      <vt:lpstr>Times New Roman</vt:lpstr>
      <vt:lpstr>Calibri</vt:lpstr>
      <vt:lpstr>Arial Black</vt:lpstr>
      <vt:lpstr>演示设计</vt:lpstr>
      <vt:lpstr>3_nordridesign.com</vt:lpstr>
      <vt:lpstr>2_nordridesign.com</vt:lpstr>
      <vt:lpstr>Проект во 2 младшей  группе на тему: «Волшебница вода» Авторы проекта: воспитатели   Голованова Елена Геннадьевна,  Шило Наталья Александровна  ГБОУ ООШ № 7, СП «Детский сад» №4, г. Сызрань , Самарской области. </vt:lpstr>
      <vt:lpstr>Презентация PowerPoint</vt:lpstr>
      <vt:lpstr>Актуальность проекта</vt:lpstr>
      <vt:lpstr>Презентация PowerPoint</vt:lpstr>
      <vt:lpstr>Презентация PowerPoint</vt:lpstr>
      <vt:lpstr>Цель проекта</vt:lpstr>
      <vt:lpstr>Задачи проекта</vt:lpstr>
      <vt:lpstr>Презентация PowerPoint</vt:lpstr>
      <vt:lpstr>Презентация PowerPoint</vt:lpstr>
      <vt:lpstr>Презентация PowerPoint</vt:lpstr>
      <vt:lpstr>План реализации проекта</vt:lpstr>
      <vt:lpstr>Предполагаемый результат</vt:lpstr>
      <vt:lpstr>План реализации проекта(основной этап)</vt:lpstr>
      <vt:lpstr>Презентация PowerPoint</vt:lpstr>
      <vt:lpstr>Фотографии  проекта «Свойства воды»</vt:lpstr>
      <vt:lpstr>Экспериментирование с водой</vt:lpstr>
      <vt:lpstr>Опыты с водой: </vt:lpstr>
      <vt:lpstr>Опыты с водой: </vt:lpstr>
      <vt:lpstr>Д/и «Мыльные пузыри»</vt:lpstr>
      <vt:lpstr>Опыты с водой</vt:lpstr>
      <vt:lpstr>Опыты с водой</vt:lpstr>
      <vt:lpstr>Опыты с водой</vt:lpstr>
      <vt:lpstr>Подвижная игра «Дождик»</vt:lpstr>
      <vt:lpstr>Опыты с водой</vt:lpstr>
      <vt:lpstr>Театрализованная игра «Зонтик и тучка»</vt:lpstr>
      <vt:lpstr>Рисование «Как дождик напоил деревья».</vt:lpstr>
      <vt:lpstr>Рисование «Как дождик напоил деревья».</vt:lpstr>
      <vt:lpstr>СПАСИБО ЗА ВНИМАНИЕ!!!!!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Надежда</dc:creator>
  <cp:lastModifiedBy>Надежда</cp:lastModifiedBy>
  <cp:revision>533</cp:revision>
  <cp:lastPrinted>1899-12-30T00:00:00Z</cp:lastPrinted>
  <dcterms:created xsi:type="dcterms:W3CDTF">2008-05-06T01:42:58Z</dcterms:created>
  <dcterms:modified xsi:type="dcterms:W3CDTF">2024-04-26T11:23:26Z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