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79" r:id="rId4"/>
    <p:sldId id="258" r:id="rId5"/>
    <p:sldId id="259" r:id="rId6"/>
    <p:sldId id="260" r:id="rId7"/>
    <p:sldId id="266" r:id="rId8"/>
    <p:sldId id="261" r:id="rId9"/>
    <p:sldId id="267" r:id="rId10"/>
    <p:sldId id="262" r:id="rId11"/>
    <p:sldId id="268" r:id="rId12"/>
    <p:sldId id="274" r:id="rId13"/>
    <p:sldId id="265" r:id="rId14"/>
    <p:sldId id="275" r:id="rId15"/>
    <p:sldId id="263" r:id="rId16"/>
    <p:sldId id="272" r:id="rId17"/>
    <p:sldId id="277" r:id="rId18"/>
    <p:sldId id="273" r:id="rId19"/>
    <p:sldId id="264" r:id="rId20"/>
    <p:sldId id="278" r:id="rId21"/>
    <p:sldId id="270" r:id="rId22"/>
    <p:sldId id="269" r:id="rId23"/>
    <p:sldId id="276" r:id="rId24"/>
    <p:sldId id="271"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88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06.05.2024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4C71EC6-210F-42DE-9C53-41977AD35B3D}" type="datetimeFigureOut">
              <a:rPr lang="ru-RU" smtClean="0"/>
              <a:pPr/>
              <a:t>06.05.2024</a:t>
            </a:fld>
            <a:endParaRPr lang="ru-RU"/>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ru-RU"/>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19B0651-EE4F-4900-A07F-96A6BFA9D0F0}" type="slidenum">
              <a:rPr lang="ru-RU" smtClean="0"/>
              <a:pPr/>
              <a:t>‹#›</a:t>
            </a:fld>
            <a:endParaRPr lang="ru-RU"/>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6.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5" Type="http://schemas.openxmlformats.org/officeDocument/2006/relationships/slideLayout" Target="../slideLayouts/slideLayout4.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file:///C:\Users\Admin\Desktop\&#1057;&#1085;&#1077;&#1075;&#1091;&#1088;&#1086;&#1095;&#1082;&#1072;,%20&#1076;&#1077;&#1081;&#1089;&#1090;&#1074;&#1080;&#1077;%20IV_%20&#1057;&#1094;&#1077;&#1085;&#1072;%20&#1090;&#1072;&#1103;&#1085;&#1080;&#1103;%20&#1057;&#1085;&#1077;&#1075;&#1091;&#1088;&#1086;&#1095;&#1082;&#1080;...%20(256%20%20kbps).mp3" TargetMode="External"/><Relationship Id="rId7" Type="http://schemas.openxmlformats.org/officeDocument/2006/relationships/image" Target="../media/image31.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jpeg"/><Relationship Id="rId5" Type="http://schemas.openxmlformats.org/officeDocument/2006/relationships/image" Target="../media/image19.pn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8.jpeg"/><Relationship Id="rId2" Type="http://schemas.openxmlformats.org/officeDocument/2006/relationships/audio" Target="file:///C:\Users\Admin\Desktop\Ieromonakh_otijj_Anastasiya_Goncharova_Cezar_Antonovich_Kyui_-_Stikhi_Pushkina_Op_57_No_17_Carskoselskaya_statuya_48219251.mp3" TargetMode="External"/><Relationship Id="rId1" Type="http://schemas.openxmlformats.org/officeDocument/2006/relationships/audio" Target="file:///C:\Users\Admin\Desktop\Evgenijj_Belov_Cezar_Antonovich_Kyui_-_Sozhzhyonnoye_Pismo_Burnt_Letter_48222371.mp3" TargetMode="Externa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file:///C:\Users\Admin\Desktop\&#1061;&#1074;&#1086;&#1088;&#1086;&#1089;&#1090;&#1086;&#1074;&#1089;&#1082;&#1080;&#1081;,%20&#1072;&#1088;&#1080;&#1103;%20&#1082;&#1085;&#1103;&#1079;&#1103;%20&#1048;&#1075;&#1086;&#1088;&#1103;%20_%20Hvorostovsky,%20aria%20of%20Prince%20Igor%20(256%20%20kbps).mp3" TargetMode="External"/><Relationship Id="rId7" Type="http://schemas.openxmlformats.org/officeDocument/2006/relationships/image" Target="../media/image42.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png"/><Relationship Id="rId5" Type="http://schemas.openxmlformats.org/officeDocument/2006/relationships/image" Target="../media/image41.jpeg"/><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0"/>
            <a:ext cx="6784848" cy="1600200"/>
          </a:xfrm>
        </p:spPr>
        <p:txBody>
          <a:bodyPr>
            <a:normAutofit fontScale="90000"/>
          </a:bodyPr>
          <a:lstStyle/>
          <a:p>
            <a:r>
              <a:rPr lang="ru-RU" sz="4800" dirty="0" smtClean="0"/>
              <a:t>Представители «Могучей кучки» – кто они?»</a:t>
            </a:r>
            <a:endParaRPr lang="ru-RU" sz="4800" dirty="0"/>
          </a:p>
        </p:txBody>
      </p:sp>
      <p:sp>
        <p:nvSpPr>
          <p:cNvPr id="3" name="Подзаголовок 2"/>
          <p:cNvSpPr>
            <a:spLocks noGrp="1"/>
          </p:cNvSpPr>
          <p:nvPr>
            <p:ph idx="1"/>
          </p:nvPr>
        </p:nvSpPr>
        <p:spPr>
          <a:xfrm>
            <a:off x="4716016" y="3212976"/>
            <a:ext cx="4162886" cy="3538735"/>
          </a:xfrm>
        </p:spPr>
        <p:txBody>
          <a:bodyPr>
            <a:normAutofit/>
          </a:bodyPr>
          <a:lstStyle/>
          <a:p>
            <a:pPr marL="0" indent="0">
              <a:buNone/>
            </a:pPr>
            <a:r>
              <a:rPr lang="ru-RU" dirty="0" smtClean="0"/>
              <a:t>Образовательная организация: ДТДиМ г. Братска</a:t>
            </a:r>
          </a:p>
          <a:p>
            <a:pPr marL="0" indent="0">
              <a:buNone/>
            </a:pPr>
            <a:r>
              <a:rPr lang="ru-RU" dirty="0" smtClean="0"/>
              <a:t>Подготовила: ПДО и концертмейстер Фирсова Д.А</a:t>
            </a:r>
          </a:p>
          <a:p>
            <a:pPr marL="0" indent="0">
              <a:buNone/>
            </a:pPr>
            <a:r>
              <a:rPr lang="ru-RU" dirty="0" smtClean="0"/>
              <a:t>Руководитель: </a:t>
            </a:r>
            <a:r>
              <a:rPr lang="ru-RU" dirty="0" err="1" smtClean="0"/>
              <a:t>Маринцева</a:t>
            </a:r>
            <a:r>
              <a:rPr lang="ru-RU" dirty="0" smtClean="0"/>
              <a:t> А.Г.</a:t>
            </a:r>
          </a:p>
          <a:p>
            <a:endParaRPr lang="ru-RU" dirty="0" smtClean="0"/>
          </a:p>
        </p:txBody>
      </p:sp>
    </p:spTree>
    <p:extLst>
      <p:ext uri="{BB962C8B-B14F-4D97-AF65-F5344CB8AC3E}">
        <p14:creationId xmlns:p14="http://schemas.microsoft.com/office/powerpoint/2010/main" val="133413742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Текст 16"/>
          <p:cNvSpPr>
            <a:spLocks noGrp="1"/>
          </p:cNvSpPr>
          <p:nvPr>
            <p:ph type="body" sz="half" idx="2"/>
          </p:nvPr>
        </p:nvSpPr>
        <p:spPr>
          <a:xfrm>
            <a:off x="850392" y="3505200"/>
            <a:ext cx="7391400" cy="2588096"/>
          </a:xfrm>
        </p:spPr>
        <p:txBody>
          <a:bodyPr>
            <a:normAutofit lnSpcReduction="10000"/>
          </a:bodyPr>
          <a:lstStyle/>
          <a:p>
            <a:r>
              <a:rPr lang="ru-RU" dirty="0" err="1" smtClean="0"/>
              <a:t>Милий</a:t>
            </a:r>
            <a:r>
              <a:rPr lang="ru-RU" dirty="0" smtClean="0"/>
              <a:t> </a:t>
            </a:r>
            <a:r>
              <a:rPr lang="ru-RU" dirty="0"/>
              <a:t>Алексеевич Балакирев - родился в 1837 году в Нижнем Новгороде, его отец был титулярным советником. Балакирев начал интересоваться музыкой в раннем детстве. Уже в четыре года он учился играть на фортепиано под руководством матери, позже брал уроки у дирижера Карла </a:t>
            </a:r>
            <a:r>
              <a:rPr lang="ru-RU" dirty="0" err="1"/>
              <a:t>Эйзриха</a:t>
            </a:r>
            <a:r>
              <a:rPr lang="ru-RU" dirty="0"/>
              <a:t>, испанского композитора Джона </a:t>
            </a:r>
            <a:r>
              <a:rPr lang="ru-RU" dirty="0" err="1"/>
              <a:t>Фильда</a:t>
            </a:r>
            <a:r>
              <a:rPr lang="ru-RU" dirty="0"/>
              <a:t> и музыкального педагога Александра </a:t>
            </a:r>
            <a:r>
              <a:rPr lang="ru-RU" dirty="0" err="1"/>
              <a:t>Дюбюка</a:t>
            </a:r>
            <a:r>
              <a:rPr lang="ru-RU" dirty="0"/>
              <a:t>. В 1854 году Балакирев по настоянию отца поступил вольнослушателем на математический факультет Казанского университета. Через год он бросил учебу, чтобы заниматься музыкой. </a:t>
            </a:r>
            <a:r>
              <a:rPr lang="ru-RU" dirty="0" err="1"/>
              <a:t>Милий</a:t>
            </a:r>
            <a:r>
              <a:rPr lang="ru-RU" dirty="0"/>
              <a:t> Балакирев начал писать свои первые произведения — романсы и фортепианные пьесы. </a:t>
            </a:r>
          </a:p>
        </p:txBody>
      </p:sp>
      <p:pic>
        <p:nvPicPr>
          <p:cNvPr id="1026" name="Picture 2" descr="C:\Users\Admin\Desktop\Балакирев 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4480" y="285728"/>
            <a:ext cx="2248085" cy="3143272"/>
          </a:xfrm>
          <a:prstGeom prst="rect">
            <a:avLst/>
          </a:prstGeom>
          <a:noFill/>
        </p:spPr>
      </p:pic>
      <p:pic>
        <p:nvPicPr>
          <p:cNvPr id="1028" name="Picture 4" descr="C:\Users\Admin\Desktop\Балакирев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2066" y="285728"/>
            <a:ext cx="2571769" cy="3143272"/>
          </a:xfrm>
          <a:prstGeom prst="rect">
            <a:avLst/>
          </a:prstGeom>
          <a:noFill/>
        </p:spPr>
      </p:pic>
    </p:spTree>
    <p:extLst>
      <p:ext uri="{BB962C8B-B14F-4D97-AF65-F5344CB8AC3E}">
        <p14:creationId xmlns:p14="http://schemas.microsoft.com/office/powerpoint/2010/main" val="2471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3200" dirty="0" smtClean="0"/>
              <a:t>Восточная фантазия для фортепиано «Исламей»</a:t>
            </a:r>
            <a:endParaRPr lang="ru-RU" sz="3200" dirty="0"/>
          </a:p>
        </p:txBody>
      </p:sp>
      <p:sp>
        <p:nvSpPr>
          <p:cNvPr id="7" name="Текст 6"/>
          <p:cNvSpPr>
            <a:spLocks noGrp="1"/>
          </p:cNvSpPr>
          <p:nvPr>
            <p:ph type="body" sz="half" idx="2"/>
          </p:nvPr>
        </p:nvSpPr>
        <p:spPr/>
        <p:txBody>
          <a:bodyPr>
            <a:normAutofit fontScale="85000" lnSpcReduction="20000"/>
          </a:bodyPr>
          <a:lstStyle/>
          <a:p>
            <a:r>
              <a:rPr lang="ru-RU" dirty="0"/>
              <a:t>«Исламей» – произведение блестяще виртуозное и монументальное, в духе творений Ференца Листа, однако при разработке тем композитор учитывает их отличительные особенности. Индивидуальный облик тем не только не утрачивается, но и выявляется очень рельефно. «Исламей» – монументальная «картина</a:t>
            </a:r>
            <a:r>
              <a:rPr lang="ru-RU" dirty="0" smtClean="0"/>
              <a:t>»</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724128" y="2348880"/>
            <a:ext cx="2952328" cy="369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707904" y="592574"/>
            <a:ext cx="4968552" cy="1754326"/>
          </a:xfrm>
          <a:prstGeom prst="rect">
            <a:avLst/>
          </a:prstGeom>
          <a:noFill/>
        </p:spPr>
        <p:txBody>
          <a:bodyPr wrap="square" rtlCol="0">
            <a:spAutoFit/>
          </a:bodyPr>
          <a:lstStyle/>
          <a:p>
            <a:r>
              <a:rPr lang="ru-RU" dirty="0" smtClean="0"/>
              <a:t>В фантазии множество эффектных пианистических приемов – октавное и аккордовое изложение, пассажи. Это произведение очень оценил </a:t>
            </a:r>
            <a:r>
              <a:rPr lang="ru-RU" dirty="0" err="1" smtClean="0"/>
              <a:t>Ференц</a:t>
            </a:r>
            <a:r>
              <a:rPr lang="ru-RU" dirty="0" smtClean="0"/>
              <a:t> Лист. «Исламей» и сейчас занимает достойное место в репертуаре пианистов.</a:t>
            </a:r>
            <a:endParaRPr lang="ru-RU" dirty="0"/>
          </a:p>
        </p:txBody>
      </p:sp>
    </p:spTree>
    <p:extLst>
      <p:ext uri="{BB962C8B-B14F-4D97-AF65-F5344CB8AC3E}">
        <p14:creationId xmlns:p14="http://schemas.microsoft.com/office/powerpoint/2010/main" val="3130812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Текст 5"/>
          <p:cNvSpPr>
            <a:spLocks noGrp="1"/>
          </p:cNvSpPr>
          <p:nvPr>
            <p:ph type="body" idx="1"/>
          </p:nvPr>
        </p:nvSpPr>
        <p:spPr/>
        <p:txBody>
          <a:bodyPr/>
          <a:lstStyle/>
          <a:p>
            <a:endParaRPr lang="ru-RU" dirty="0"/>
          </a:p>
        </p:txBody>
      </p:sp>
      <p:pic>
        <p:nvPicPr>
          <p:cNvPr id="10" name="Объект 9"/>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1560" y="988688"/>
            <a:ext cx="2448272" cy="3348064"/>
          </a:xfrm>
        </p:spPr>
      </p:pic>
      <p:sp>
        <p:nvSpPr>
          <p:cNvPr id="8" name="Текст 7"/>
          <p:cNvSpPr>
            <a:spLocks noGrp="1"/>
          </p:cNvSpPr>
          <p:nvPr>
            <p:ph type="body" sz="quarter" idx="3"/>
          </p:nvPr>
        </p:nvSpPr>
        <p:spPr/>
        <p:txBody>
          <a:bodyPr/>
          <a:lstStyle/>
          <a:p>
            <a:endParaRPr lang="ru-RU"/>
          </a:p>
        </p:txBody>
      </p:sp>
      <p:pic>
        <p:nvPicPr>
          <p:cNvPr id="11" name="Balakirev - Islamey (256  kbps).mp3">
            <a:hlinkClick r:id="" action="ppaction://media"/>
          </p:cNvPr>
          <p:cNvPicPr>
            <a:picLocks noGrp="1" noChangeAspect="1"/>
          </p:cNvPicPr>
          <p:nvPr>
            <p:ph sz="quarter" idx="4"/>
            <a:audioFile r:link="rId2"/>
            <p:extLst>
              <p:ext uri="{DAA4B4D4-6D71-4841-9C94-3DE7FCFB9230}">
                <p14:media xmlns:p14="http://schemas.microsoft.com/office/powerpoint/2010/main" r:embed="rId1"/>
              </p:ext>
            </p:extLst>
          </p:nvPr>
        </p:nvPicPr>
        <p:blipFill>
          <a:blip r:embed="rId5" cstate="print"/>
          <a:stretch>
            <a:fillRect/>
          </a:stretch>
        </p:blipFill>
        <p:spPr>
          <a:xfrm>
            <a:off x="1115616" y="4725144"/>
            <a:ext cx="609600" cy="609600"/>
          </a:xfrm>
        </p:spPr>
      </p:pic>
      <p:pic>
        <p:nvPicPr>
          <p:cNvPr id="307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03848" y="1263548"/>
            <a:ext cx="259228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12160" y="1052735"/>
            <a:ext cx="2381250" cy="321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983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00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50392" y="3505200"/>
            <a:ext cx="7391400" cy="2588096"/>
          </a:xfrm>
        </p:spPr>
        <p:txBody>
          <a:bodyPr>
            <a:normAutofit fontScale="92500" lnSpcReduction="10000"/>
          </a:bodyPr>
          <a:lstStyle/>
          <a:p>
            <a:r>
              <a:rPr lang="ru-RU" dirty="0" smtClean="0"/>
              <a:t>Модест Петрович </a:t>
            </a:r>
            <a:r>
              <a:rPr lang="ru-RU" dirty="0"/>
              <a:t>Мусоргский родился 21 марта 1839 года в родовом имении в селе </a:t>
            </a:r>
            <a:r>
              <a:rPr lang="ru-RU" dirty="0" err="1"/>
              <a:t>Карево</a:t>
            </a:r>
            <a:r>
              <a:rPr lang="ru-RU" dirty="0"/>
              <a:t> Псковской губернии. Его отец Петр Мусоргский был потомком древнего княжеского рода, который происходил от Рюрика﻿, мать Юлия </a:t>
            </a:r>
            <a:r>
              <a:rPr lang="ru-RU" dirty="0" err="1"/>
              <a:t>Чирикова</a:t>
            </a:r>
            <a:r>
              <a:rPr lang="ru-RU" dirty="0"/>
              <a:t> — дворянкой, дочерью губернского секретаря. Она давала будущему композитору первые уроки музыки, учила его играть на фортепиано. Мусоргский был активным ребенком и часто сбегал с занятий к няне — слушать русские сказки. В 1852 году будущий композитор поступил в юнкерскую школу, где готовили кадровых военных. Учился он прилежно, интересовался искусством и философией, переводил на русский произведения швейцарского писателя Иоганна </a:t>
            </a:r>
            <a:r>
              <a:rPr lang="ru-RU" dirty="0" err="1"/>
              <a:t>Лафатера</a:t>
            </a:r>
            <a:r>
              <a:rPr lang="ru-RU" dirty="0"/>
              <a:t>. </a:t>
            </a:r>
          </a:p>
        </p:txBody>
      </p:sp>
      <p:pic>
        <p:nvPicPr>
          <p:cNvPr id="2050" name="Picture 2" descr="C:\Users\Admin\Desktop\Мусоргский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2910" y="214290"/>
            <a:ext cx="3236262" cy="3286124"/>
          </a:xfrm>
          <a:prstGeom prst="rect">
            <a:avLst/>
          </a:prstGeom>
          <a:noFill/>
        </p:spPr>
      </p:pic>
      <p:pic>
        <p:nvPicPr>
          <p:cNvPr id="2051" name="Picture 3" descr="C:\Users\Admin\Desktop\Мусоргксий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4942" y="214290"/>
            <a:ext cx="3286148" cy="3286148"/>
          </a:xfrm>
          <a:prstGeom prst="rect">
            <a:avLst/>
          </a:prstGeom>
          <a:noFill/>
        </p:spPr>
      </p:pic>
    </p:spTree>
    <p:extLst>
      <p:ext uri="{BB962C8B-B14F-4D97-AF65-F5344CB8AC3E}">
        <p14:creationId xmlns:p14="http://schemas.microsoft.com/office/powerpoint/2010/main" val="761915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27584" y="4294260"/>
            <a:ext cx="6984776" cy="2088232"/>
          </a:xfrm>
        </p:spPr>
        <p:txBody>
          <a:bodyPr>
            <a:normAutofit/>
          </a:bodyPr>
          <a:lstStyle/>
          <a:p>
            <a:r>
              <a:rPr lang="ru-RU" sz="3200" dirty="0" smtClean="0"/>
              <a:t>Цикл фортепианных пьес «Картинки с выставки»</a:t>
            </a:r>
            <a:endParaRPr lang="ru-RU" sz="3200" dirty="0"/>
          </a:p>
        </p:txBody>
      </p:sp>
      <p:sp>
        <p:nvSpPr>
          <p:cNvPr id="7" name="Текст 6"/>
          <p:cNvSpPr>
            <a:spLocks noGrp="1"/>
          </p:cNvSpPr>
          <p:nvPr>
            <p:ph type="body" sz="half" idx="2"/>
          </p:nvPr>
        </p:nvSpPr>
        <p:spPr/>
        <p:txBody>
          <a:bodyPr>
            <a:normAutofit fontScale="92500" lnSpcReduction="20000"/>
          </a:bodyPr>
          <a:lstStyle/>
          <a:p>
            <a:r>
              <a:rPr lang="ru-RU" sz="2000" dirty="0" smtClean="0"/>
              <a:t>«</a:t>
            </a:r>
            <a:r>
              <a:rPr lang="ru-RU" sz="2000" dirty="0"/>
              <a:t>Картинки с выставки» — сборник ярких образцов программной музыки, технология построения которых уникальна. Посмотрим, как появился цикл, и узнаем, что в нем </a:t>
            </a:r>
            <a:r>
              <a:rPr lang="ru-RU" sz="2000" dirty="0" smtClean="0"/>
              <a:t>особенного. Всего 10 </a:t>
            </a:r>
            <a:r>
              <a:rPr lang="ru-RU" sz="2000" dirty="0"/>
              <a:t>пьес. Яркость образов, их живописность, фортепианная колористика подталкивали к оркестровому воплощению «</a:t>
            </a:r>
            <a:r>
              <a:rPr lang="ru-RU" sz="2000" dirty="0" smtClean="0"/>
              <a:t>Картинок»..</a:t>
            </a:r>
            <a:endParaRPr lang="ru-RU"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707904" y="548680"/>
            <a:ext cx="457200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779912" y="3861048"/>
            <a:ext cx="4752528" cy="1477328"/>
          </a:xfrm>
          <a:prstGeom prst="rect">
            <a:avLst/>
          </a:prstGeom>
          <a:noFill/>
        </p:spPr>
        <p:txBody>
          <a:bodyPr wrap="square" rtlCol="0">
            <a:spAutoFit/>
          </a:bodyPr>
          <a:lstStyle/>
          <a:p>
            <a:r>
              <a:rPr lang="ru-RU" dirty="0" smtClean="0"/>
              <a:t>Смелые, по-настоящему новаторские музыкальные решения были реализованы композитором в данном сочинении. Яркие сатирические образы, театральность – вот, что характерно для данного цикла.</a:t>
            </a:r>
            <a:endParaRPr lang="ru-RU" dirty="0"/>
          </a:p>
        </p:txBody>
      </p:sp>
    </p:spTree>
    <p:extLst>
      <p:ext uri="{BB962C8B-B14F-4D97-AF65-F5344CB8AC3E}">
        <p14:creationId xmlns:p14="http://schemas.microsoft.com/office/powerpoint/2010/main" val="1975501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dirty="0"/>
          </a:p>
        </p:txBody>
      </p:sp>
      <p:pic>
        <p:nvPicPr>
          <p:cNvPr id="2" name="Объект 1"/>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179512" y="836712"/>
            <a:ext cx="4224469" cy="2376264"/>
          </a:xfrm>
        </p:spPr>
      </p:pic>
      <p:pic>
        <p:nvPicPr>
          <p:cNvPr id="3" name="Объект 2"/>
          <p:cNvPicPr>
            <a:picLocks noGrp="1" noChangeAspect="1"/>
          </p:cNvPicPr>
          <p:nvPr>
            <p:ph sz="half" idx="2"/>
          </p:nvPr>
        </p:nvPicPr>
        <p:blipFill>
          <a:blip r:embed="rId7" cstate="email">
            <a:extLst>
              <a:ext uri="{28A0092B-C50C-407E-A947-70E740481C1C}">
                <a14:useLocalDpi xmlns:a14="http://schemas.microsoft.com/office/drawing/2010/main"/>
              </a:ext>
            </a:extLst>
          </a:blip>
          <a:stretch>
            <a:fillRect/>
          </a:stretch>
        </p:blipFill>
        <p:spPr>
          <a:xfrm>
            <a:off x="4648200" y="1123355"/>
            <a:ext cx="3657600" cy="2739628"/>
          </a:xfrm>
        </p:spPr>
      </p:pic>
      <p:pic>
        <p:nvPicPr>
          <p:cNvPr id="4" name="Мусоргский - Богатырские ворота (Валерий Гергиев) (256  kbp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785313" y="3645024"/>
            <a:ext cx="609600" cy="609600"/>
          </a:xfrm>
          <a:prstGeom prst="rect">
            <a:avLst/>
          </a:prstGeom>
        </p:spPr>
      </p:pic>
      <p:pic>
        <p:nvPicPr>
          <p:cNvPr id="8" name="Мусоргский М. П.  Балет невылупившихся птенцов (256  kbps).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6876256" y="4254624"/>
            <a:ext cx="609600" cy="609600"/>
          </a:xfrm>
          <a:prstGeom prst="rect">
            <a:avLst/>
          </a:prstGeom>
        </p:spPr>
      </p:pic>
    </p:spTree>
    <p:extLst>
      <p:ext uri="{BB962C8B-B14F-4D97-AF65-F5344CB8AC3E}">
        <p14:creationId xmlns:p14="http://schemas.microsoft.com/office/powerpoint/2010/main" val="1319586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574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sz="half" idx="2"/>
          </p:nvPr>
        </p:nvSpPr>
        <p:spPr>
          <a:xfrm>
            <a:off x="850392" y="3505200"/>
            <a:ext cx="7391400" cy="2588096"/>
          </a:xfrm>
        </p:spPr>
        <p:txBody>
          <a:bodyPr>
            <a:normAutofit/>
          </a:bodyPr>
          <a:lstStyle/>
          <a:p>
            <a:r>
              <a:rPr lang="ru-RU" dirty="0"/>
              <a:t>Николай Римский-Корсаков родился 18 марта 1844 года в городе Тихвине Новгородской губернии (сейчас Ленинградская область﻿). Его отец Андрей Римский-Корсаков служил новгородским вице-губернатором, позже — гражданским губернатором в Волынской губернии. </a:t>
            </a:r>
            <a:r>
              <a:rPr lang="ru-RU" dirty="0" smtClean="0"/>
              <a:t>В </a:t>
            </a:r>
            <a:r>
              <a:rPr lang="ru-RU" dirty="0"/>
              <a:t>1856 году Николай Римский-Корсаков поступил в Морской кадетский корпус в Петербурге﻿. Там он изучал военное дело, научился стрелять из пушки, чинить корабли, даже несколько раз выходил в открытое море и плавал на судне «Прохор», где капитаном был его брат Воин Римский-Корсаков. Также кадетам преподавали астрономию и математику</a:t>
            </a:r>
            <a:r>
              <a:rPr lang="ru-RU" dirty="0" smtClean="0"/>
              <a:t>.</a:t>
            </a:r>
            <a:endParaRPr lang="ru-RU" dirty="0"/>
          </a:p>
        </p:txBody>
      </p:sp>
      <p:pic>
        <p:nvPicPr>
          <p:cNvPr id="5122" name="Picture 2" descr="C:\Users\Admin\Desktop\Римский Корсаков 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28" y="142852"/>
            <a:ext cx="2308221" cy="3263047"/>
          </a:xfrm>
          <a:prstGeom prst="rect">
            <a:avLst/>
          </a:prstGeom>
          <a:noFill/>
        </p:spPr>
      </p:pic>
      <p:pic>
        <p:nvPicPr>
          <p:cNvPr id="5123" name="Picture 3" descr="C:\Users\Admin\Desktop\Римский Корсаков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380" y="142852"/>
            <a:ext cx="2357454" cy="3247393"/>
          </a:xfrm>
          <a:prstGeom prst="rect">
            <a:avLst/>
          </a:prstGeom>
          <a:noFill/>
        </p:spPr>
      </p:pic>
    </p:spTree>
    <p:extLst>
      <p:ext uri="{BB962C8B-B14F-4D97-AF65-F5344CB8AC3E}">
        <p14:creationId xmlns:p14="http://schemas.microsoft.com/office/powerpoint/2010/main" val="1616315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Опера «Снегурочка»</a:t>
            </a:r>
            <a:endParaRPr lang="ru-RU" dirty="0"/>
          </a:p>
        </p:txBody>
      </p:sp>
      <p:sp>
        <p:nvSpPr>
          <p:cNvPr id="7" name="Текст 6"/>
          <p:cNvSpPr>
            <a:spLocks noGrp="1"/>
          </p:cNvSpPr>
          <p:nvPr>
            <p:ph type="body" sz="half" idx="2"/>
          </p:nvPr>
        </p:nvSpPr>
        <p:spPr>
          <a:xfrm>
            <a:off x="323528" y="457200"/>
            <a:ext cx="3312367" cy="4772000"/>
          </a:xfrm>
        </p:spPr>
        <p:txBody>
          <a:bodyPr>
            <a:normAutofit fontScale="85000" lnSpcReduction="20000"/>
          </a:bodyPr>
          <a:lstStyle/>
          <a:p>
            <a:r>
              <a:rPr lang="ru-RU" sz="2000" dirty="0"/>
              <a:t>Главная героиня — Снегурочка, дочь Весны и Мороза. В лесу её защищают местные духи и существа. Она отпрашивается у родителей, чтобы пожить среди людей. Снегурочка попадает в дом Бобыля и познаёт мир людских взаимоотношений.</a:t>
            </a:r>
          </a:p>
          <a:p>
            <a:endParaRPr lang="ru-RU" sz="2000" dirty="0"/>
          </a:p>
          <a:p>
            <a:r>
              <a:rPr lang="ru-RU" sz="2000" dirty="0"/>
              <a:t>Деревенская жизнь в корне меняется, когда появляется Мизгирь — жених Купавы. Он упрашивает Снегурочку выйти за него замуж.</a:t>
            </a:r>
          </a:p>
          <a:p>
            <a:r>
              <a:rPr lang="ru-RU" sz="2000" dirty="0" smtClean="0"/>
              <a:t>Опера </a:t>
            </a:r>
            <a:r>
              <a:rPr lang="ru-RU" sz="2000" dirty="0"/>
              <a:t>учит любить родную природу, воспевая ее великолепие в самых ярких красках, ценить окружающую красоту и великое чувство любви, оживляющее все на своем </a:t>
            </a:r>
            <a:r>
              <a:rPr lang="ru-RU" sz="2000" dirty="0" smtClean="0"/>
              <a:t>пути.</a:t>
            </a:r>
            <a:endParaRPr lang="ru-RU" sz="2000" dirty="0"/>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779912" y="476672"/>
            <a:ext cx="362560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779912" y="3573016"/>
            <a:ext cx="4824536" cy="1754326"/>
          </a:xfrm>
          <a:prstGeom prst="rect">
            <a:avLst/>
          </a:prstGeom>
          <a:noFill/>
        </p:spPr>
        <p:txBody>
          <a:bodyPr wrap="square" rtlCol="0">
            <a:spAutoFit/>
          </a:bodyPr>
          <a:lstStyle/>
          <a:p>
            <a:r>
              <a:rPr lang="ru-RU" dirty="0" smtClean="0"/>
              <a:t>Сцена таяния Снегурочки – один из трогательнейших в мировой оперной литературе эпизодов. Хрупкая нежность образа Снегурочки оттеняется величественным лучезарным звучанием – заключительного хорового гимна «Свет и сила, бог Ярило»</a:t>
            </a:r>
            <a:endParaRPr lang="ru-RU" dirty="0"/>
          </a:p>
        </p:txBody>
      </p:sp>
    </p:spTree>
    <p:extLst>
      <p:ext uri="{BB962C8B-B14F-4D97-AF65-F5344CB8AC3E}">
        <p14:creationId xmlns:p14="http://schemas.microsoft.com/office/powerpoint/2010/main" val="106709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негурочка, пролог_ Хор. Проводы Масленицы... (256  kbps).mp3">
            <a:hlinkClick r:id="" action="ppaction://media"/>
          </p:cNvPr>
          <p:cNvPicPr>
            <a:picLocks noGrp="1" noChangeAspect="1"/>
          </p:cNvPicPr>
          <p:nvPr>
            <p:ph sz="quarter" idx="4"/>
            <a:audioFile r:link="rId2"/>
            <p:extLst>
              <p:ext uri="{DAA4B4D4-6D71-4841-9C94-3DE7FCFB9230}">
                <p14:media xmlns:p14="http://schemas.microsoft.com/office/powerpoint/2010/main" r:embed="rId1"/>
              </p:ext>
            </p:extLst>
          </p:nvPr>
        </p:nvPicPr>
        <p:blipFill>
          <a:blip r:embed="rId5" cstate="print"/>
          <a:stretch>
            <a:fillRect/>
          </a:stretch>
        </p:blipFill>
        <p:spPr>
          <a:xfrm>
            <a:off x="1331640" y="4401108"/>
            <a:ext cx="609600" cy="609600"/>
          </a:xfrm>
        </p:spPr>
      </p:pic>
      <p:sp>
        <p:nvSpPr>
          <p:cNvPr id="8" name="Текст 7"/>
          <p:cNvSpPr>
            <a:spLocks noGrp="1"/>
          </p:cNvSpPr>
          <p:nvPr>
            <p:ph type="body" idx="1"/>
          </p:nvPr>
        </p:nvSpPr>
        <p:spPr/>
        <p:txBody>
          <a:bodyPr/>
          <a:lstStyle/>
          <a:p>
            <a:r>
              <a:rPr lang="ru-RU" dirty="0" smtClean="0"/>
              <a:t>«Проводы зимы»</a:t>
            </a:r>
            <a:endParaRPr lang="ru-RU" dirty="0"/>
          </a:p>
        </p:txBody>
      </p:sp>
      <p:pic>
        <p:nvPicPr>
          <p:cNvPr id="2" name="Объект 1"/>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827584" y="1412776"/>
            <a:ext cx="3657600" cy="2427316"/>
          </a:xfrm>
        </p:spPr>
      </p:pic>
      <p:sp>
        <p:nvSpPr>
          <p:cNvPr id="9" name="Текст 8"/>
          <p:cNvSpPr>
            <a:spLocks noGrp="1"/>
          </p:cNvSpPr>
          <p:nvPr>
            <p:ph type="body" sz="quarter" idx="3"/>
          </p:nvPr>
        </p:nvSpPr>
        <p:spPr/>
        <p:txBody>
          <a:bodyPr/>
          <a:lstStyle/>
          <a:p>
            <a:r>
              <a:rPr lang="ru-RU" dirty="0" smtClean="0"/>
              <a:t>Сцена Таяния Снегурочки</a:t>
            </a:r>
            <a:endParaRPr lang="ru-RU" dirty="0"/>
          </a:p>
        </p:txBody>
      </p:sp>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70914" y="1481432"/>
            <a:ext cx="3636403" cy="242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Снегурочка, действие IV_ Сцена таяния Снегурочки... (256  kbps).mp3">
            <a:hlinkClick r:id="" action="ppaction://media"/>
          </p:cNvPr>
          <p:cNvPicPr>
            <a:picLocks noRot="1" noChangeAspect="1"/>
          </p:cNvPicPr>
          <p:nvPr>
            <a:audioFile r:link="rId3"/>
          </p:nvPr>
        </p:nvPicPr>
        <p:blipFill>
          <a:blip r:embed="rId8"/>
          <a:stretch>
            <a:fillRect/>
          </a:stretch>
        </p:blipFill>
        <p:spPr>
          <a:xfrm>
            <a:off x="7429520" y="4286256"/>
            <a:ext cx="714380" cy="714380"/>
          </a:xfrm>
          <a:prstGeom prst="rect">
            <a:avLst/>
          </a:prstGeom>
        </p:spPr>
      </p:pic>
    </p:spTree>
    <p:extLst>
      <p:ext uri="{BB962C8B-B14F-4D97-AF65-F5344CB8AC3E}">
        <p14:creationId xmlns:p14="http://schemas.microsoft.com/office/powerpoint/2010/main" val="3015419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2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8994"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50392" y="3505200"/>
            <a:ext cx="7391400" cy="2588096"/>
          </a:xfrm>
        </p:spPr>
        <p:txBody>
          <a:bodyPr/>
          <a:lstStyle/>
          <a:p>
            <a:r>
              <a:rPr lang="ru-RU" dirty="0"/>
              <a:t>Цезарь Кюи родился в Вильно в 1835 году. Его отец Антон Кюи был французом, и после кампании 1812 года﻿ он остался в России — преподавал французский в местной гимназии. В свободное время Антон Кюи служил органистом в одном из </a:t>
            </a:r>
            <a:r>
              <a:rPr lang="ru-RU" dirty="0" err="1"/>
              <a:t>виленских</a:t>
            </a:r>
            <a:r>
              <a:rPr lang="ru-RU" dirty="0"/>
              <a:t> костелов, а дома играл на фортепиано и сочинял музыку. Антон Кюи поддерживал увлечение сына. Однако он хотел, чтобы Цезарь Кюи получил профессию, которая обеспечила бы ему стабильный доход и положение в обществе. В 1850 году юный музыкант поступил в Петербургское инженерное училище, а через 5 лет — в Николаевскую военно-инженерную академию.</a:t>
            </a:r>
          </a:p>
        </p:txBody>
      </p:sp>
      <p:pic>
        <p:nvPicPr>
          <p:cNvPr id="4098" name="Picture 2" descr="C:\Users\Admin\Desktop\Цезарь Кюи 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28" y="214290"/>
            <a:ext cx="2252393" cy="3357562"/>
          </a:xfrm>
          <a:prstGeom prst="rect">
            <a:avLst/>
          </a:prstGeom>
          <a:noFill/>
        </p:spPr>
      </p:pic>
      <p:pic>
        <p:nvPicPr>
          <p:cNvPr id="4099" name="Picture 3" descr="C:\Users\Admin\Desktop\Цезарь Кюи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2066" y="214290"/>
            <a:ext cx="2571768" cy="3305615"/>
          </a:xfrm>
          <a:prstGeom prst="rect">
            <a:avLst/>
          </a:prstGeom>
          <a:noFill/>
        </p:spPr>
      </p:pic>
    </p:spTree>
    <p:extLst>
      <p:ext uri="{BB962C8B-B14F-4D97-AF65-F5344CB8AC3E}">
        <p14:creationId xmlns:p14="http://schemas.microsoft.com/office/powerpoint/2010/main" val="3030381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9512" y="106754"/>
            <a:ext cx="5040560" cy="3313118"/>
          </a:xfrm>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1920" y="3429000"/>
            <a:ext cx="5160649" cy="329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432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t>Романсы из цикла «25 стихотворений Пушкина»</a:t>
            </a:r>
            <a:endParaRPr lang="ru-RU" sz="2800" dirty="0"/>
          </a:p>
        </p:txBody>
      </p:sp>
      <p:sp>
        <p:nvSpPr>
          <p:cNvPr id="8" name="Текст 7"/>
          <p:cNvSpPr>
            <a:spLocks noGrp="1"/>
          </p:cNvSpPr>
          <p:nvPr>
            <p:ph type="body" sz="half" idx="2"/>
          </p:nvPr>
        </p:nvSpPr>
        <p:spPr>
          <a:xfrm>
            <a:off x="762001" y="457200"/>
            <a:ext cx="2673657" cy="4686312"/>
          </a:xfrm>
        </p:spPr>
        <p:txBody>
          <a:bodyPr>
            <a:normAutofit fontScale="85000" lnSpcReduction="20000"/>
          </a:bodyPr>
          <a:lstStyle/>
          <a:p>
            <a:r>
              <a:rPr lang="ru-RU" sz="1800" dirty="0" smtClean="0"/>
              <a:t>Творчество же Кюи как композитора не получило широкого признания. Некоторые романсы Цезаря Антоновича Кюи исполняются до сих пор, особенно романсы из цикла «25 стихотворений Пушкина».</a:t>
            </a:r>
            <a:br>
              <a:rPr lang="ru-RU" sz="1800" dirty="0" smtClean="0"/>
            </a:br>
            <a:r>
              <a:rPr lang="ru-RU" sz="1800" dirty="0" smtClean="0"/>
              <a:t/>
            </a:r>
            <a:br>
              <a:rPr lang="ru-RU" sz="1800" dirty="0" smtClean="0"/>
            </a:br>
            <a:r>
              <a:rPr lang="ru-RU" sz="1800" dirty="0" smtClean="0"/>
              <a:t>Романсы на стихи Александра Сергеевича Пушкина признаны одними из лучших творений композитора.</a:t>
            </a:r>
            <a:r>
              <a:rPr lang="ru-RU" sz="1800" b="1" dirty="0" smtClean="0"/>
              <a:t> «</a:t>
            </a:r>
            <a:r>
              <a:rPr lang="ru-RU" sz="1800" b="1" dirty="0" err="1" smtClean="0"/>
              <a:t>Царскосельская</a:t>
            </a:r>
            <a:r>
              <a:rPr lang="ru-RU" sz="1800" b="1" dirty="0" smtClean="0"/>
              <a:t> статуя»</a:t>
            </a:r>
          </a:p>
          <a:p>
            <a:pPr fontAlgn="t"/>
            <a:r>
              <a:rPr lang="ru-RU" sz="1800" b="1" dirty="0" smtClean="0"/>
              <a:t>Урну с водой уронив, об утес ее дева разбила.</a:t>
            </a:r>
            <a:br>
              <a:rPr lang="ru-RU" sz="1800" b="1" dirty="0" smtClean="0"/>
            </a:br>
            <a:r>
              <a:rPr lang="ru-RU" sz="1800" b="1" dirty="0" smtClean="0"/>
              <a:t> Дева печально сидит, праздный держа черепок.</a:t>
            </a:r>
            <a:br>
              <a:rPr lang="ru-RU" sz="1800" b="1" dirty="0" smtClean="0"/>
            </a:br>
            <a:r>
              <a:rPr lang="ru-RU" sz="1800" b="1" dirty="0" smtClean="0"/>
              <a:t>Чудо! не сякнет вода, изливаясь из урны разбитой;</a:t>
            </a:r>
            <a:br>
              <a:rPr lang="ru-RU" sz="1800" b="1" dirty="0" smtClean="0"/>
            </a:br>
            <a:r>
              <a:rPr lang="ru-RU" sz="1800" b="1" dirty="0" smtClean="0"/>
              <a:t> Дева, над вечной струей, вечно печальна сидит.</a:t>
            </a:r>
            <a:endParaRPr lang="ru-RU" sz="1800" dirty="0" smtClean="0"/>
          </a:p>
          <a:p>
            <a:endParaRPr lang="ru-RU" sz="1800" dirty="0"/>
          </a:p>
        </p:txBody>
      </p:sp>
      <p:pic>
        <p:nvPicPr>
          <p:cNvPr id="2050" name="Picture 2" descr="C:\Users\Admin\Desktop\Ц.Кюи 25 стихотворений Пушкина.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714744" y="428604"/>
            <a:ext cx="4594225" cy="345046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dirty="0"/>
          </a:p>
        </p:txBody>
      </p:sp>
      <p:sp>
        <p:nvSpPr>
          <p:cNvPr id="6" name="Текст 5"/>
          <p:cNvSpPr>
            <a:spLocks noGrp="1"/>
          </p:cNvSpPr>
          <p:nvPr>
            <p:ph type="body" idx="1"/>
          </p:nvPr>
        </p:nvSpPr>
        <p:spPr>
          <a:xfrm>
            <a:off x="758952" y="609600"/>
            <a:ext cx="3598734" cy="604822"/>
          </a:xfrm>
        </p:spPr>
        <p:txBody>
          <a:bodyPr/>
          <a:lstStyle/>
          <a:p>
            <a:r>
              <a:rPr lang="ru-RU" sz="2400" dirty="0" smtClean="0"/>
              <a:t>Романс «Сожженное письмо» (На стихи А.С.Пушкина)</a:t>
            </a:r>
            <a:endParaRPr lang="ru-RU" sz="2400" dirty="0"/>
          </a:p>
        </p:txBody>
      </p:sp>
      <p:pic>
        <p:nvPicPr>
          <p:cNvPr id="11" name="Содержимое 10" descr="135071.png"/>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928662" y="1357298"/>
            <a:ext cx="2364971" cy="3048000"/>
          </a:xfrm>
        </p:spPr>
      </p:pic>
      <p:sp>
        <p:nvSpPr>
          <p:cNvPr id="8" name="Текст 7"/>
          <p:cNvSpPr>
            <a:spLocks noGrp="1"/>
          </p:cNvSpPr>
          <p:nvPr>
            <p:ph type="body" sz="quarter" idx="3"/>
          </p:nvPr>
        </p:nvSpPr>
        <p:spPr>
          <a:xfrm>
            <a:off x="4643438" y="928670"/>
            <a:ext cx="3657600" cy="639762"/>
          </a:xfrm>
        </p:spPr>
        <p:txBody>
          <a:bodyPr/>
          <a:lstStyle/>
          <a:p>
            <a:r>
              <a:rPr lang="ru-RU" dirty="0" smtClean="0"/>
              <a:t>Романс </a:t>
            </a:r>
            <a:r>
              <a:rPr lang="ru-RU" sz="2400" dirty="0" smtClean="0"/>
              <a:t>«</a:t>
            </a:r>
            <a:r>
              <a:rPr lang="ru-RU" sz="2400" dirty="0" err="1" smtClean="0"/>
              <a:t>Царскосельская</a:t>
            </a:r>
            <a:r>
              <a:rPr lang="ru-RU" sz="2400" dirty="0" smtClean="0"/>
              <a:t> статуя»(На стихи А.С.Пушкина)</a:t>
            </a:r>
            <a:endParaRPr lang="ru-RU" sz="2400" dirty="0"/>
          </a:p>
        </p:txBody>
      </p:sp>
      <p:pic>
        <p:nvPicPr>
          <p:cNvPr id="12" name="Evgenijj_Belov_Cezar_Antonovich_Kyui_-_Sozhzhyonnoye_Pismo_Burnt_Letter_48222371.mp3">
            <a:hlinkClick r:id="" action="ppaction://media"/>
          </p:cNvPr>
          <p:cNvPicPr>
            <a:picLocks noRot="1" noChangeAspect="1"/>
          </p:cNvPicPr>
          <p:nvPr>
            <a:audioFile r:link="rId1"/>
          </p:nvPr>
        </p:nvPicPr>
        <p:blipFill>
          <a:blip r:embed="rId5"/>
          <a:stretch>
            <a:fillRect/>
          </a:stretch>
        </p:blipFill>
        <p:spPr>
          <a:xfrm>
            <a:off x="928662" y="4786322"/>
            <a:ext cx="304800" cy="304800"/>
          </a:xfrm>
          <a:prstGeom prst="rect">
            <a:avLst/>
          </a:prstGeom>
        </p:spPr>
      </p:pic>
      <p:pic>
        <p:nvPicPr>
          <p:cNvPr id="13" name="Ieromonakh_otijj_Anastasiya_Goncharova_Cezar_Antonovich_Kyui_-_Stikhi_Pushkina_Op_57_No_17_Carskoselskaya_statuya_48219251.mp3">
            <a:hlinkClick r:id="" action="ppaction://media"/>
          </p:cNvPr>
          <p:cNvPicPr>
            <a:picLocks noRot="1" noChangeAspect="1"/>
          </p:cNvPicPr>
          <p:nvPr>
            <a:audioFile r:link="rId2"/>
          </p:nvPr>
        </p:nvPicPr>
        <p:blipFill>
          <a:blip r:embed="rId6"/>
          <a:stretch>
            <a:fillRect/>
          </a:stretch>
        </p:blipFill>
        <p:spPr>
          <a:xfrm>
            <a:off x="7929586" y="4572008"/>
            <a:ext cx="304800" cy="304800"/>
          </a:xfrm>
          <a:prstGeom prst="rect">
            <a:avLst/>
          </a:prstGeom>
        </p:spPr>
      </p:pic>
      <p:pic>
        <p:nvPicPr>
          <p:cNvPr id="15" name="Содержимое 14" descr="Ц.Кюи 25 стихотворений Пушкина2.jpg"/>
          <p:cNvPicPr>
            <a:picLocks noGrp="1" noChangeAspect="1"/>
          </p:cNvPicPr>
          <p:nvPr>
            <p:ph sz="quarter" idx="4"/>
          </p:nvPr>
        </p:nvPicPr>
        <p:blipFill>
          <a:blip r:embed="rId7" cstate="email">
            <a:extLst>
              <a:ext uri="{28A0092B-C50C-407E-A947-70E740481C1C}">
                <a14:useLocalDpi xmlns:a14="http://schemas.microsoft.com/office/drawing/2010/main"/>
              </a:ext>
            </a:extLst>
          </a:blip>
          <a:stretch>
            <a:fillRect/>
          </a:stretch>
        </p:blipFill>
        <p:spPr>
          <a:xfrm>
            <a:off x="4429124" y="1643050"/>
            <a:ext cx="3657600" cy="2738120"/>
          </a:xfrm>
        </p:spPr>
      </p:pic>
    </p:spTree>
    <p:extLst>
      <p:ext uri="{BB962C8B-B14F-4D97-AF65-F5344CB8AC3E}">
        <p14:creationId xmlns:p14="http://schemas.microsoft.com/office/powerpoint/2010/main" val="300700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756"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171" fill="hold"/>
                                        <p:tgtEl>
                                          <p:spTgt spid="13"/>
                                        </p:tgtEl>
                                      </p:cBhvr>
                                    </p:cmd>
                                  </p:childTnLst>
                                </p:cTn>
                              </p:par>
                            </p:childTnLst>
                          </p:cTn>
                        </p:par>
                      </p:childTnLst>
                    </p:cTn>
                  </p:par>
                </p:childTnLst>
              </p:cTn>
              <p:nextCondLst>
                <p:cond evt="onClick" delay="0">
                  <p:tgtEl>
                    <p:spTgt spid="1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13" name="Текст 12"/>
          <p:cNvSpPr>
            <a:spLocks noGrp="1"/>
          </p:cNvSpPr>
          <p:nvPr>
            <p:ph type="body" sz="half" idx="2"/>
          </p:nvPr>
        </p:nvSpPr>
        <p:spPr>
          <a:xfrm>
            <a:off x="850392" y="3505200"/>
            <a:ext cx="7391400" cy="3092152"/>
          </a:xfrm>
        </p:spPr>
        <p:txBody>
          <a:bodyPr>
            <a:noAutofit/>
          </a:bodyPr>
          <a:lstStyle/>
          <a:p>
            <a:r>
              <a:rPr lang="ru-RU" sz="1600" dirty="0"/>
              <a:t>Александр Бородин родился в Петербурге﻿. Когда Александру Бородину было 13 лет, он сочинил свой первый концерт для флейты с фортепиано. Композитор исполнял партию флейты, </a:t>
            </a:r>
            <a:r>
              <a:rPr lang="ru-RU" sz="1600" dirty="0" err="1"/>
              <a:t>Щиглев</a:t>
            </a:r>
            <a:r>
              <a:rPr lang="ru-RU" sz="1600" dirty="0"/>
              <a:t> — </a:t>
            </a:r>
            <a:r>
              <a:rPr lang="ru-RU" sz="1600" dirty="0" smtClean="0"/>
              <a:t>фортепиано. Однако </a:t>
            </a:r>
            <a:r>
              <a:rPr lang="ru-RU" sz="1600" dirty="0"/>
              <a:t>музыка была не единственным увлечением Александра Бородина. Свою комнату он превратил в импровизированную химическую лабораторию: на подоконниках стояли банки с растворами, на столе — колбы, трубки и горелка. Будущий композитор читал книги по химии, сам делал акварельные краски к уроку рисования и экспериментировал с </a:t>
            </a:r>
            <a:r>
              <a:rPr lang="ru-RU" sz="1600" dirty="0" err="1"/>
              <a:t>фейверками</a:t>
            </a:r>
            <a:r>
              <a:rPr lang="ru-RU" sz="1600" dirty="0"/>
              <a:t>. Он решил превратить увлечение в профессию: в 1850 году Александр Бородин поступил на медицинский факультет Медико-хирургической академии. Сделать это было непросто: закон не позволял бывшим крепостным получать высшее образование.</a:t>
            </a:r>
          </a:p>
        </p:txBody>
      </p:sp>
    </p:spTree>
    <p:extLst>
      <p:ext uri="{BB962C8B-B14F-4D97-AF65-F5344CB8AC3E}">
        <p14:creationId xmlns:p14="http://schemas.microsoft.com/office/powerpoint/2010/main" val="1241968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437112"/>
            <a:ext cx="5256584" cy="1224136"/>
          </a:xfrm>
        </p:spPr>
        <p:txBody>
          <a:bodyPr>
            <a:normAutofit fontScale="90000"/>
          </a:bodyPr>
          <a:lstStyle/>
          <a:p>
            <a:r>
              <a:rPr lang="ru-RU" dirty="0" smtClean="0"/>
              <a:t>Опера «Князь Игорь»</a:t>
            </a:r>
            <a:endParaRPr lang="ru-RU" dirty="0"/>
          </a:p>
        </p:txBody>
      </p:sp>
      <p:sp>
        <p:nvSpPr>
          <p:cNvPr id="4" name="Текст 3"/>
          <p:cNvSpPr>
            <a:spLocks noGrp="1"/>
          </p:cNvSpPr>
          <p:nvPr>
            <p:ph idx="1"/>
          </p:nvPr>
        </p:nvSpPr>
        <p:spPr>
          <a:xfrm>
            <a:off x="395536" y="332656"/>
            <a:ext cx="7543800" cy="3886200"/>
          </a:xfrm>
        </p:spPr>
        <p:txBody>
          <a:bodyPr>
            <a:noAutofit/>
          </a:bodyPr>
          <a:lstStyle/>
          <a:p>
            <a:r>
              <a:rPr lang="ru-RU" sz="1800" dirty="0"/>
              <a:t>Опера «Князь Игорь» Бородина – знаменитое произведение русского композитора в четырех действиях с прологом. В основе сюжета либретто лежит памятник древнерусской литературы «Слово о полку Игореве», в котором описан неудачный поход князя Игоря против половцев. Произведение Бородина пронизано идеей народного патриотизма. Оно раскрывает во всем величии беззаветную преданность русского народа своей родине. «Ария князя Игоря». Эта яркая, потрясающая своей эмоциональной силой, композиция, в которой Александр Порфирьевич Бородин создал образ мужественного человека и настоящего патриота, в нынешнее время пользуется большой популярностью. Вокальные исполнители с удовольствием включают её в свой репертуар, а публика с восторгом принимает не только в оперном спектакле, но и в концертном исполнении.</a:t>
            </a:r>
          </a:p>
        </p:txBody>
      </p:sp>
      <p:pic>
        <p:nvPicPr>
          <p:cNvPr id="2050" name="Picture 2"/>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5148064" y="4149080"/>
            <a:ext cx="36576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782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sp>
        <p:nvSpPr>
          <p:cNvPr id="8" name="Текст 7"/>
          <p:cNvSpPr>
            <a:spLocks noGrp="1"/>
          </p:cNvSpPr>
          <p:nvPr>
            <p:ph type="body" idx="1"/>
          </p:nvPr>
        </p:nvSpPr>
        <p:spPr/>
        <p:txBody>
          <a:bodyPr/>
          <a:lstStyle/>
          <a:p>
            <a:r>
              <a:rPr lang="ru-RU" dirty="0" smtClean="0"/>
              <a:t>Хор девушек «Улетай на крыльях ветра»</a:t>
            </a:r>
            <a:endParaRPr lang="ru-RU" dirty="0"/>
          </a:p>
        </p:txBody>
      </p:sp>
      <p:pic>
        <p:nvPicPr>
          <p:cNvPr id="2" name="Объект 1"/>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755576" y="1628800"/>
            <a:ext cx="3657600" cy="2057400"/>
          </a:xfrm>
        </p:spPr>
      </p:pic>
      <p:sp>
        <p:nvSpPr>
          <p:cNvPr id="9" name="Текст 8"/>
          <p:cNvSpPr>
            <a:spLocks noGrp="1"/>
          </p:cNvSpPr>
          <p:nvPr>
            <p:ph type="body" sz="quarter" idx="3"/>
          </p:nvPr>
        </p:nvSpPr>
        <p:spPr/>
        <p:txBody>
          <a:bodyPr/>
          <a:lstStyle/>
          <a:p>
            <a:r>
              <a:rPr lang="ru-RU" dirty="0" smtClean="0"/>
              <a:t>Ария князя Игоря</a:t>
            </a:r>
            <a:endParaRPr lang="ru-RU" dirty="0"/>
          </a:p>
        </p:txBody>
      </p:sp>
      <p:pic>
        <p:nvPicPr>
          <p:cNvPr id="3" name="Улетай на крыльях ветра из оперы Князь Игорь  муз. А. Бородина (ДХС Преображение, Сводный хор) (256  kbps).mp3">
            <a:hlinkClick r:id="" action="ppaction://media"/>
          </p:cNvPr>
          <p:cNvPicPr>
            <a:picLocks noGrp="1" noChangeAspect="1"/>
          </p:cNvPicPr>
          <p:nvPr>
            <p:ph sz="quarter" idx="4"/>
            <a:audioFile r:link="rId2"/>
            <p:extLst>
              <p:ext uri="{DAA4B4D4-6D71-4841-9C94-3DE7FCFB9230}">
                <p14:media xmlns:p14="http://schemas.microsoft.com/office/powerpoint/2010/main" r:embed="rId1"/>
              </p:ext>
            </p:extLst>
          </p:nvPr>
        </p:nvPicPr>
        <p:blipFill>
          <a:blip r:embed="rId6" cstate="print"/>
          <a:stretch>
            <a:fillRect/>
          </a:stretch>
        </p:blipFill>
        <p:spPr>
          <a:xfrm>
            <a:off x="467544" y="5301208"/>
            <a:ext cx="609600" cy="609600"/>
          </a:xfrm>
        </p:spPr>
      </p:pic>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4008" y="1484784"/>
            <a:ext cx="3658980" cy="274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Хворостовский, ария князя Игоря _ Hvorostovsky, aria of Prince Igor (256  kbps).mp3">
            <a:hlinkClick r:id="" action="ppaction://media"/>
          </p:cNvPr>
          <p:cNvPicPr>
            <a:picLocks noRot="1" noChangeAspect="1"/>
          </p:cNvPicPr>
          <p:nvPr>
            <a:audioFile r:link="rId3"/>
          </p:nvPr>
        </p:nvPicPr>
        <p:blipFill>
          <a:blip r:embed="rId8"/>
          <a:stretch>
            <a:fillRect/>
          </a:stretch>
        </p:blipFill>
        <p:spPr>
          <a:xfrm>
            <a:off x="7429520" y="5143512"/>
            <a:ext cx="723904" cy="723904"/>
          </a:xfrm>
          <a:prstGeom prst="rect">
            <a:avLst/>
          </a:prstGeom>
        </p:spPr>
      </p:pic>
    </p:spTree>
    <p:extLst>
      <p:ext uri="{BB962C8B-B14F-4D97-AF65-F5344CB8AC3E}">
        <p14:creationId xmlns:p14="http://schemas.microsoft.com/office/powerpoint/2010/main" val="890123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4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8074" fill="hold"/>
                                        <p:tgtEl>
                                          <p:spTgt spid="10"/>
                                        </p:tgtEl>
                                      </p:cBhvr>
                                    </p:cmd>
                                  </p:childTnLst>
                                </p:cTn>
                              </p:par>
                            </p:childTnLst>
                          </p:cTn>
                        </p:par>
                      </p:childTnLst>
                    </p:cTn>
                  </p:par>
                </p:childTnLst>
              </p:cTn>
              <p:nextCondLst>
                <p:cond evt="onClick" delay="0">
                  <p:tgtEl>
                    <p:spTgt spid="1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2jf18qf7iekkb9cadvUw5cqkwt3ITGJ1lrKwdzMq.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4282" y="571480"/>
            <a:ext cx="3714775" cy="2457448"/>
          </a:xfrm>
        </p:spPr>
      </p:pic>
      <p:pic>
        <p:nvPicPr>
          <p:cNvPr id="1026" name="Picture 2" descr="C:\Users\Admin\Desktop\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8926" y="3500438"/>
            <a:ext cx="3745524" cy="2383866"/>
          </a:xfrm>
          <a:prstGeom prst="rect">
            <a:avLst/>
          </a:prstGeom>
          <a:noFill/>
        </p:spPr>
      </p:pic>
      <p:pic>
        <p:nvPicPr>
          <p:cNvPr id="1027" name="Picture 3" descr="C:\Users\Admin\Desktop\27034179-1440x81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4942" y="571480"/>
            <a:ext cx="3714776" cy="242889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576" y="1196752"/>
            <a:ext cx="7543800" cy="3886200"/>
          </a:xfrm>
        </p:spPr>
        <p:txBody>
          <a:bodyPr>
            <a:noAutofit/>
          </a:bodyPr>
          <a:lstStyle/>
          <a:p>
            <a:pPr marL="0" indent="0">
              <a:buNone/>
            </a:pPr>
            <a:r>
              <a:rPr lang="ru-RU" sz="2000" dirty="0"/>
              <a:t>Во второй половине XIX века сохранялось сословное деление общества. Оно делилось на четыре сословия: дворянство, духовенство, городских и сельских обывателей. Но с развитием капитализма сословная принадлежность постепенно теряла свою общественную значимость. Все большее значение приобретала классовое положение людей. Изменился состав и российской интеллигенции. Раньше ее ряды пополнялись в основном за счет дворян. Но все изменилось после отмены крепостного права и реформ 60-70-х годов, сделавших образование более доступным для представителей всех чинов и сословий. </a:t>
            </a:r>
            <a:r>
              <a:rPr lang="ru-RU" sz="2000" dirty="0" smtClean="0"/>
              <a:t>Численность интеллигенции </a:t>
            </a:r>
            <a:r>
              <a:rPr lang="ru-RU" sz="2000" dirty="0"/>
              <a:t>стала расти за счет разночинной молодежи</a:t>
            </a:r>
            <a:r>
              <a:rPr lang="ru-RU" sz="2000" dirty="0" smtClean="0"/>
              <a:t>. Часть </a:t>
            </a:r>
            <a:r>
              <a:rPr lang="ru-RU" sz="2000" dirty="0"/>
              <a:t>интеллигенции начинает продвигать собственную идеологию, получившую название «народничество» и направленную на выработку национальной модели некапиталистической эволюции, постепенную адаптацию большинства населения к условиям модернизации хозяйства и «сближение» с народом в поиске своих корней. </a:t>
            </a:r>
          </a:p>
        </p:txBody>
      </p:sp>
    </p:spTree>
    <p:extLst>
      <p:ext uri="{BB962C8B-B14F-4D97-AF65-F5344CB8AC3E}">
        <p14:creationId xmlns:p14="http://schemas.microsoft.com/office/powerpoint/2010/main" val="3775420591"/>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5085184"/>
            <a:ext cx="6781800" cy="1087016"/>
          </a:xfrm>
        </p:spPr>
        <p:txBody>
          <a:bodyPr>
            <a:normAutofit/>
          </a:bodyPr>
          <a:lstStyle/>
          <a:p>
            <a:endParaRPr lang="ru-RU" sz="2000" dirty="0"/>
          </a:p>
        </p:txBody>
      </p:sp>
      <p:pic>
        <p:nvPicPr>
          <p:cNvPr id="4" name="Объект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762000" y="1142757"/>
            <a:ext cx="3657600" cy="2700823"/>
          </a:xfrm>
        </p:spPr>
      </p:pic>
      <p:sp>
        <p:nvSpPr>
          <p:cNvPr id="5" name="Объект 4"/>
          <p:cNvSpPr>
            <a:spLocks noGrp="1"/>
          </p:cNvSpPr>
          <p:nvPr>
            <p:ph sz="half" idx="2"/>
          </p:nvPr>
        </p:nvSpPr>
        <p:spPr/>
        <p:txBody>
          <a:bodyPr>
            <a:normAutofit fontScale="85000" lnSpcReduction="20000"/>
          </a:bodyPr>
          <a:lstStyle/>
          <a:p>
            <a:r>
              <a:rPr lang="ru-RU" dirty="0"/>
              <a:t>Группа «Могучая кучка» создалась на фоне революционного брожения, охватившего к тому времени умы русской интеллигенции. Бунты крестьян стали главными социальными событиями, возвратившими деятелей искусства к народной теме.</a:t>
            </a:r>
          </a:p>
        </p:txBody>
      </p:sp>
    </p:spTree>
    <p:extLst>
      <p:ext uri="{BB962C8B-B14F-4D97-AF65-F5344CB8AC3E}">
        <p14:creationId xmlns:p14="http://schemas.microsoft.com/office/powerpoint/2010/main" val="230897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23928" y="692696"/>
            <a:ext cx="4392488" cy="3672408"/>
          </a:xfrm>
        </p:spPr>
        <p:txBody>
          <a:bodyPr/>
          <a:lstStyle/>
          <a:p>
            <a:endParaRPr lang="ru-RU" dirty="0"/>
          </a:p>
        </p:txBody>
      </p:sp>
      <p:sp>
        <p:nvSpPr>
          <p:cNvPr id="6" name="Объект 5"/>
          <p:cNvSpPr>
            <a:spLocks noGrp="1"/>
          </p:cNvSpPr>
          <p:nvPr>
            <p:ph idx="1"/>
          </p:nvPr>
        </p:nvSpPr>
        <p:spPr>
          <a:xfrm>
            <a:off x="827584" y="4581128"/>
            <a:ext cx="7416824" cy="1512168"/>
          </a:xfrm>
        </p:spPr>
        <p:txBody>
          <a:bodyPr>
            <a:normAutofit lnSpcReduction="10000"/>
          </a:bodyPr>
          <a:lstStyle/>
          <a:p>
            <a:pPr marL="0" indent="0">
              <a:buNone/>
            </a:pPr>
            <a:r>
              <a:rPr lang="ru-RU" dirty="0" smtClean="0"/>
              <a:t>Камерная, симфоническая музыка вышла за пределы аристократических салонов, придворных залов, где она раньше звучала, и стала достоянием демократических кругов слушателей.</a:t>
            </a:r>
            <a:endParaRPr lang="ru-RU" dirty="0"/>
          </a:p>
        </p:txBody>
      </p:sp>
      <p:sp>
        <p:nvSpPr>
          <p:cNvPr id="7" name="Текст 6"/>
          <p:cNvSpPr>
            <a:spLocks noGrp="1"/>
          </p:cNvSpPr>
          <p:nvPr>
            <p:ph type="body" sz="half" idx="2"/>
          </p:nvPr>
        </p:nvSpPr>
        <p:spPr/>
        <p:txBody>
          <a:bodyPr/>
          <a:lstStyle/>
          <a:p>
            <a:r>
              <a:rPr lang="ru-RU" dirty="0" smtClean="0"/>
              <a:t>«Могучая кучка».</a:t>
            </a:r>
          </a:p>
          <a:p>
            <a:r>
              <a:rPr lang="ru-RU" dirty="0" smtClean="0"/>
              <a:t>В 1859 году в Петербурге, а год спустя в Москве было организовано Русское музыкальное общество, цель которого – сделать искусство доступным для широкого круга любителей музыки.</a:t>
            </a:r>
            <a:endParaRPr lang="ru-RU"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7905" y="863140"/>
            <a:ext cx="4958096" cy="337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491177"/>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Рисунок 5"/>
          <p:cNvSpPr>
            <a:spLocks noGrp="1"/>
          </p:cNvSpPr>
          <p:nvPr>
            <p:ph type="pic" idx="1"/>
          </p:nvPr>
        </p:nvSpPr>
        <p:spPr/>
      </p:sp>
      <p:sp>
        <p:nvSpPr>
          <p:cNvPr id="8" name="Заголовок 4"/>
          <p:cNvSpPr>
            <a:spLocks noGrp="1"/>
          </p:cNvSpPr>
          <p:nvPr>
            <p:ph type="body" sz="half" idx="2"/>
          </p:nvPr>
        </p:nvSpPr>
        <p:spPr>
          <a:xfrm>
            <a:off x="791150" y="4029802"/>
            <a:ext cx="7391400" cy="2587625"/>
          </a:xfrm>
        </p:spPr>
        <p:txBody>
          <a:bodyPr>
            <a:normAutofit/>
          </a:bodyPr>
          <a:lstStyle/>
          <a:p>
            <a:r>
              <a:rPr lang="ru-RU" dirty="0"/>
              <a:t>Константин Маковский. Карикатура на творческое содружество русских композиторов «Могучая кучка». 1871.</a:t>
            </a:r>
          </a:p>
          <a:p>
            <a:r>
              <a:rPr lang="ru-RU" sz="2000" dirty="0" smtClean="0"/>
              <a:t>Деятельность </a:t>
            </a:r>
            <a:r>
              <a:rPr lang="ru-RU" sz="2000" dirty="0"/>
              <a:t>«Могучей кучки» – важнейший этап в развитии русской музыки, определивший её пути в конце 19 – начале 20 вв. Её высшие достижения связаны с жанром оперы («Борис Годунов» и «</a:t>
            </a:r>
            <a:r>
              <a:rPr lang="ru-RU" sz="2000" dirty="0" err="1"/>
              <a:t>Хованщина</a:t>
            </a:r>
            <a:r>
              <a:rPr lang="ru-RU" sz="2000" dirty="0"/>
              <a:t>» М. П. Мусоргского, «Князь Игорь» А. П. Бородина, «</a:t>
            </a:r>
            <a:r>
              <a:rPr lang="ru-RU" sz="2000" dirty="0" err="1"/>
              <a:t>Псковитянка</a:t>
            </a:r>
            <a:r>
              <a:rPr lang="ru-RU" sz="2000" dirty="0"/>
              <a:t>», «Снегурочка» и «Садко» Н. А. Римского-Корсакова).</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1150" y="188640"/>
            <a:ext cx="7597273" cy="38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247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755576" y="3573016"/>
            <a:ext cx="6784848" cy="1600200"/>
          </a:xfrm>
        </p:spPr>
        <p:txBody>
          <a:bodyPr>
            <a:normAutofit/>
          </a:bodyPr>
          <a:lstStyle/>
          <a:p>
            <a:r>
              <a:rPr lang="ru-RU" sz="3200" dirty="0" smtClean="0"/>
              <a:t>В содружество входили:</a:t>
            </a:r>
            <a:endParaRPr lang="ru-RU" sz="3200" dirty="0"/>
          </a:p>
        </p:txBody>
      </p:sp>
      <p:sp>
        <p:nvSpPr>
          <p:cNvPr id="7" name="Текст 6"/>
          <p:cNvSpPr>
            <a:spLocks noGrp="1"/>
          </p:cNvSpPr>
          <p:nvPr>
            <p:ph type="body" sz="half" idx="2"/>
          </p:nvPr>
        </p:nvSpPr>
        <p:spPr>
          <a:xfrm>
            <a:off x="683568" y="5301208"/>
            <a:ext cx="7391400" cy="804862"/>
          </a:xfrm>
        </p:spPr>
        <p:txBody>
          <a:bodyPr>
            <a:normAutofit/>
          </a:bodyPr>
          <a:lstStyle/>
          <a:p>
            <a:r>
              <a:rPr lang="ru-RU" dirty="0" err="1" smtClean="0"/>
              <a:t>М.А.Балакирев</a:t>
            </a:r>
            <a:r>
              <a:rPr lang="ru-RU" dirty="0" smtClean="0"/>
              <a:t>                 </a:t>
            </a:r>
            <a:r>
              <a:rPr lang="ru-RU" dirty="0" err="1" smtClean="0"/>
              <a:t>М.П.Мусоргский</a:t>
            </a:r>
            <a:r>
              <a:rPr lang="ru-RU" dirty="0" smtClean="0"/>
              <a:t>                             </a:t>
            </a:r>
            <a:r>
              <a:rPr lang="ru-RU" dirty="0" err="1" smtClean="0"/>
              <a:t>Ц.А.Кюи</a:t>
            </a:r>
            <a:endParaRPr lang="ru-RU" dirty="0"/>
          </a:p>
          <a:p>
            <a:r>
              <a:rPr lang="ru-RU" dirty="0" smtClean="0"/>
              <a:t>          </a:t>
            </a:r>
            <a:r>
              <a:rPr lang="ru-RU" dirty="0" err="1" smtClean="0"/>
              <a:t>А.П.Бородин</a:t>
            </a:r>
            <a:r>
              <a:rPr lang="ru-RU" dirty="0" smtClean="0"/>
              <a:t>                     </a:t>
            </a:r>
            <a:r>
              <a:rPr lang="ru-RU" dirty="0" err="1" smtClean="0"/>
              <a:t>Н.А.Римский</a:t>
            </a:r>
            <a:r>
              <a:rPr lang="ru-RU" dirty="0" smtClean="0"/>
              <a:t> - Корсаков</a:t>
            </a:r>
          </a:p>
        </p:txBody>
      </p:sp>
      <p:pic>
        <p:nvPicPr>
          <p:cNvPr id="3074" name="Picture 2" descr="C:\Users\Admin\Desktop\Балакирев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4290"/>
            <a:ext cx="1753393" cy="2673606"/>
          </a:xfrm>
          <a:prstGeom prst="rect">
            <a:avLst/>
          </a:prstGeom>
          <a:noFill/>
        </p:spPr>
      </p:pic>
      <p:pic>
        <p:nvPicPr>
          <p:cNvPr id="3077" name="Picture 5" descr="C:\Users\Admin\Desktop\Цезарь Кюи.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4744" y="428604"/>
            <a:ext cx="1857388" cy="2597248"/>
          </a:xfrm>
          <a:prstGeom prst="rect">
            <a:avLst/>
          </a:prstGeom>
          <a:noFill/>
        </p:spPr>
      </p:pic>
      <p:pic>
        <p:nvPicPr>
          <p:cNvPr id="3078" name="Picture 6" descr="C:\Users\Admin\Desktop\Бородин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72132" y="1928802"/>
            <a:ext cx="1785949" cy="2515422"/>
          </a:xfrm>
          <a:prstGeom prst="rect">
            <a:avLst/>
          </a:prstGeom>
          <a:noFill/>
        </p:spPr>
      </p:pic>
      <p:pic>
        <p:nvPicPr>
          <p:cNvPr id="3079" name="Picture 7" descr="C:\Users\Admin\Desktop\Римский Корсаков 2.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58082" y="214290"/>
            <a:ext cx="1785918" cy="2536024"/>
          </a:xfrm>
          <a:prstGeom prst="rect">
            <a:avLst/>
          </a:prstGeom>
          <a:noFill/>
        </p:spPr>
      </p:pic>
      <p:pic>
        <p:nvPicPr>
          <p:cNvPr id="3081" name="Picture 9" descr="https://avatars.mds.yandex.net/i?id=5a7e54b7951c1c51f6fe3cb82caa51f32de9f331-12460761-images-thumbs&amp;n=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85918" y="1714488"/>
            <a:ext cx="1928826" cy="2643206"/>
          </a:xfrm>
          <a:prstGeom prst="rect">
            <a:avLst/>
          </a:prstGeom>
          <a:noFill/>
        </p:spPr>
      </p:pic>
    </p:spTree>
    <p:extLst>
      <p:ext uri="{BB962C8B-B14F-4D97-AF65-F5344CB8AC3E}">
        <p14:creationId xmlns:p14="http://schemas.microsoft.com/office/powerpoint/2010/main" val="3569409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762000" y="609600"/>
            <a:ext cx="3657600" cy="5411687"/>
          </a:xfrm>
        </p:spPr>
        <p:txBody>
          <a:bodyPr>
            <a:normAutofit fontScale="85000" lnSpcReduction="20000"/>
          </a:bodyPr>
          <a:lstStyle/>
          <a:p>
            <a:r>
              <a:rPr lang="ru-RU" sz="2000" dirty="0"/>
              <a:t>Опора на архаический фольклор (включая вновь открытые напевы северных былин, календарные и другие обрядовые песни), знаменный распев, напевы </a:t>
            </a:r>
            <a:r>
              <a:rPr lang="ru-RU" sz="2000" dirty="0" err="1"/>
              <a:t>паралитургических</a:t>
            </a:r>
            <a:r>
              <a:rPr lang="ru-RU" sz="2000" dirty="0"/>
              <a:t> духовных стихов, стилизация и цитирование (вслед за Глинкой) интонаций и ритмов восточной музыки обусловили особенности музыкального языка некоторых сочинений М. А. Балакирева, А. П. Бородина, М. П. Мусоргского, Н. А. Римского-Корсакова. </a:t>
            </a:r>
          </a:p>
        </p:txBody>
      </p:sp>
      <p:sp>
        <p:nvSpPr>
          <p:cNvPr id="7" name="Объект 6"/>
          <p:cNvSpPr>
            <a:spLocks noGrp="1"/>
          </p:cNvSpPr>
          <p:nvPr>
            <p:ph sz="half" idx="2"/>
          </p:nvPr>
        </p:nvSpPr>
        <p:spPr>
          <a:xfrm>
            <a:off x="4648200" y="609600"/>
            <a:ext cx="3657600" cy="5411687"/>
          </a:xfrm>
        </p:spPr>
        <p:txBody>
          <a:bodyPr>
            <a:normAutofit fontScale="85000" lnSpcReduction="20000"/>
          </a:bodyPr>
          <a:lstStyle/>
          <a:p>
            <a:r>
              <a:rPr lang="ru-RU" sz="2000" dirty="0" err="1"/>
              <a:t>Модализмы</a:t>
            </a:r>
            <a:r>
              <a:rPr lang="ru-RU" sz="2000" dirty="0"/>
              <a:t> (в том числе симметричные лады), сложные метры, гармоническая и тембровая колористика, другие особенности ритма, гармонии и музыкальной формы, не вписывавшиеся в эстетические стереотипы западноевропейской классико-романтической музыки и прочно вошедшие в арсенал членов кружка, стали знаком национального своеобразия русской композиторской школы, способствовали её мировому признанию, оказав влияние, в частности, на французских композиторов. Принципы гармонизации народных песенных мелодий были выработаны Балакиревым в сборнике «40 русских народных песен» (на основе собственных записей, сделанных во время поездки по Волге с поэтом Н. Ф. Щербиной в 1860).</a:t>
            </a:r>
          </a:p>
        </p:txBody>
      </p:sp>
    </p:spTree>
    <p:extLst>
      <p:ext uri="{BB962C8B-B14F-4D97-AF65-F5344CB8AC3E}">
        <p14:creationId xmlns:p14="http://schemas.microsoft.com/office/powerpoint/2010/main" val="9580469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186</TotalTime>
  <Words>1189</Words>
  <Application>Microsoft Office PowerPoint</Application>
  <PresentationFormat>Экран (4:3)</PresentationFormat>
  <Paragraphs>44</Paragraphs>
  <Slides>24</Slides>
  <Notes>0</Notes>
  <HiddenSlides>0</HiddenSlides>
  <MMClips>9</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NewsPrint</vt:lpstr>
      <vt:lpstr>Представители «Могучей кучки» – кто они?»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содружество входили:</vt:lpstr>
      <vt:lpstr>Презентация PowerPoint</vt:lpstr>
      <vt:lpstr>Презентация PowerPoint</vt:lpstr>
      <vt:lpstr>Восточная фантазия для фортепиано «Исламей»</vt:lpstr>
      <vt:lpstr>Презентация PowerPoint</vt:lpstr>
      <vt:lpstr>Презентация PowerPoint</vt:lpstr>
      <vt:lpstr>Цикл фортепианных пьес «Картинки с выставки»</vt:lpstr>
      <vt:lpstr>Презентация PowerPoint</vt:lpstr>
      <vt:lpstr>Презентация PowerPoint</vt:lpstr>
      <vt:lpstr>Опера «Снегурочка»</vt:lpstr>
      <vt:lpstr>Презентация PowerPoint</vt:lpstr>
      <vt:lpstr>Презентация PowerPoint</vt:lpstr>
      <vt:lpstr>Романсы из цикла «25 стихотворений Пушкина»</vt:lpstr>
      <vt:lpstr>Презентация PowerPoint</vt:lpstr>
      <vt:lpstr>Презентация PowerPoint</vt:lpstr>
      <vt:lpstr>Опера «Князь Игорь»</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Представители «Могучей кучки» – кто они?»</dc:title>
  <dc:creator>Дарья</dc:creator>
  <cp:lastModifiedBy>Надежда Пронская</cp:lastModifiedBy>
  <cp:revision>29</cp:revision>
  <dcterms:created xsi:type="dcterms:W3CDTF">2024-04-04T02:18:08Z</dcterms:created>
  <dcterms:modified xsi:type="dcterms:W3CDTF">2024-05-06T10:58:59Z</dcterms:modified>
</cp:coreProperties>
</file>