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74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9BE4-67EB-4EB9-A1EF-DF2A556B49DA}" type="datetimeFigureOut">
              <a:rPr lang="ru-RU" smtClean="0"/>
              <a:pPr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C385-E660-435B-8C85-D69474D23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9BE4-67EB-4EB9-A1EF-DF2A556B49DA}" type="datetimeFigureOut">
              <a:rPr lang="ru-RU" smtClean="0"/>
              <a:pPr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C385-E660-435B-8C85-D69474D23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9BE4-67EB-4EB9-A1EF-DF2A556B49DA}" type="datetimeFigureOut">
              <a:rPr lang="ru-RU" smtClean="0"/>
              <a:pPr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C385-E660-435B-8C85-D69474D23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9BE4-67EB-4EB9-A1EF-DF2A556B49DA}" type="datetimeFigureOut">
              <a:rPr lang="ru-RU" smtClean="0"/>
              <a:pPr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C385-E660-435B-8C85-D69474D23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9BE4-67EB-4EB9-A1EF-DF2A556B49DA}" type="datetimeFigureOut">
              <a:rPr lang="ru-RU" smtClean="0"/>
              <a:pPr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C385-E660-435B-8C85-D69474D23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9BE4-67EB-4EB9-A1EF-DF2A556B49DA}" type="datetimeFigureOut">
              <a:rPr lang="ru-RU" smtClean="0"/>
              <a:pPr/>
              <a:t>20.04.2024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C385-E660-435B-8C85-D69474D23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9BE4-67EB-4EB9-A1EF-DF2A556B49DA}" type="datetimeFigureOut">
              <a:rPr lang="ru-RU" smtClean="0"/>
              <a:pPr/>
              <a:t>20.04.2024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C385-E660-435B-8C85-D69474D23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9BE4-67EB-4EB9-A1EF-DF2A556B49DA}" type="datetimeFigureOut">
              <a:rPr lang="ru-RU" smtClean="0"/>
              <a:pPr/>
              <a:t>20.04.2024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C385-E660-435B-8C85-D69474D23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9BE4-67EB-4EB9-A1EF-DF2A556B49DA}" type="datetimeFigureOut">
              <a:rPr lang="ru-RU" smtClean="0"/>
              <a:pPr/>
              <a:t>20.04.2024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C385-E660-435B-8C85-D69474D23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9BE4-67EB-4EB9-A1EF-DF2A556B49DA}" type="datetimeFigureOut">
              <a:rPr lang="ru-RU" smtClean="0"/>
              <a:pPr/>
              <a:t>20.04.2024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C385-E660-435B-8C85-D69474D23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9BE4-67EB-4EB9-A1EF-DF2A556B49DA}" type="datetimeFigureOut">
              <a:rPr lang="ru-RU" smtClean="0"/>
              <a:pPr/>
              <a:t>20.04.2024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C385-E660-435B-8C85-D69474D23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Machinery 1 копия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42844" y="142852"/>
            <a:ext cx="1500198" cy="12440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E9BE4-67EB-4EB9-A1EF-DF2A556B49DA}" type="datetimeFigureOut">
              <a:rPr lang="ru-RU" smtClean="0"/>
              <a:pPr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7C385-E660-435B-8C85-D69474D23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effectLst/>
          <a:latin typeface="Ariaq" pitchFamily="34" charset="0"/>
          <a:ea typeface="+mj-ea"/>
          <a:cs typeface="Ariaq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2">
              <a:lumMod val="75000"/>
            </a:schemeClr>
          </a:solidFill>
          <a:latin typeface="Ariaq" pitchFamily="34" charset="0"/>
          <a:ea typeface="+mn-ea"/>
          <a:cs typeface="Ariaq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2">
              <a:lumMod val="75000"/>
            </a:schemeClr>
          </a:solidFill>
          <a:latin typeface="Ariaq" pitchFamily="34" charset="0"/>
          <a:ea typeface="+mn-ea"/>
          <a:cs typeface="Ariaq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2">
              <a:lumMod val="75000"/>
            </a:schemeClr>
          </a:solidFill>
          <a:latin typeface="Ariaq" pitchFamily="34" charset="0"/>
          <a:ea typeface="+mn-ea"/>
          <a:cs typeface="Ariaq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2">
              <a:lumMod val="75000"/>
            </a:schemeClr>
          </a:solidFill>
          <a:latin typeface="Ariaq" pitchFamily="34" charset="0"/>
          <a:ea typeface="+mn-ea"/>
          <a:cs typeface="Ariaq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2">
              <a:lumMod val="75000"/>
            </a:schemeClr>
          </a:solidFill>
          <a:latin typeface="Ariaq" pitchFamily="34" charset="0"/>
          <a:ea typeface="+mn-ea"/>
          <a:cs typeface="Ariaq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332656"/>
            <a:ext cx="5652120" cy="2232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РОБОТОТЕХНИКА.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Мы воспитываем  инженерное поколение.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70609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Карусель которая раскручивается за счёт зубчатой передачи.</a:t>
            </a:r>
            <a:endParaRPr lang="ru-RU" sz="2400" dirty="0"/>
          </a:p>
        </p:txBody>
      </p:sp>
      <p:pic>
        <p:nvPicPr>
          <p:cNvPr id="12289" name="Picture 1" descr="C:\Users\Дом\Desktop\IMG_25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12776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IMG_81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96752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IMG_81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80728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\Desktop\IMG_81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ом\Desktop\IMG_81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ом\Desktop\IMG_81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052736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ом\Desktop\IMG_81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ом\Desktop\IMG_81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24744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Программирование.</a:t>
            </a:r>
            <a:endParaRPr lang="ru-RU" sz="2400" dirty="0"/>
          </a:p>
        </p:txBody>
      </p:sp>
      <p:pic>
        <p:nvPicPr>
          <p:cNvPr id="4097" name="Picture 1" descr="C:\Users\Дом\Desktop\IMG_25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96752"/>
            <a:ext cx="6826705" cy="5120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Рефлексия.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B050"/>
                </a:solidFill>
              </a:rPr>
              <a:t>Дети описывают работу механизмов и моделей.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Мы собрали модель </a:t>
            </a:r>
            <a:r>
              <a:rPr lang="ru-RU" sz="2400" dirty="0" smtClean="0"/>
              <a:t>( карусель)</a:t>
            </a:r>
          </a:p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Наша модель работает так </a:t>
            </a:r>
            <a:r>
              <a:rPr lang="ru-RU" sz="2400" dirty="0" smtClean="0"/>
              <a:t>( мотор вращает коронное зубчатое колесо. Коронное колесо вращает большое зубчатое колесо установленное на вертикальную ось.)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Мы составили программу так</a:t>
            </a:r>
            <a:r>
              <a:rPr lang="ru-RU" sz="2400" dirty="0" smtClean="0"/>
              <a:t>….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Посмотрите как работает модел</a:t>
            </a:r>
            <a:r>
              <a:rPr lang="ru-RU" dirty="0" smtClean="0">
                <a:solidFill>
                  <a:srgbClr val="FF0000"/>
                </a:solidFill>
              </a:rPr>
              <a:t>ь.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56207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Чему учится ребёнок работая с </a:t>
            </a:r>
            <a:r>
              <a:rPr lang="en-US" altLang="ru-RU" sz="2400" dirty="0" smtClean="0"/>
              <a:t>LEGO </a:t>
            </a:r>
            <a:r>
              <a:rPr lang="en-US" altLang="ru-RU" sz="2400" dirty="0" err="1" smtClean="0"/>
              <a:t>WeDo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1026" name="Picture 2" descr="C:\Users\Дом\Desktop\21063114-Boy-cartoon-with-a-good-idea--Stock-Vecto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916832"/>
            <a:ext cx="1728192" cy="2474284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5004048" y="1052736"/>
            <a:ext cx="2952328" cy="1130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Пространственное </a:t>
            </a:r>
          </a:p>
          <a:p>
            <a:pPr>
              <a:buNone/>
            </a:pPr>
            <a:r>
              <a:rPr lang="ru-RU" dirty="0" smtClean="0"/>
              <a:t>воображение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868144" y="2852936"/>
            <a:ext cx="2808312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     Техническое   мышление</a:t>
            </a:r>
          </a:p>
          <a:p>
            <a:pPr>
              <a:buNone/>
            </a:pPr>
            <a:r>
              <a:rPr lang="ru-RU" dirty="0" smtClean="0"/>
              <a:t>Путём видения схемы,</a:t>
            </a:r>
          </a:p>
          <a:p>
            <a:pPr>
              <a:buNone/>
            </a:pPr>
            <a:r>
              <a:rPr lang="ru-RU" dirty="0" smtClean="0"/>
              <a:t>      Чертежа.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491880" y="4941168"/>
            <a:ext cx="2736304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 моторика</a:t>
            </a:r>
          </a:p>
        </p:txBody>
      </p:sp>
      <p:sp>
        <p:nvSpPr>
          <p:cNvPr id="8" name="Овал 7"/>
          <p:cNvSpPr/>
          <p:nvPr/>
        </p:nvSpPr>
        <p:spPr>
          <a:xfrm>
            <a:off x="1547664" y="1268760"/>
            <a:ext cx="228255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внимание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67544" y="3284984"/>
            <a:ext cx="300263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 коммуникативные </a:t>
            </a:r>
          </a:p>
          <a:p>
            <a:pPr>
              <a:buNone/>
            </a:pPr>
            <a:r>
              <a:rPr lang="ru-RU" dirty="0" smtClean="0"/>
              <a:t>Навыки.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3" y="476672"/>
            <a:ext cx="727280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 за внимание, надеемся, вы узнали для себя что-то новое.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2770" name="Picture 2" descr="C:\Users\Дом\Desktop\Medudval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5878" y="2852936"/>
            <a:ext cx="4025338" cy="3783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63408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Педагогу конструктор позволяет достичь комплекс образовательных и воспитательных целей.</a:t>
            </a:r>
            <a:endParaRPr lang="ru-RU" sz="2400" dirty="0"/>
          </a:p>
        </p:txBody>
      </p:sp>
      <p:pic>
        <p:nvPicPr>
          <p:cNvPr id="2050" name="Picture 2" descr="C:\Users\Дом\Desktop\1647955_книга-школы-студент-образование-мальчика-мышле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204864"/>
            <a:ext cx="1512168" cy="2170576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6084168" y="1052736"/>
            <a:ext cx="305983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 познавательно</a:t>
            </a:r>
          </a:p>
          <a:p>
            <a:pPr>
              <a:buNone/>
            </a:pPr>
            <a:r>
              <a:rPr lang="ru-RU" dirty="0" smtClean="0"/>
              <a:t>-исследовательская </a:t>
            </a:r>
          </a:p>
          <a:p>
            <a:pPr>
              <a:buNone/>
            </a:pPr>
            <a:r>
              <a:rPr lang="ru-RU" dirty="0" smtClean="0"/>
              <a:t>деятельность</a:t>
            </a:r>
          </a:p>
        </p:txBody>
      </p:sp>
      <p:sp>
        <p:nvSpPr>
          <p:cNvPr id="6" name="Овал 5"/>
          <p:cNvSpPr/>
          <p:nvPr/>
        </p:nvSpPr>
        <p:spPr>
          <a:xfrm>
            <a:off x="6573416" y="2564904"/>
            <a:ext cx="257058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Проектная </a:t>
            </a:r>
          </a:p>
          <a:p>
            <a:pPr>
              <a:buNone/>
            </a:pPr>
            <a:r>
              <a:rPr lang="ru-RU" dirty="0" smtClean="0"/>
              <a:t>Деятельность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51520" y="4941168"/>
            <a:ext cx="216024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Словарный запас</a:t>
            </a:r>
          </a:p>
        </p:txBody>
      </p:sp>
      <p:sp>
        <p:nvSpPr>
          <p:cNvPr id="8" name="Овал 7"/>
          <p:cNvSpPr/>
          <p:nvPr/>
        </p:nvSpPr>
        <p:spPr>
          <a:xfrm>
            <a:off x="2987824" y="1484784"/>
            <a:ext cx="302433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 конструирование </a:t>
            </a:r>
          </a:p>
          <a:p>
            <a:pPr>
              <a:buNone/>
            </a:pPr>
            <a:r>
              <a:rPr lang="ru-RU" dirty="0" smtClean="0"/>
              <a:t>программирование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0" y="1700808"/>
            <a:ext cx="293062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 интеграция</a:t>
            </a:r>
          </a:p>
          <a:p>
            <a:pPr>
              <a:buNone/>
            </a:pPr>
            <a:r>
              <a:rPr lang="ru-RU" dirty="0" smtClean="0"/>
              <a:t> образовательных</a:t>
            </a:r>
          </a:p>
          <a:p>
            <a:pPr>
              <a:buNone/>
            </a:pPr>
            <a:r>
              <a:rPr lang="ru-RU" dirty="0" smtClean="0"/>
              <a:t> областей</a:t>
            </a:r>
          </a:p>
        </p:txBody>
      </p:sp>
      <p:sp>
        <p:nvSpPr>
          <p:cNvPr id="10" name="Овал 9"/>
          <p:cNvSpPr/>
          <p:nvPr/>
        </p:nvSpPr>
        <p:spPr>
          <a:xfrm>
            <a:off x="323528" y="2708920"/>
            <a:ext cx="2858616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     развиваем волевые качества</a:t>
            </a:r>
          </a:p>
          <a:p>
            <a:pPr>
              <a:buNone/>
            </a:pPr>
            <a:r>
              <a:rPr lang="ru-RU" dirty="0" smtClean="0"/>
              <a:t>Личности и навыки партнёрского</a:t>
            </a:r>
          </a:p>
          <a:p>
            <a:pPr>
              <a:buNone/>
            </a:pPr>
            <a:r>
              <a:rPr lang="ru-RU" dirty="0" smtClean="0"/>
              <a:t> взаимодействия.</a:t>
            </a:r>
          </a:p>
        </p:txBody>
      </p:sp>
      <p:sp>
        <p:nvSpPr>
          <p:cNvPr id="11" name="Овал 10"/>
          <p:cNvSpPr/>
          <p:nvPr/>
        </p:nvSpPr>
        <p:spPr>
          <a:xfrm>
            <a:off x="5652120" y="5301208"/>
            <a:ext cx="3491880" cy="1202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Экспериментирование.</a:t>
            </a:r>
          </a:p>
        </p:txBody>
      </p:sp>
      <p:sp>
        <p:nvSpPr>
          <p:cNvPr id="12" name="Овал 11"/>
          <p:cNvSpPr/>
          <p:nvPr/>
        </p:nvSpPr>
        <p:spPr>
          <a:xfrm>
            <a:off x="6695728" y="3717032"/>
            <a:ext cx="244827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Анализировать результаты</a:t>
            </a:r>
          </a:p>
          <a:p>
            <a:pPr>
              <a:buNone/>
            </a:pPr>
            <a:r>
              <a:rPr lang="ru-RU" dirty="0" smtClean="0"/>
              <a:t>И поиски новых решений.</a:t>
            </a:r>
          </a:p>
        </p:txBody>
      </p:sp>
      <p:sp>
        <p:nvSpPr>
          <p:cNvPr id="13" name="Овал 12"/>
          <p:cNvSpPr/>
          <p:nvPr/>
        </p:nvSpPr>
        <p:spPr>
          <a:xfrm>
            <a:off x="4067944" y="4077072"/>
            <a:ext cx="237626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Проведение системных наблюдений </a:t>
            </a:r>
          </a:p>
          <a:p>
            <a:pPr>
              <a:buNone/>
            </a:pPr>
            <a:r>
              <a:rPr lang="ru-RU" dirty="0" smtClean="0"/>
              <a:t>И измерений.</a:t>
            </a:r>
          </a:p>
        </p:txBody>
      </p:sp>
      <p:sp>
        <p:nvSpPr>
          <p:cNvPr id="14" name="Овал 13"/>
          <p:cNvSpPr/>
          <p:nvPr/>
        </p:nvSpPr>
        <p:spPr>
          <a:xfrm>
            <a:off x="2411760" y="5229200"/>
            <a:ext cx="3168352" cy="16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     Написание и воспроизведение сценария</a:t>
            </a:r>
          </a:p>
          <a:p>
            <a:pPr>
              <a:buNone/>
            </a:pPr>
            <a:r>
              <a:rPr lang="ru-RU" dirty="0" smtClean="0"/>
              <a:t> с использованием модели.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115196" cy="908720"/>
          </a:xfrm>
        </p:spPr>
        <p:txBody>
          <a:bodyPr>
            <a:normAutofit fontScale="90000"/>
          </a:bodyPr>
          <a:lstStyle/>
          <a:p>
            <a:r>
              <a:rPr lang="ru-RU" altLang="ru-RU" sz="2400" dirty="0" err="1" smtClean="0"/>
              <a:t>Перворобот</a:t>
            </a:r>
            <a:r>
              <a:rPr lang="ru-RU" altLang="ru-RU" sz="2400" dirty="0" smtClean="0"/>
              <a:t> </a:t>
            </a:r>
            <a:r>
              <a:rPr lang="en-US" altLang="ru-RU" sz="2400" dirty="0" smtClean="0"/>
              <a:t>LEGO </a:t>
            </a:r>
            <a:r>
              <a:rPr lang="en-US" altLang="ru-RU" sz="2400" dirty="0" err="1" smtClean="0"/>
              <a:t>WeDo</a:t>
            </a: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dirty="0" smtClean="0"/>
              <a:t>158 элементов</a:t>
            </a:r>
            <a:br>
              <a:rPr lang="ru-RU" altLang="ru-RU" sz="2400" dirty="0" smtClean="0"/>
            </a:br>
            <a:endParaRPr lang="ru-RU" sz="2400" dirty="0"/>
          </a:p>
        </p:txBody>
      </p:sp>
      <p:pic>
        <p:nvPicPr>
          <p:cNvPr id="4" name="Рисунок 1" descr="http://bricker.ru/images/sets/LEGO/9580_ma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746126"/>
            <a:ext cx="6336704" cy="5665013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71625" y="274638"/>
            <a:ext cx="7115175" cy="706437"/>
          </a:xfrm>
        </p:spPr>
        <p:txBody>
          <a:bodyPr>
            <a:normAutofit fontScale="90000"/>
          </a:bodyPr>
          <a:lstStyle/>
          <a:p>
            <a:r>
              <a:rPr lang="ru-RU" altLang="ru-RU" sz="2400" dirty="0" err="1" smtClean="0"/>
              <a:t>Перворобот</a:t>
            </a:r>
            <a:r>
              <a:rPr lang="ru-RU" altLang="ru-RU" sz="2400" dirty="0" smtClean="0"/>
              <a:t> </a:t>
            </a:r>
            <a:r>
              <a:rPr lang="en-US" altLang="ru-RU" sz="2400" dirty="0" smtClean="0"/>
              <a:t>LEGO </a:t>
            </a:r>
            <a:r>
              <a:rPr lang="en-US" altLang="ru-RU" sz="2400" dirty="0" err="1" smtClean="0"/>
              <a:t>WeDo</a:t>
            </a: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dirty="0" smtClean="0"/>
              <a:t>12 заданий разбиты на 4 раздела. Каждый раздел имеет свою предметную область.</a:t>
            </a:r>
            <a:br>
              <a:rPr lang="ru-RU" altLang="ru-RU" sz="2400" dirty="0" smtClean="0"/>
            </a:b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24744"/>
            <a:ext cx="2088232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Забавные механизмы </a:t>
            </a:r>
          </a:p>
          <a:p>
            <a:r>
              <a:rPr lang="ru-RU" dirty="0" smtClean="0"/>
              <a:t>( физика)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555776" y="1052736"/>
            <a:ext cx="2088232" cy="9361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Звери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(технология)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1196752"/>
            <a:ext cx="1656184" cy="7200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Футбол (математика)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516216" y="1052736"/>
            <a:ext cx="262778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Приключения  (развитие   речи)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043608" y="1916832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347864" y="1916832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508104" y="1916832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812360" y="2060848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Дом\Desktop\9064df22b081fdf1da3b4292513598c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1907704" cy="1426716"/>
          </a:xfrm>
          <a:prstGeom prst="rect">
            <a:avLst/>
          </a:prstGeom>
          <a:noFill/>
        </p:spPr>
      </p:pic>
      <p:pic>
        <p:nvPicPr>
          <p:cNvPr id="14" name="Picture 2" descr="C:\Users\Дом\Desktop\птичк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1368152" cy="1427059"/>
          </a:xfrm>
          <a:prstGeom prst="rect">
            <a:avLst/>
          </a:prstGeom>
          <a:noFill/>
        </p:spPr>
      </p:pic>
      <p:pic>
        <p:nvPicPr>
          <p:cNvPr id="15" name="Picture 2" descr="C:\Users\Дом\Desktop\2891537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517232"/>
            <a:ext cx="1388404" cy="1080120"/>
          </a:xfrm>
          <a:prstGeom prst="rect">
            <a:avLst/>
          </a:prstGeom>
          <a:noFill/>
        </p:spPr>
      </p:pic>
      <p:pic>
        <p:nvPicPr>
          <p:cNvPr id="16" name="Picture 3" descr="C:\Users\Дом\Desktop\983136_html_mf570c4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2420889"/>
            <a:ext cx="1944216" cy="1314290"/>
          </a:xfrm>
          <a:prstGeom prst="rect">
            <a:avLst/>
          </a:prstGeom>
          <a:noFill/>
        </p:spPr>
      </p:pic>
      <p:pic>
        <p:nvPicPr>
          <p:cNvPr id="17" name="Picture 4" descr="C:\Users\Дом\Desktop\9580-7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3789040"/>
            <a:ext cx="1872208" cy="1270427"/>
          </a:xfrm>
          <a:prstGeom prst="rect">
            <a:avLst/>
          </a:prstGeom>
          <a:noFill/>
        </p:spPr>
      </p:pic>
      <p:pic>
        <p:nvPicPr>
          <p:cNvPr id="18" name="Picture 2" descr="C:\Users\Дом\Desktop\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5319210"/>
            <a:ext cx="2448272" cy="1377153"/>
          </a:xfrm>
          <a:prstGeom prst="rect">
            <a:avLst/>
          </a:prstGeom>
          <a:noFill/>
        </p:spPr>
      </p:pic>
      <p:pic>
        <p:nvPicPr>
          <p:cNvPr id="19" name="Picture 2" descr="C:\Users\Дом\Desktop\9580-wedo_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2492896"/>
            <a:ext cx="2664296" cy="1385049"/>
          </a:xfrm>
          <a:prstGeom prst="rect">
            <a:avLst/>
          </a:prstGeom>
          <a:noFill/>
        </p:spPr>
      </p:pic>
      <p:pic>
        <p:nvPicPr>
          <p:cNvPr id="20" name="Picture 4" descr="C:\Users\Дом\Desktop\yynhks519b4dc2e433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55768" y="2492896"/>
            <a:ext cx="2088232" cy="1489605"/>
          </a:xfrm>
          <a:prstGeom prst="rect">
            <a:avLst/>
          </a:prstGeom>
          <a:noFill/>
        </p:spPr>
      </p:pic>
      <p:pic>
        <p:nvPicPr>
          <p:cNvPr id="21" name="Picture 3" descr="C:\Users\Дом\Desktop\WeDo_Image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5240" y="3789040"/>
            <a:ext cx="2268760" cy="1201734"/>
          </a:xfrm>
          <a:prstGeom prst="rect">
            <a:avLst/>
          </a:prstGeom>
          <a:noFill/>
        </p:spPr>
      </p:pic>
      <p:pic>
        <p:nvPicPr>
          <p:cNvPr id="22" name="Picture 2" descr="C:\Users\Дом\Desktop\ndGI8-r9nkY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27776" y="5013176"/>
            <a:ext cx="2016224" cy="1668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Техника безопасности и словарь.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1. Конструктор открывайте придерживая крышку.</a:t>
            </a:r>
          </a:p>
          <a:p>
            <a:r>
              <a:rPr lang="ru-RU" sz="1600" dirty="0" smtClean="0">
                <a:solidFill>
                  <a:srgbClr val="FFC000"/>
                </a:solidFill>
              </a:rPr>
              <a:t>2. Детали держите в специальном контейнере.</a:t>
            </a:r>
          </a:p>
          <a:p>
            <a:r>
              <a:rPr lang="ru-RU" sz="1600" dirty="0" smtClean="0">
                <a:solidFill>
                  <a:srgbClr val="92D050"/>
                </a:solidFill>
              </a:rPr>
              <a:t>3. При работе в группе распределите обязанности.</a:t>
            </a:r>
          </a:p>
          <a:p>
            <a:r>
              <a:rPr lang="ru-RU" sz="1600" dirty="0" smtClean="0">
                <a:solidFill>
                  <a:srgbClr val="00B0F0"/>
                </a:solidFill>
              </a:rPr>
              <a:t>4. Следите за деталями, они очень мелкие. Нельзя брать в рот. Раскидывать на рабочем столе.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5. При работе с компьютером нужно быть очень осторожным.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        Соблюдать порядок подключения конструкции.</a:t>
            </a:r>
          </a:p>
          <a:p>
            <a:pPr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      6. После окончания сборки и проверки на компьютере. Конструкция разбирается, детали укладываются в коробку, компьютер выключается.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2051" name="Picture 3" descr="C:\Users\Дом\Desktop\IMG_25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7957" y="3789040"/>
            <a:ext cx="4091947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70609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Первые подвижные механизмы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496944" cy="47419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Червячный.                                                 Кулачковый                            Ременной.( перекрёстный)                     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</p:txBody>
      </p:sp>
      <p:pic>
        <p:nvPicPr>
          <p:cNvPr id="4" name="Picture 3" descr="C:\Users\Дом\Desktop\фото конструкторы\IMG_7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2448272" cy="1632181"/>
          </a:xfrm>
          <a:prstGeom prst="rect">
            <a:avLst/>
          </a:prstGeom>
          <a:noFill/>
        </p:spPr>
      </p:pic>
      <p:pic>
        <p:nvPicPr>
          <p:cNvPr id="5" name="Picture 2" descr="C:\Users\Дом\Desktop\фото конструкторы\IMG_7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916832"/>
            <a:ext cx="2592288" cy="1728192"/>
          </a:xfrm>
          <a:prstGeom prst="rect">
            <a:avLst/>
          </a:prstGeom>
          <a:noFill/>
        </p:spPr>
      </p:pic>
      <p:pic>
        <p:nvPicPr>
          <p:cNvPr id="6" name="Picture 3" descr="C:\Users\Дом\Desktop\механизмы\ремннная перед.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149080"/>
            <a:ext cx="2448272" cy="1717871"/>
          </a:xfrm>
          <a:prstGeom prst="rect">
            <a:avLst/>
          </a:prstGeom>
          <a:noFill/>
        </p:spPr>
      </p:pic>
      <p:pic>
        <p:nvPicPr>
          <p:cNvPr id="7" name="Picture 2" descr="C:\Users\Дом\Desktop\фото конструкторы\IMG_72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772816"/>
            <a:ext cx="2814216" cy="187614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63689" y="4259996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Зубчатый</a:t>
            </a:r>
            <a:endParaRPr lang="ru-RU" dirty="0"/>
          </a:p>
        </p:txBody>
      </p:sp>
      <p:pic>
        <p:nvPicPr>
          <p:cNvPr id="13313" name="Picture 1" descr="C:\Users\Дом\Desktop\IMG_25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4725144"/>
            <a:ext cx="2555776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63408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Зубчатые колёса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5289451"/>
          </a:xfrm>
        </p:spPr>
        <p:txBody>
          <a:bodyPr>
            <a:normAutofit/>
          </a:bodyPr>
          <a:lstStyle/>
          <a:p>
            <a:r>
              <a:rPr lang="ru-RU" sz="1600" dirty="0" smtClean="0"/>
              <a:t>                                   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052736"/>
            <a:ext cx="2664296" cy="2059571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835696" y="-3189"/>
            <a:ext cx="5976664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Verdana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28" name="Picture 4" descr="C:\Users\Дом\Desktop\1445242838_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183099"/>
            <a:ext cx="4716016" cy="3533782"/>
          </a:xfrm>
          <a:prstGeom prst="rect">
            <a:avLst/>
          </a:prstGeom>
          <a:noFill/>
        </p:spPr>
      </p:pic>
      <p:pic>
        <p:nvPicPr>
          <p:cNvPr id="1029" name="Picture 5" descr="C:\Users\Дом\Desktop\8_22_1_idl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356992"/>
            <a:ext cx="4139952" cy="3110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77809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карусель</a:t>
            </a:r>
            <a:endParaRPr lang="ru-RU" sz="2400" dirty="0"/>
          </a:p>
        </p:txBody>
      </p:sp>
      <p:pic>
        <p:nvPicPr>
          <p:cNvPr id="31746" name="Picture 2" descr="C:\Users\Дом\Desktop\attraction-attraction-park-colorful-fly-Favim.com-6293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3892323" cy="2592288"/>
          </a:xfrm>
          <a:prstGeom prst="rect">
            <a:avLst/>
          </a:prstGeom>
          <a:noFill/>
        </p:spPr>
      </p:pic>
      <p:pic>
        <p:nvPicPr>
          <p:cNvPr id="31747" name="Picture 3" descr="C:\Users\Дом\Desktop\d0bad0b0d0bad181d0b4d0b5d0bbd0b0d182d18cd0bad0b0d180d183d1813182622-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24744"/>
            <a:ext cx="3563888" cy="2773116"/>
          </a:xfrm>
          <a:prstGeom prst="rect">
            <a:avLst/>
          </a:prstGeom>
          <a:noFill/>
        </p:spPr>
      </p:pic>
      <p:pic>
        <p:nvPicPr>
          <p:cNvPr id="31748" name="Picture 4" descr="C:\Users\Дом\Desktop\stock-vector-carousel-with-horses-1186551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785659"/>
            <a:ext cx="2880320" cy="3072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iznne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biznnes</Template>
  <TotalTime>401</TotalTime>
  <Words>293</Words>
  <Application>Microsoft Office PowerPoint</Application>
  <PresentationFormat>Экран (4:3)</PresentationFormat>
  <Paragraphs>68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biznnes</vt:lpstr>
      <vt:lpstr> РОБОТОТЕХНИКА. Мы воспитываем  инженерное поколение.</vt:lpstr>
      <vt:lpstr>Чему учится ребёнок работая с LEGO WeDo </vt:lpstr>
      <vt:lpstr>Педагогу конструктор позволяет достичь комплекс образовательных и воспитательных целей.</vt:lpstr>
      <vt:lpstr>Перворобот LEGO WeDo 158 элементов </vt:lpstr>
      <vt:lpstr>Перворобот LEGO WeDo 12 заданий разбиты на 4 раздела. Каждый раздел имеет свою предметную область. </vt:lpstr>
      <vt:lpstr>Техника безопасности и словарь.</vt:lpstr>
      <vt:lpstr>Первые подвижные механизмы</vt:lpstr>
      <vt:lpstr> Зубчатые колёса</vt:lpstr>
      <vt:lpstr>карусель</vt:lpstr>
      <vt:lpstr>Карусель которая раскручивается за счёт зубчатой передачи.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Программирование.</vt:lpstr>
      <vt:lpstr>Рефлексия.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44</cp:revision>
  <dcterms:created xsi:type="dcterms:W3CDTF">2017-01-24T17:21:13Z</dcterms:created>
  <dcterms:modified xsi:type="dcterms:W3CDTF">2024-04-20T13:39:28Z</dcterms:modified>
</cp:coreProperties>
</file>