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58" r:id="rId5"/>
    <p:sldId id="286" r:id="rId6"/>
    <p:sldId id="291" r:id="rId7"/>
    <p:sldId id="295" r:id="rId8"/>
    <p:sldId id="265" r:id="rId9"/>
    <p:sldId id="293" r:id="rId10"/>
    <p:sldId id="282" r:id="rId11"/>
    <p:sldId id="283" r:id="rId12"/>
    <p:sldId id="292" r:id="rId13"/>
    <p:sldId id="285" r:id="rId14"/>
    <p:sldId id="288" r:id="rId15"/>
    <p:sldId id="289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012C1-8D3B-4C93-AB08-E243D1914117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1A233-DD78-41D8-9818-E21AD7C26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86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43F78-07C0-45D4-A422-8AFAEA14ADD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6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70C0-2DC5-46AF-9106-54D5CDC866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4C31-38EE-496E-B882-7CC8E80E3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17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EC67-0939-404D-9DE9-8819A0D8547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4FC1A-1DBC-43D3-8665-E1278D616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871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31BB6-331C-4C90-8706-89C6469043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F0C1-8345-4872-956A-A7C9EF8752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94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6C3B-9671-4D5F-8067-9480354CA9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931F-0805-49F7-9893-382C8F7158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0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F0F2-C528-40F2-B63A-0682F61FD1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85BA-61DF-463A-9F40-4A023DFD7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047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B359-12A9-4125-A341-97E177FD0E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FF7A-02BB-47AB-B21C-111B8FE2CC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01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87C6-0CC8-4834-9335-B3065B2A4B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F8F7-272A-41E3-9013-9AF882116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68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2FE7-D40A-4105-A9FD-3A0FBD5007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11DC-317C-4039-981E-FDFD7E98D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09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595D1-9B89-427D-9387-79EC426854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6653-8DA2-4944-BDBB-76743AB328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554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3678B-1A47-4867-BF64-E41168185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D7D9-4F89-4D6E-8220-AC37979C51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00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525C2-2A06-443F-92C1-EF125D388E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51A6A-17BD-4DEC-A19E-D905B1FABC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678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9"/>
          <a:stretch/>
        </p:blipFill>
        <p:spPr>
          <a:xfrm>
            <a:off x="0" y="0"/>
            <a:ext cx="9144000" cy="1573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3DBDF-C7FC-4B34-993D-6592E38A5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570C43-4AE8-441B-B84B-E5BFA9E7914A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bipbap.ru/pictures/krasivye-animatsii-dlya-prezentatsij-v-powerpoint-160-kartinok.html?nowprocket=1" TargetMode="External"/><Relationship Id="rId3" Type="http://schemas.openxmlformats.org/officeDocument/2006/relationships/hyperlink" Target="http://www.email.znanio.ru/click.html?x=a62e&amp;lc=ho&amp;mc=Q&amp;s=ZDq&amp;u=3&amp;y=b&amp;" TargetMode="External"/><Relationship Id="rId7" Type="http://schemas.openxmlformats.org/officeDocument/2006/relationships/hyperlink" Target="http://stoma-orsp.ru/img.php?width=425&amp;height=425&amp;image=/news-img/9325.jpg" TargetMode="External"/><Relationship Id="rId2" Type="http://schemas.openxmlformats.org/officeDocument/2006/relationships/hyperlink" Target="http://www.email.znanio.ru/click.html?x=a62e&amp;lc=hL&amp;mc=Q&amp;s=ZDq&amp;u=3&amp;y=l&amp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dmar.ru/i/full1370135088.jpg" TargetMode="External"/><Relationship Id="rId5" Type="http://schemas.openxmlformats.org/officeDocument/2006/relationships/hyperlink" Target="https://skillbox.ru/media/education/prostye-priyemy-formiruyushchego-otsenivaniya-dlya-uchiteley/" TargetMode="External"/><Relationship Id="rId4" Type="http://schemas.openxmlformats.org/officeDocument/2006/relationships/hyperlink" Target="http://5klass.net/datas/matematika/Raspredelitelnoe-svojstvo-umnozhenija-6-klass/0034-034-Itog-uroka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pedsovet.su/photo/39-0-9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6428" y="2642416"/>
            <a:ext cx="6862273" cy="187660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Franklin Gothic Medium" panose="020B0603020102020204" pitchFamily="34" charset="0"/>
              </a:rPr>
              <a:t>«Нахождение нескольких долей числа. Закрепление. (Использование приема моделирования при решении задач)</a:t>
            </a:r>
            <a:endParaRPr lang="ru-RU" sz="4000" dirty="0">
              <a:latin typeface="Franklin Gothic Medium" panose="020B0603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5559" y="742505"/>
            <a:ext cx="4619313" cy="53040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математики во 2 классе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665" y="330958"/>
            <a:ext cx="8420669" cy="6196084"/>
          </a:xfrm>
          <a:prstGeom prst="rect">
            <a:avLst/>
          </a:prstGeom>
          <a:noFill/>
          <a:ln w="180975">
            <a:solidFill>
              <a:schemeClr val="bg1">
                <a:alpha val="7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3" y="3830594"/>
            <a:ext cx="2423846" cy="235869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22842" y="5461948"/>
            <a:ext cx="4324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Ковальчук Н.Г.,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2024 г</a:t>
            </a: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188016" y="4599107"/>
            <a:ext cx="457200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«Начальная школа </a:t>
            </a:r>
            <a:r>
              <a:rPr lang="en-US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alt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века»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6858" y="446883"/>
            <a:ext cx="734895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МБОУ СОШ № 3 им.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А.А.Ивасенко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г. Нефтеюганска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7046" y="17569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</a:t>
            </a:r>
            <a:b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9040" y="1513640"/>
            <a:ext cx="8524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 дню рождения сына мама купила по 8 пирожных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«Трюфель» и «Корзиночка» . Во время празднования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ъели четвёртую часть всех пирожных. Сколько пирожных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сталось?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850" y="3075820"/>
            <a:ext cx="171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849" y="3386860"/>
            <a:ext cx="1506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151961" y="3367376"/>
            <a:ext cx="788947" cy="101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129" y="3721136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-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stoma-orsp.ru/img.php?width=425&amp;height=425&amp;image=/news-img/9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35" y="41140"/>
            <a:ext cx="2496065" cy="166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2996705" y="3379350"/>
            <a:ext cx="788947" cy="101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71053" y="3727904"/>
            <a:ext cx="1395931" cy="1329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94932" y="2874358"/>
            <a:ext cx="171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6148" y="2854294"/>
            <a:ext cx="1506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4615" y="2863640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-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30396" y="3588902"/>
            <a:ext cx="788947" cy="101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30395" y="3797660"/>
            <a:ext cx="788947" cy="101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174228" y="3712787"/>
            <a:ext cx="365043" cy="5069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515451" y="3695509"/>
            <a:ext cx="788947" cy="1013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3862" y="3046136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1)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47830" y="2874358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2)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-92323" y="418769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C00000"/>
                </a:solidFill>
                <a:effectLst/>
              </a:rPr>
              <a:t>3)</a:t>
            </a:r>
            <a:endParaRPr lang="ru-RU" sz="2800" b="1" cap="none" spc="0" dirty="0">
              <a:ln/>
              <a:solidFill>
                <a:srgbClr val="C00000"/>
              </a:solidFill>
              <a:effectLst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782518" y="5017126"/>
            <a:ext cx="4094282" cy="1619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161215" y="2918903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36426" y="2947024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12566" y="3156032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12566" y="3664471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079280" y="3271675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?п.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91165" y="3307746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91938" y="3307746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?п.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08150" y="3753750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810045" y="4881447"/>
            <a:ext cx="1853" cy="27135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80893" y="4881446"/>
            <a:ext cx="1853" cy="27135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795355" y="4881445"/>
            <a:ext cx="1853" cy="271357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799070" y="4555521"/>
            <a:ext cx="4085968" cy="469560"/>
          </a:xfrm>
          <a:custGeom>
            <a:avLst/>
            <a:gdLst>
              <a:gd name="connsiteX0" fmla="*/ 0 w 4085968"/>
              <a:gd name="connsiteY0" fmla="*/ 444847 h 469560"/>
              <a:gd name="connsiteX1" fmla="*/ 1145060 w 4085968"/>
              <a:gd name="connsiteY1" fmla="*/ 16479 h 469560"/>
              <a:gd name="connsiteX2" fmla="*/ 2018271 w 4085968"/>
              <a:gd name="connsiteY2" fmla="*/ 469560 h 469560"/>
              <a:gd name="connsiteX3" fmla="*/ 2018271 w 4085968"/>
              <a:gd name="connsiteY3" fmla="*/ 469560 h 469560"/>
              <a:gd name="connsiteX4" fmla="*/ 2940908 w 4085968"/>
              <a:gd name="connsiteY4" fmla="*/ 3 h 469560"/>
              <a:gd name="connsiteX5" fmla="*/ 4085968 w 4085968"/>
              <a:gd name="connsiteY5" fmla="*/ 461322 h 469560"/>
              <a:gd name="connsiteX6" fmla="*/ 4085968 w 4085968"/>
              <a:gd name="connsiteY6" fmla="*/ 461322 h 4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5968" h="469560">
                <a:moveTo>
                  <a:pt x="0" y="444847"/>
                </a:moveTo>
                <a:cubicBezTo>
                  <a:pt x="404341" y="228603"/>
                  <a:pt x="808682" y="12360"/>
                  <a:pt x="1145060" y="16479"/>
                </a:cubicBezTo>
                <a:cubicBezTo>
                  <a:pt x="1481438" y="20598"/>
                  <a:pt x="2018271" y="469560"/>
                  <a:pt x="2018271" y="469560"/>
                </a:cubicBezTo>
                <a:lnTo>
                  <a:pt x="2018271" y="469560"/>
                </a:lnTo>
                <a:cubicBezTo>
                  <a:pt x="2172044" y="391301"/>
                  <a:pt x="2596292" y="1376"/>
                  <a:pt x="2940908" y="3"/>
                </a:cubicBezTo>
                <a:cubicBezTo>
                  <a:pt x="3285524" y="-1370"/>
                  <a:pt x="4085968" y="461322"/>
                  <a:pt x="4085968" y="461322"/>
                </a:cubicBezTo>
                <a:lnTo>
                  <a:pt x="4085968" y="461322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782595" y="5016843"/>
            <a:ext cx="1029729" cy="271994"/>
          </a:xfrm>
          <a:custGeom>
            <a:avLst/>
            <a:gdLst>
              <a:gd name="connsiteX0" fmla="*/ 0 w 1029729"/>
              <a:gd name="connsiteY0" fmla="*/ 0 h 271994"/>
              <a:gd name="connsiteX1" fmla="*/ 420129 w 1029729"/>
              <a:gd name="connsiteY1" fmla="*/ 271849 h 271994"/>
              <a:gd name="connsiteX2" fmla="*/ 1029729 w 1029729"/>
              <a:gd name="connsiteY2" fmla="*/ 41189 h 271994"/>
              <a:gd name="connsiteX3" fmla="*/ 1029729 w 1029729"/>
              <a:gd name="connsiteY3" fmla="*/ 41189 h 27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9729" h="271994">
                <a:moveTo>
                  <a:pt x="0" y="0"/>
                </a:moveTo>
                <a:cubicBezTo>
                  <a:pt x="124254" y="132492"/>
                  <a:pt x="248508" y="264984"/>
                  <a:pt x="420129" y="271849"/>
                </a:cubicBezTo>
                <a:cubicBezTo>
                  <a:pt x="591751" y="278714"/>
                  <a:pt x="1029729" y="41189"/>
                  <a:pt x="1029729" y="41189"/>
                </a:cubicBezTo>
                <a:lnTo>
                  <a:pt x="1029729" y="41189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48487" y="4413361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62535" y="4405233"/>
            <a:ext cx="6559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8п.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0252" y="4160948"/>
            <a:ext cx="1716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66077" y="5247088"/>
            <a:ext cx="1506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Съели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155435" y="5296364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C000"/>
                </a:solidFill>
                <a:effectLst/>
              </a:rPr>
              <a:t>?п.</a:t>
            </a:r>
            <a:endParaRPr lang="ru-RU" sz="28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56" name="Полилиния 55"/>
          <p:cNvSpPr/>
          <p:nvPr/>
        </p:nvSpPr>
        <p:spPr>
          <a:xfrm>
            <a:off x="1812324" y="5008605"/>
            <a:ext cx="3064476" cy="453110"/>
          </a:xfrm>
          <a:custGeom>
            <a:avLst/>
            <a:gdLst>
              <a:gd name="connsiteX0" fmla="*/ 0 w 3064476"/>
              <a:gd name="connsiteY0" fmla="*/ 0 h 453110"/>
              <a:gd name="connsiteX1" fmla="*/ 1301579 w 3064476"/>
              <a:gd name="connsiteY1" fmla="*/ 453081 h 453110"/>
              <a:gd name="connsiteX2" fmla="*/ 3064476 w 3064476"/>
              <a:gd name="connsiteY2" fmla="*/ 24714 h 453110"/>
              <a:gd name="connsiteX3" fmla="*/ 3064476 w 3064476"/>
              <a:gd name="connsiteY3" fmla="*/ 24714 h 453110"/>
              <a:gd name="connsiteX4" fmla="*/ 3064476 w 3064476"/>
              <a:gd name="connsiteY4" fmla="*/ 24714 h 45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476" h="453110">
                <a:moveTo>
                  <a:pt x="0" y="0"/>
                </a:moveTo>
                <a:cubicBezTo>
                  <a:pt x="395416" y="224481"/>
                  <a:pt x="790833" y="448962"/>
                  <a:pt x="1301579" y="453081"/>
                </a:cubicBezTo>
                <a:cubicBezTo>
                  <a:pt x="1812325" y="457200"/>
                  <a:pt x="3064476" y="24714"/>
                  <a:pt x="3064476" y="24714"/>
                </a:cubicBezTo>
                <a:lnTo>
                  <a:pt x="3064476" y="24714"/>
                </a:lnTo>
                <a:lnTo>
                  <a:pt x="3064476" y="24714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2141757" y="5280257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Осталось -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18227" y="5304524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FF0000"/>
                </a:solidFill>
                <a:effectLst/>
              </a:rPr>
              <a:t>?</a:t>
            </a:r>
            <a:r>
              <a:rPr lang="ru-RU" sz="2800" b="1" cap="none" spc="0" dirty="0" smtClean="0">
                <a:ln/>
                <a:solidFill>
                  <a:schemeClr val="accent4"/>
                </a:solidFill>
                <a:effectLst/>
              </a:rPr>
              <a:t>п.</a:t>
            </a:r>
            <a:endParaRPr lang="ru-RU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80" y="4127424"/>
            <a:ext cx="2024637" cy="2530796"/>
          </a:xfrm>
          <a:prstGeom prst="rect">
            <a:avLst/>
          </a:prstGeom>
        </p:spPr>
      </p:pic>
      <p:sp>
        <p:nvSpPr>
          <p:cNvPr id="65" name="Полилиния 64"/>
          <p:cNvSpPr/>
          <p:nvPr/>
        </p:nvSpPr>
        <p:spPr>
          <a:xfrm>
            <a:off x="823784" y="4580130"/>
            <a:ext cx="4053016" cy="436713"/>
          </a:xfrm>
          <a:custGeom>
            <a:avLst/>
            <a:gdLst>
              <a:gd name="connsiteX0" fmla="*/ 0 w 4053016"/>
              <a:gd name="connsiteY0" fmla="*/ 403762 h 436713"/>
              <a:gd name="connsiteX1" fmla="*/ 2191265 w 4053016"/>
              <a:gd name="connsiteY1" fmla="*/ 108 h 436713"/>
              <a:gd name="connsiteX2" fmla="*/ 4053016 w 4053016"/>
              <a:gd name="connsiteY2" fmla="*/ 436713 h 436713"/>
              <a:gd name="connsiteX3" fmla="*/ 4053016 w 4053016"/>
              <a:gd name="connsiteY3" fmla="*/ 436713 h 4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16" h="436713">
                <a:moveTo>
                  <a:pt x="0" y="403762"/>
                </a:moveTo>
                <a:cubicBezTo>
                  <a:pt x="757881" y="199189"/>
                  <a:pt x="1515762" y="-5384"/>
                  <a:pt x="2191265" y="108"/>
                </a:cubicBezTo>
                <a:cubicBezTo>
                  <a:pt x="2866768" y="5600"/>
                  <a:pt x="4053016" y="436713"/>
                  <a:pt x="4053016" y="436713"/>
                </a:cubicBezTo>
                <a:lnTo>
                  <a:pt x="4053016" y="43671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54635" y="4186241"/>
            <a:ext cx="639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0070C0"/>
                </a:solidFill>
                <a:effectLst/>
              </a:rPr>
              <a:t>?п.</a:t>
            </a:r>
            <a:endParaRPr lang="ru-RU" sz="28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489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75" y="225083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Решение 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5849" y="1760918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276" y="1830541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ru-RU" sz="2000" b="1" i="1" dirty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ru-RU" sz="2800" b="1" i="1" dirty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800" b="1" i="1" dirty="0" smtClean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2974" y="1836031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(пир.)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458" y="1856757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купили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53" y="231842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811" y="2328077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: 4 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6810" y="2328077"/>
            <a:ext cx="230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(пир.)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-съели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383" y="284602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820" y="2852297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16 - 4 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3638" y="2860952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(пир.)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119" y="3489783"/>
            <a:ext cx="14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0177" y="3498438"/>
            <a:ext cx="401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пирожных осталось.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1050" y="11587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 на  печатной основе* 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40 № 9</a:t>
            </a:r>
            <a:endParaRPr lang="ru-RU" dirty="0"/>
          </a:p>
        </p:txBody>
      </p:sp>
      <p:pic>
        <p:nvPicPr>
          <p:cNvPr id="3074" name="Picture 2" descr="C:\Users\луковкины\Pictures\доли\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t="44984" r="7634" b="18007"/>
          <a:stretch/>
        </p:blipFill>
        <p:spPr bwMode="auto">
          <a:xfrm>
            <a:off x="1538241" y="1786071"/>
            <a:ext cx="6315344" cy="48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8452" y="5475668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4015" y="544489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12219" y="5456583"/>
            <a:ext cx="1355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(руб.)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5966" y="5949210"/>
            <a:ext cx="664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стоимость тетрадей и блокнота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819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620104" y="1942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 на  печатной основе* 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41 № 12</a:t>
            </a:r>
            <a:endParaRPr lang="ru-RU" dirty="0"/>
          </a:p>
        </p:txBody>
      </p:sp>
      <p:pic>
        <p:nvPicPr>
          <p:cNvPr id="3074" name="Picture 2" descr="C:\Users\луковкины\Pictures\доли\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t="48598" r="13791" b="28785"/>
          <a:stretch/>
        </p:blipFill>
        <p:spPr bwMode="auto">
          <a:xfrm rot="-60000">
            <a:off x="282011" y="1745877"/>
            <a:ext cx="8639798" cy="383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9511" y="2259287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 rot="20574770">
            <a:off x="2258211" y="2864234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 rot="795187">
            <a:off x="2800671" y="385554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5926" y="4326804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см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506787" y="2459342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7см </a:t>
            </a:r>
            <a:r>
              <a:rPr lang="en-US" altLang="ru-RU" b="1" i="1" dirty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ru-RU" sz="2400" b="1" i="1" dirty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400" b="1" i="1" dirty="0" smtClean="0">
                <a:solidFill>
                  <a:srgbClr val="0908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9045" y="2459342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28см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>
            <a:off x="8344951" y="4726915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endParaRPr lang="ru-RU" sz="4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620104" y="1942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тетради на  печатной основе* 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Стр. 41 № 12</a:t>
            </a:r>
            <a:endParaRPr lang="ru-RU" dirty="0"/>
          </a:p>
        </p:txBody>
      </p:sp>
      <p:pic>
        <p:nvPicPr>
          <p:cNvPr id="3074" name="Picture 2" descr="C:\Users\луковкины\Pictures\доли\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t="72148" r="9005" b="6168"/>
          <a:stretch/>
        </p:blipFill>
        <p:spPr bwMode="auto">
          <a:xfrm rot="-60000">
            <a:off x="222189" y="1828801"/>
            <a:ext cx="8767987" cy="362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82725" y="21905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9426" y="219053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48071" y="261310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69921" y="3624377"/>
            <a:ext cx="3117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Петя выше Вани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Ваня ниже Пети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8743" y="4486231"/>
            <a:ext cx="3138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раз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Петя выше Вани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Ваня ниже Пети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99285" y="446353"/>
            <a:ext cx="59531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629" y="1449275"/>
            <a:ext cx="666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тетради на печатной основе</a:t>
            </a: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тр. 41 № 10, 11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луковкины\Pictures\доли\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7820" r="8834" b="51650"/>
          <a:stretch/>
        </p:blipFill>
        <p:spPr bwMode="auto">
          <a:xfrm rot="-60000">
            <a:off x="802059" y="2523389"/>
            <a:ext cx="7528846" cy="394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http://info.entryweb.ru/wp-content/uploads/2009/07/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42667" r="10201" b="41333"/>
          <a:stretch>
            <a:fillRect/>
          </a:stretch>
        </p:blipFill>
        <p:spPr bwMode="auto">
          <a:xfrm>
            <a:off x="2314575" y="6381750"/>
            <a:ext cx="6191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7" y="1386893"/>
            <a:ext cx="8036925" cy="499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4573" y="217307"/>
            <a:ext cx="4938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Оцени себя сам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2246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224" y="396875"/>
            <a:ext cx="578326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уроке используются пособия    </a:t>
            </a:r>
            <a:b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УМК </a:t>
            </a:r>
            <a:r>
              <a:rPr lang="ru-RU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«Начальная </a:t>
            </a:r>
            <a: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r>
              <a:rPr lang="en-US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</a:t>
            </a:r>
            <a: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века»</a:t>
            </a:r>
            <a:br>
              <a:rPr lang="ru-RU" sz="28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u="sng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149226" y="1668463"/>
            <a:ext cx="4373348" cy="8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Font typeface="Arial" charset="0"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Математика. 2 класс. Учебник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учащихся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учреждений в 2-х частях.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Рудницкая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В.Н., Юдачева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Т.В Часть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стр.84 </a:t>
            </a:r>
            <a:endParaRPr lang="ru-RU" altLang="ru-RU" sz="1400" dirty="0"/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4590322" y="1669220"/>
            <a:ext cx="4190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Математика. Рабочая тетрадь.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класс. 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2-х частях  </a:t>
            </a:r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Рудницкая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В.Н., Юдачева Т.В.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Часть 2. Стр.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40-41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721956" y="3190035"/>
            <a:ext cx="3247230" cy="457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7004" y="3624729"/>
            <a:ext cx="7999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шаблона и картинки на 3 слайде: Елена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Родионова,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znanio.ru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"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Знанио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cвид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 гос. регистрации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017705391  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www.znanio.ru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/?anima2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213455" y="5235488"/>
            <a:ext cx="8124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hlinkClick r:id="rId4"/>
              </a:rPr>
              <a:t>http://5klass.net/datas/matematika/Raspredelitelnoe-svojstvo-umnozhenija-6-klass/0034-034-Itog-uroka.jpg</a:t>
            </a:r>
            <a:r>
              <a:rPr lang="ru-RU" altLang="ru-RU" sz="1400" dirty="0"/>
              <a:t> рефлексия </a:t>
            </a:r>
            <a:r>
              <a:rPr lang="ru-RU" altLang="ru-RU" sz="1400" dirty="0" smtClean="0"/>
              <a:t>урока (сл. 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u="sng" dirty="0">
                <a:hlinkClick r:id="rId5"/>
              </a:rPr>
              <a:t>https</a:t>
            </a:r>
            <a:r>
              <a:rPr lang="ru-RU" sz="1400" u="sng" dirty="0">
                <a:hlinkClick r:id="rId5"/>
              </a:rPr>
              <a:t>://</a:t>
            </a:r>
            <a:r>
              <a:rPr lang="en-US" sz="1400" u="sng" dirty="0" err="1">
                <a:hlinkClick r:id="rId5"/>
              </a:rPr>
              <a:t>skillbox</a:t>
            </a:r>
            <a:r>
              <a:rPr lang="ru-RU" sz="1400" u="sng" dirty="0">
                <a:hlinkClick r:id="rId5"/>
              </a:rPr>
              <a:t>.</a:t>
            </a:r>
            <a:r>
              <a:rPr lang="en-US" sz="1400" u="sng" dirty="0" err="1">
                <a:hlinkClick r:id="rId5"/>
              </a:rPr>
              <a:t>ru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>
                <a:hlinkClick r:id="rId5"/>
              </a:rPr>
              <a:t>media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>
                <a:hlinkClick r:id="rId5"/>
              </a:rPr>
              <a:t>education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u="sng" dirty="0" err="1">
                <a:hlinkClick r:id="rId5"/>
              </a:rPr>
              <a:t>prostye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priyemy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formiruyushchego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otsenivaniya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dlya</a:t>
            </a:r>
            <a:r>
              <a:rPr lang="ru-RU" sz="1400" u="sng" dirty="0">
                <a:hlinkClick r:id="rId5"/>
              </a:rPr>
              <a:t>-</a:t>
            </a:r>
            <a:r>
              <a:rPr lang="en-US" sz="1400" u="sng" dirty="0" err="1">
                <a:hlinkClick r:id="rId5"/>
              </a:rPr>
              <a:t>uchiteley</a:t>
            </a:r>
            <a:r>
              <a:rPr lang="ru-RU" sz="1400" u="sng" dirty="0">
                <a:hlinkClick r:id="rId5"/>
              </a:rPr>
              <a:t>/</a:t>
            </a:r>
            <a:r>
              <a:rPr lang="en-US" sz="1400" dirty="0"/>
              <a:t> </a:t>
            </a:r>
            <a:r>
              <a:rPr lang="ru-RU" sz="1400" dirty="0" smtClean="0"/>
              <a:t> прием формирующего оценивания «Билет на выход»(3-2-1)-сл15</a:t>
            </a:r>
            <a:endParaRPr lang="ru-RU" altLang="ru-RU" sz="1400" dirty="0"/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411163" y="2654779"/>
            <a:ext cx="844348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устного счёта (слайд 4):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Озерова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Поликарповна</a:t>
            </a:r>
            <a:r>
              <a:rPr lang="ru-RU" altLang="ru-RU" sz="1400" dirty="0" smtClean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воспитатель ГПД</a:t>
            </a:r>
          </a:p>
          <a:p>
            <a:r>
              <a:rPr lang="en-US" altLang="ru-RU" sz="1400" dirty="0">
                <a:solidFill>
                  <a:srgbClr val="1313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http://www.prodlenka.org/metodicheskie-razrabotki/viewprofile/120293.html</a:t>
            </a:r>
          </a:p>
          <a:p>
            <a:pPr eaLnBrk="1" hangingPunct="1"/>
            <a:endParaRPr lang="ru-RU" altLang="ru-RU" dirty="0">
              <a:solidFill>
                <a:srgbClr val="131313"/>
              </a:solidFill>
              <a:latin typeface="PT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455" y="4259307"/>
            <a:ext cx="4621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gradmar.ru/i/full1370135088.jpg</a:t>
            </a:r>
            <a:r>
              <a:rPr lang="ru-RU" sz="1400" dirty="0" smtClean="0"/>
              <a:t> - мама и сын ( сл. 8)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817" y="4496824"/>
            <a:ext cx="84097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http://stoma-orsp.ru/img.php?width=425&amp;height=425&amp;image=/</a:t>
            </a:r>
            <a:r>
              <a:rPr lang="en-US" sz="1400" dirty="0" smtClean="0">
                <a:hlinkClick r:id="rId7"/>
              </a:rPr>
              <a:t>news-img/9325.jpg</a:t>
            </a:r>
            <a:r>
              <a:rPr lang="ru-RU" sz="1400" dirty="0" smtClean="0"/>
              <a:t> - пирожные (сл. 9)</a:t>
            </a:r>
          </a:p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bipbap.ru/pictures/krasivye-animatsii-dlya-prezentatsij-v-powerpoint-160-kartinok.html?nowprocket=1</a:t>
            </a:r>
            <a:r>
              <a:rPr lang="ru-RU" sz="1400" dirty="0" smtClean="0"/>
              <a:t> –анимационный вопрос-сл. 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597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/>
        </p:nvSpPr>
        <p:spPr>
          <a:xfrm>
            <a:off x="681658" y="207496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марта</a:t>
            </a:r>
          </a:p>
          <a:p>
            <a:pPr marL="0" indent="0" algn="ctr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устно</a:t>
            </a:r>
            <a:endParaRPr lang="ru-RU" sz="7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85" y="2793659"/>
            <a:ext cx="7308850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2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5"/>
          <p:cNvSpPr>
            <a:spLocks noChangeArrowheads="1"/>
          </p:cNvSpPr>
          <p:nvPr/>
        </p:nvSpPr>
        <p:spPr bwMode="auto">
          <a:xfrm>
            <a:off x="285750" y="928688"/>
            <a:ext cx="2428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  <a:cs typeface="Arial" pitchFamily="34" charset="0"/>
              </a:rPr>
              <a:t>Хвастливый воробей</a:t>
            </a:r>
          </a:p>
        </p:txBody>
      </p:sp>
      <p:pic>
        <p:nvPicPr>
          <p:cNvPr id="5123" name="Picture 4" descr="D:\мамина папка\единая коллекция цифровых технологий\шаблоны для презентаций\Сказочные персонажи\afd55f7cd4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572000"/>
            <a:ext cx="1622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9"/>
          <p:cNvSpPr>
            <a:spLocks noChangeArrowheads="1"/>
          </p:cNvSpPr>
          <p:nvPr/>
        </p:nvSpPr>
        <p:spPr bwMode="auto">
          <a:xfrm>
            <a:off x="571500" y="4071938"/>
            <a:ext cx="30718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Х  + 12 = 36</a:t>
            </a:r>
          </a:p>
        </p:txBody>
      </p:sp>
      <p:sp>
        <p:nvSpPr>
          <p:cNvPr id="5125" name="Прямоугольник 10"/>
          <p:cNvSpPr>
            <a:spLocks noChangeArrowheads="1"/>
          </p:cNvSpPr>
          <p:nvPr/>
        </p:nvSpPr>
        <p:spPr bwMode="auto">
          <a:xfrm>
            <a:off x="500063" y="3286125"/>
            <a:ext cx="307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23 +  Х  = 36</a:t>
            </a:r>
          </a:p>
        </p:txBody>
      </p:sp>
      <p:sp>
        <p:nvSpPr>
          <p:cNvPr id="5126" name="Прямоугольник 11"/>
          <p:cNvSpPr>
            <a:spLocks noChangeArrowheads="1"/>
          </p:cNvSpPr>
          <p:nvPr/>
        </p:nvSpPr>
        <p:spPr bwMode="auto">
          <a:xfrm>
            <a:off x="4214813" y="2428875"/>
            <a:ext cx="307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56 –  Х  = 36</a:t>
            </a:r>
          </a:p>
        </p:txBody>
      </p:sp>
      <p:sp>
        <p:nvSpPr>
          <p:cNvPr id="5127" name="Прямоугольник 12"/>
          <p:cNvSpPr>
            <a:spLocks noChangeArrowheads="1"/>
          </p:cNvSpPr>
          <p:nvPr/>
        </p:nvSpPr>
        <p:spPr bwMode="auto">
          <a:xfrm>
            <a:off x="4214813" y="3286125"/>
            <a:ext cx="307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4 +  Х  = 36</a:t>
            </a:r>
          </a:p>
        </p:txBody>
      </p:sp>
      <p:sp>
        <p:nvSpPr>
          <p:cNvPr id="5128" name="Прямоугольник 13"/>
          <p:cNvSpPr>
            <a:spLocks noChangeArrowheads="1"/>
          </p:cNvSpPr>
          <p:nvPr/>
        </p:nvSpPr>
        <p:spPr bwMode="auto">
          <a:xfrm>
            <a:off x="581025" y="2438400"/>
            <a:ext cx="3071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44 –  Х  = 36</a:t>
            </a:r>
          </a:p>
        </p:txBody>
      </p:sp>
      <p:sp>
        <p:nvSpPr>
          <p:cNvPr id="5129" name="Прямоугольник 14"/>
          <p:cNvSpPr>
            <a:spLocks noChangeArrowheads="1"/>
          </p:cNvSpPr>
          <p:nvPr/>
        </p:nvSpPr>
        <p:spPr bwMode="auto">
          <a:xfrm>
            <a:off x="4214813" y="4143375"/>
            <a:ext cx="307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Х  + 7 = 36</a:t>
            </a:r>
          </a:p>
        </p:txBody>
      </p:sp>
      <p:sp>
        <p:nvSpPr>
          <p:cNvPr id="5130" name="Прямоугольник 15"/>
          <p:cNvSpPr>
            <a:spLocks noChangeArrowheads="1"/>
          </p:cNvSpPr>
          <p:nvPr/>
        </p:nvSpPr>
        <p:spPr bwMode="auto">
          <a:xfrm>
            <a:off x="500063" y="5143500"/>
            <a:ext cx="3071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Х  + 20 = 36</a:t>
            </a:r>
          </a:p>
        </p:txBody>
      </p:sp>
      <p:sp>
        <p:nvSpPr>
          <p:cNvPr id="5131" name="Прямоугольник 16"/>
          <p:cNvSpPr>
            <a:spLocks noChangeArrowheads="1"/>
          </p:cNvSpPr>
          <p:nvPr/>
        </p:nvSpPr>
        <p:spPr bwMode="auto">
          <a:xfrm>
            <a:off x="4143375" y="5143500"/>
            <a:ext cx="3071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prstClr val="black"/>
                </a:solidFill>
                <a:cs typeface="Arial" pitchFamily="34" charset="0"/>
              </a:rPr>
              <a:t>Х  - 16 = 36</a:t>
            </a:r>
          </a:p>
        </p:txBody>
      </p:sp>
      <p:sp>
        <p:nvSpPr>
          <p:cNvPr id="5132" name="Прямоугольник 24"/>
          <p:cNvSpPr>
            <a:spLocks noChangeArrowheads="1"/>
          </p:cNvSpPr>
          <p:nvPr/>
        </p:nvSpPr>
        <p:spPr bwMode="auto">
          <a:xfrm>
            <a:off x="5857875" y="214313"/>
            <a:ext cx="1000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48</a:t>
            </a:r>
          </a:p>
        </p:txBody>
      </p:sp>
      <p:sp>
        <p:nvSpPr>
          <p:cNvPr id="36" name="7-конечная звезда 35"/>
          <p:cNvSpPr/>
          <p:nvPr/>
        </p:nvSpPr>
        <p:spPr>
          <a:xfrm>
            <a:off x="1714500" y="2428875"/>
            <a:ext cx="714375" cy="78581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7-конечная звезда 36"/>
          <p:cNvSpPr/>
          <p:nvPr/>
        </p:nvSpPr>
        <p:spPr>
          <a:xfrm>
            <a:off x="1714500" y="3214688"/>
            <a:ext cx="714375" cy="714375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7-конечная звезда 34"/>
          <p:cNvSpPr/>
          <p:nvPr/>
        </p:nvSpPr>
        <p:spPr>
          <a:xfrm>
            <a:off x="642938" y="4071938"/>
            <a:ext cx="785812" cy="857250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7-конечная звезда 27"/>
          <p:cNvSpPr/>
          <p:nvPr/>
        </p:nvSpPr>
        <p:spPr>
          <a:xfrm>
            <a:off x="500063" y="5143500"/>
            <a:ext cx="785812" cy="714375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7-конечная звезда 28"/>
          <p:cNvSpPr/>
          <p:nvPr/>
        </p:nvSpPr>
        <p:spPr>
          <a:xfrm>
            <a:off x="5357813" y="2428875"/>
            <a:ext cx="785812" cy="78581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7-конечная звезда 31"/>
          <p:cNvSpPr/>
          <p:nvPr/>
        </p:nvSpPr>
        <p:spPr>
          <a:xfrm>
            <a:off x="5214938" y="3286125"/>
            <a:ext cx="785812" cy="714375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7-конечная звезда 29"/>
          <p:cNvSpPr/>
          <p:nvPr/>
        </p:nvSpPr>
        <p:spPr>
          <a:xfrm>
            <a:off x="4143375" y="4143375"/>
            <a:ext cx="928688" cy="78581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7-конечная звезда 32"/>
          <p:cNvSpPr/>
          <p:nvPr/>
        </p:nvSpPr>
        <p:spPr>
          <a:xfrm>
            <a:off x="4000500" y="5143500"/>
            <a:ext cx="928688" cy="785813"/>
          </a:xfrm>
          <a:prstGeom prst="star7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857500" y="142875"/>
            <a:ext cx="100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32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4152900" y="295275"/>
            <a:ext cx="7858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714875" y="1000125"/>
            <a:ext cx="100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13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000875" y="214313"/>
            <a:ext cx="1000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24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072313" y="1000125"/>
            <a:ext cx="100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16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786313" y="214313"/>
            <a:ext cx="8572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20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857500" y="1000125"/>
            <a:ext cx="100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29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5857875" y="1000125"/>
            <a:ext cx="10001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smtClean="0">
                <a:solidFill>
                  <a:srgbClr val="FF0000"/>
                </a:solidFill>
                <a:cs typeface="Arial" pitchFamily="34" charset="0"/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831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185 L -0.26476 0.30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1 0.01456 L -0.33802 0.318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2 0.04509 L -0.70625 0.580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0.03561 L -0.73768 0.60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0.05573 L 0.05573 0.328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469 L 0.23524 0.45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8 0.05666 L 0.14861 0.455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0.0252 L -0.20312 0.612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8" grpId="0"/>
      <p:bldP spid="19" grpId="0"/>
      <p:bldP spid="23" grpId="0"/>
      <p:bldP spid="21" grpId="0"/>
      <p:bldP spid="24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.pedsovet.su/_ph/39/1/146270438.jpg">
            <a:hlinkClick r:id="rId3" tooltip="Просмотры: 5254 | Размеры: 85x83, 0.7Kb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4182"/>
            <a:ext cx="9144000" cy="68921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Задача.</a:t>
            </a:r>
          </a:p>
          <a:p>
            <a:r>
              <a:rPr lang="ru-RU" sz="3200" dirty="0" smtClean="0"/>
              <a:t>Мама купила 5 кг огурцов, 2 кг свёклы и помидоры. Сколько килограммов помидоров купила мама, если масса всех овощей 12 </a:t>
            </a:r>
            <a:r>
              <a:rPr lang="ru-RU" sz="3200" smtClean="0"/>
              <a:t>кг? </a:t>
            </a:r>
            <a:r>
              <a:rPr lang="ru-RU" sz="3200" dirty="0" smtClean="0"/>
              <a:t>Подумайте: какая схема соответствует задаче?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71810"/>
            <a:ext cx="8715404" cy="27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3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20" y="1657883"/>
            <a:ext cx="6231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Седьмая  часть числа 63 равна…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305728" y="1675732"/>
            <a:ext cx="857250" cy="7143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420" y="2476855"/>
            <a:ext cx="6148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часть числа 42 равна…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7086066" y="2347254"/>
            <a:ext cx="857250" cy="7143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486" y="3214030"/>
            <a:ext cx="617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Девятая часть числа 27 равна…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6381216" y="3197749"/>
            <a:ext cx="857250" cy="7143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486" y="3951205"/>
            <a:ext cx="5857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Пятая часть числа 35 равна…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7366831" y="3795531"/>
            <a:ext cx="857250" cy="7143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486" y="4667628"/>
            <a:ext cx="6148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часть числа 36 равна…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509581" y="4602827"/>
            <a:ext cx="857250" cy="71437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часть числа</a:t>
            </a:r>
          </a:p>
        </p:txBody>
      </p:sp>
    </p:spTree>
    <p:extLst>
      <p:ext uri="{BB962C8B-B14F-4D97-AF65-F5344CB8AC3E}">
        <p14:creationId xmlns:p14="http://schemas.microsoft.com/office/powerpoint/2010/main" val="179169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539579" y="716624"/>
            <a:ext cx="8229600" cy="7969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Постановка цели и задач урока</a:t>
            </a:r>
            <a:b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ru-RU" sz="4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352429"/>
            <a:ext cx="36328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ru-RU" b="1" dirty="0" smtClean="0">
              <a:solidFill>
                <a:srgbClr val="000000"/>
              </a:solidFill>
              <a:latin typeface="PT Sans"/>
            </a:endParaRP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0000"/>
                </a:solidFill>
                <a:latin typeface="PT Sans"/>
              </a:rPr>
              <a:t>Поставьте </a:t>
            </a:r>
            <a:r>
              <a:rPr lang="ru-RU" sz="2000" b="1" dirty="0">
                <a:solidFill>
                  <a:srgbClr val="000000"/>
                </a:solidFill>
                <a:latin typeface="PT Sans"/>
              </a:rPr>
              <a:t>учебную задачу</a:t>
            </a:r>
            <a:r>
              <a:rPr lang="ru-RU" sz="2000" dirty="0">
                <a:solidFill>
                  <a:srgbClr val="000000"/>
                </a:solidFill>
                <a:latin typeface="PT Sans"/>
              </a:rPr>
              <a:t> </a:t>
            </a:r>
            <a:endParaRPr lang="ru-RU" sz="2000" b="0" i="0" dirty="0">
              <a:solidFill>
                <a:srgbClr val="000000"/>
              </a:solidFill>
              <a:effectLst/>
              <a:latin typeface="PT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7442" y="2323685"/>
            <a:ext cx="523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PT Sans"/>
              </a:rPr>
              <a:t>(научиться находить несколько долей числа)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5891"/>
            <a:ext cx="7801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0000"/>
                </a:solidFill>
                <a:latin typeface="PT Sans"/>
              </a:rPr>
              <a:t>Предположите тему урока, продолжив предложение.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234" y="1733741"/>
            <a:ext cx="80298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PT Sans"/>
              </a:rPr>
              <a:t>-Как вы думаете, о чем мы будем говорить сегодня на уроке?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107" y="3875222"/>
            <a:ext cx="7282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PT Sans"/>
              </a:rPr>
              <a:t>Нахождение</a:t>
            </a:r>
            <a:r>
              <a:rPr lang="ru-RU" sz="3200" dirty="0">
                <a:solidFill>
                  <a:srgbClr val="FF0000"/>
                </a:solidFill>
                <a:latin typeface="PT Sans"/>
              </a:rPr>
              <a:t>…   </a:t>
            </a:r>
            <a:r>
              <a:rPr lang="ru-RU" sz="3200" dirty="0" smtClean="0">
                <a:solidFill>
                  <a:srgbClr val="FF0000"/>
                </a:solidFill>
                <a:latin typeface="PT Sans"/>
              </a:rPr>
              <a:t>             долей числа </a:t>
            </a:r>
            <a:endParaRPr lang="ru-RU" sz="3200" dirty="0">
              <a:solidFill>
                <a:srgbClr val="FF0000"/>
              </a:solidFill>
              <a:latin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3161" y="3875223"/>
            <a:ext cx="2166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нескольких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01996" y="3034729"/>
            <a:ext cx="5235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PT Sans"/>
              </a:rPr>
              <a:t>(отрабатывать умение решать задачи)</a:t>
            </a:r>
            <a:endParaRPr lang="ru-RU" sz="2000" dirty="0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107" y="4346384"/>
            <a:ext cx="2457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акрепление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7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707" y="1625593"/>
            <a:ext cx="73357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апишите: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факта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 которых они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занятии;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факта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показались им наиболее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интересными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вопрос, который у них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вывод, который они сделали.</a:t>
            </a:r>
            <a:endParaRPr lang="ru-RU" sz="36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9698" y="275495"/>
            <a:ext cx="7039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«3-2-1» («Билет на выход»)</a:t>
            </a:r>
          </a:p>
        </p:txBody>
      </p:sp>
    </p:spTree>
    <p:extLst>
      <p:ext uri="{BB962C8B-B14F-4D97-AF65-F5344CB8AC3E}">
        <p14:creationId xmlns:p14="http://schemas.microsoft.com/office/powerpoint/2010/main" val="19643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Задача 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2872" y="1639799"/>
            <a:ext cx="8484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Маме 45 лет, а сын в 9 раз моложе. На сколько лет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мама старше сына?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201" y="2844617"/>
            <a:ext cx="144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 –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430" y="3249272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Сыну -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01576" y="3151895"/>
            <a:ext cx="2441893" cy="438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3679" y="3928235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417" y="4005264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: 9 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4044" y="4016567"/>
            <a:ext cx="131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(лет)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9516" y="4047344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сыну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679" y="440116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417" y="4402991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45 - 5 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044" y="4408746"/>
            <a:ext cx="149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(лет)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071" y="5077424"/>
            <a:ext cx="1414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3038" y="5077424"/>
            <a:ext cx="534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40 лет мама старше сына.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>
            <a:off x="4094008" y="3182333"/>
            <a:ext cx="740444" cy="540139"/>
          </a:xfrm>
          <a:prstGeom prst="arc">
            <a:avLst>
              <a:gd name="adj1" fmla="val 16200000"/>
              <a:gd name="adj2" fmla="val 55431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384696" y="3190127"/>
            <a:ext cx="93860" cy="80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382297" y="3130594"/>
            <a:ext cx="163866" cy="405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4420859" y="3736610"/>
            <a:ext cx="93860" cy="809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420948" y="3644348"/>
            <a:ext cx="93180" cy="103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704013" y="3202672"/>
            <a:ext cx="740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</a:p>
        </p:txBody>
      </p:sp>
      <p:sp>
        <p:nvSpPr>
          <p:cNvPr id="6144" name="Прямоугольник 6143"/>
          <p:cNvSpPr/>
          <p:nvPr/>
        </p:nvSpPr>
        <p:spPr>
          <a:xfrm rot="5400000">
            <a:off x="5994920" y="3226249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" name="Прямоугольник 6144"/>
          <p:cNvSpPr/>
          <p:nvPr/>
        </p:nvSpPr>
        <p:spPr>
          <a:xfrm>
            <a:off x="5259014" y="3242332"/>
            <a:ext cx="945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лет</a:t>
            </a:r>
            <a:endParaRPr lang="ru-RU" sz="2400" dirty="0"/>
          </a:p>
        </p:txBody>
      </p:sp>
      <p:pic>
        <p:nvPicPr>
          <p:cNvPr id="5122" name="Picture 2" descr="http://gradmar.ru/i/full1370135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65" y="64354"/>
            <a:ext cx="2453522" cy="162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90242" y="2649272"/>
            <a:ext cx="79290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 лет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706855" y="3040933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001788" y="3056194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96452" y="3040933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75947" y="3063152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59799" y="3075932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111407" y="3072356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341101" y="3063152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03716" y="3063152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891874" y="3079774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143469" y="3079774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701576" y="3477718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01788" y="3464552"/>
            <a:ext cx="0" cy="1914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701576" y="3586218"/>
            <a:ext cx="308177" cy="2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504232" y="3577019"/>
            <a:ext cx="719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лет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84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8" grpId="0" animBg="1"/>
      <p:bldP spid="31" grpId="0"/>
      <p:bldP spid="6144" grpId="0"/>
      <p:bldP spid="6145" grpId="0"/>
      <p:bldP spid="22" grpId="0"/>
      <p:bldP spid="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699</Words>
  <Application>Microsoft Office PowerPoint</Application>
  <PresentationFormat>Экран (4:3)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Franklin Gothic Medium</vt:lpstr>
      <vt:lpstr>PT Sans</vt:lpstr>
      <vt:lpstr>PT Serif</vt:lpstr>
      <vt:lpstr>Times New Roman</vt:lpstr>
      <vt:lpstr>Тема Office</vt:lpstr>
      <vt:lpstr>1_Тема Office</vt:lpstr>
      <vt:lpstr>«Нахождение нескольких долей числа. Закрепление. (Использование приема моделирования при решении задач)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часть числа</vt:lpstr>
      <vt:lpstr>Постановка цели и задач урока </vt:lpstr>
      <vt:lpstr>Презентация PowerPoint</vt:lpstr>
      <vt:lpstr>                    Задача 1</vt:lpstr>
      <vt:lpstr>Презентация PowerPoint</vt:lpstr>
      <vt:lpstr>Решение  </vt:lpstr>
      <vt:lpstr>Презентация PowerPoint</vt:lpstr>
      <vt:lpstr> Работа в тетради на  печатной основе*  Стр. 41 № 12</vt:lpstr>
      <vt:lpstr> Работа в тетради на  печатной основе*  Стр. 41 № 12</vt:lpstr>
      <vt:lpstr>Домашнее задание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луковкины</dc:creator>
  <cp:lastModifiedBy>KovalchukNG</cp:lastModifiedBy>
  <cp:revision>92</cp:revision>
  <dcterms:created xsi:type="dcterms:W3CDTF">2014-11-21T11:00:06Z</dcterms:created>
  <dcterms:modified xsi:type="dcterms:W3CDTF">2024-03-25T08:52:50Z</dcterms:modified>
</cp:coreProperties>
</file>