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57" r:id="rId3"/>
    <p:sldId id="259" r:id="rId4"/>
    <p:sldId id="278" r:id="rId5"/>
    <p:sldId id="260" r:id="rId6"/>
    <p:sldId id="25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4" r:id="rId23"/>
    <p:sldId id="279" r:id="rId24"/>
    <p:sldId id="27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737F7-9116-4593-8EC9-FE8E1DF3E4C8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2FD48-413A-4D6F-8CBC-10D7B954C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57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2AFD8-B0B5-1698-B5A2-A389F03F5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2C22C4-A247-8D49-A44A-27AADB438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AEF8A-52BC-6196-63B3-344ABE9BE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2F-CBA5-4366-AD3C-F14066A90890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7378C-B3BE-BA8D-054E-6F3EC9915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D4511-9EBB-1BA7-8C7C-5091C711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77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F5895-4C76-CF16-F48C-5DC4D366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22ED28-6803-9873-136A-F03BCA0A1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C7DE-44F4-F641-B7C5-BCB75A97C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BCD67-1EA7-4AE3-B88D-AA419B4BB8C0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80FC46-E15C-BC66-83CA-D2718886A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C726A4-4B07-6B95-043C-B17F2C79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10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0A940C-422D-18D7-D622-036353B35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155E0F-A32A-D0F9-A467-19D3E2834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73F7B-E2DA-C8DB-478E-7B1DB54D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49D0A-0921-4A4A-9234-E1CFC5E67B2D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D5B3A-B721-7311-F632-DCD14C07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3301D7-C73C-ECB0-D9EC-F52F0E32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02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31F60-122E-94B9-1C8B-AFDD8B0D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3499B-710C-4B79-E215-9DE46C543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C5B641-3C0A-6562-89A4-1BFFF090F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5753-6C66-4238-95BD-3405251A9EC2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4095A-6958-3005-1379-3ECC9CF4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700271-AF1C-6366-951D-39AB82BF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21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C8CCD-551D-E4F0-27D5-43F326D9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2A6A98-AA15-A13E-3E67-E3E7D74CB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2944EC-2161-D934-F4FC-8936FFAC8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1D56-5DD5-4330-B785-18CA7666C87F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FB7E4-A708-BEFF-6202-9C06A6B35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C3C432-3A70-2953-5651-E66CB69D4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10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6D5ED-01E7-1D5D-9D0B-3087A285D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6D484E-BE49-1FAB-194A-318123E04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F17335-A606-833E-2E4A-8BF432E79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EC8255-5981-27DD-0D35-7B6E3B3C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5962-406C-428B-8B6F-3CFB888EC9E0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A8B926-E044-F9FA-1456-4F11D741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89EFA4-72F2-0BFA-C611-1B8D2EF5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83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DEADE-CBD1-B891-9297-FD0F4F49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00DA41-618B-10A4-5F52-B73CE579B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F870F-A9FB-70A7-DF5F-74C96DE22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5A23EC-380E-0B6A-408B-4276A8B231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DB5227-85FE-4144-FDAD-2B8B11AEA6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3EA4BB-47CC-98A4-461A-35C11A783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BC3EB-B654-4011-8B04-FCA653A3ED35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44C87D-10F5-C6A9-CAFD-695F327AD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EFC26A-4FD7-8B32-F5FD-5415149E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06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7E0FC-D1CE-B987-8F38-63F29502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490962-072C-E01E-3698-93655E96A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68CA-661F-4602-836F-60CA6B10AF2C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7666BA-E0F1-9813-7C6F-963FE61C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3249F6-B1DA-37C3-5C11-46DD97C1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28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F9F961-6B4B-1168-84E1-2864607D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C2125-4852-4AA1-BCDD-4E0202645937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171B2-E7AC-0DED-BECB-8240CC87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F31F01-C042-F767-1FEA-362495AA7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2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5C66E-EBF0-2F55-7910-BA844D6B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9545BB-AA93-05F1-7073-A70E1DC8B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AE93DD-A134-C42C-02D1-B111C2D7B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8BF97B-965A-813C-AC7F-A0DCE1BA9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63277-A004-4B3E-A8ED-EF84A66ADD4B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FAE099-77EB-3625-1A40-1E53E47F0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E947DF-E2DD-3F7A-D27A-23568616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21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3EE0D-9303-B811-78AB-D22F548E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B0536A0-024B-DA96-B44E-0D754C62B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BF6CA8-FAC8-D728-289E-F9A0FD45C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9CCC4C-E90B-7A8A-9177-DA8FBBA92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254A-301D-49A3-BD17-8FDDC7B01A51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5E115A-9E4E-0075-74B4-3E1A96EA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85F51E-D3A8-C0CC-757E-C1222A00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20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B8629-D06C-727C-5C61-D011B70E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96E10F-0A58-5B4A-38B9-ED7A34499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FA5C80-1D2B-F473-CFF7-CF0930FCF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541BF-4E45-47E5-88F1-B67318A106F5}" type="datetime2">
              <a:rPr lang="ru-RU" smtClean="0"/>
              <a:t>вторник, 6 февраля 2024 г.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8D2777-0C04-862C-2AB8-1796B1A52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131AFD-E557-B90A-64C5-0D88286FE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3F11A-82FC-45AA-8459-1E23C667F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16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rjpwv1cj01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B455BC27-9807-43CE-9EBF-4FA70DD0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9665" y="2969683"/>
            <a:ext cx="5232401" cy="365125"/>
          </a:xfrm>
        </p:spPr>
        <p:txBody>
          <a:bodyPr/>
          <a:lstStyle/>
          <a:p>
            <a:pPr algn="ctr"/>
            <a:fld id="{15E99BD4-5549-4716-9E91-7EB8F85F5773}" type="datetime2">
              <a:rPr lang="ru-RU" sz="1800" b="1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вторник, 6 февраля 2024 г.</a:t>
            </a:fld>
            <a:endParaRPr lang="ru-RU" sz="1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ED5462-21D2-4507-8787-F1FA002D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547" y="247206"/>
            <a:ext cx="8106906" cy="63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88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B0364BE-0AD2-475B-A791-35DBBCB53DC2}"/>
              </a:ext>
            </a:extLst>
          </p:cNvPr>
          <p:cNvSpPr/>
          <p:nvPr/>
        </p:nvSpPr>
        <p:spPr>
          <a:xfrm>
            <a:off x="371471" y="390525"/>
            <a:ext cx="3495675" cy="12382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приветствие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FE76147-E9EF-43DD-842A-C02EFB1115E5}"/>
              </a:ext>
            </a:extLst>
          </p:cNvPr>
          <p:cNvSpPr/>
          <p:nvPr/>
        </p:nvSpPr>
        <p:spPr>
          <a:xfrm>
            <a:off x="4348162" y="390525"/>
            <a:ext cx="3495675" cy="12382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грамотность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A24FEA3-8463-486C-AA3E-2991844B8AB4}"/>
              </a:ext>
            </a:extLst>
          </p:cNvPr>
          <p:cNvSpPr/>
          <p:nvPr/>
        </p:nvSpPr>
        <p:spPr>
          <a:xfrm>
            <a:off x="8324851" y="390525"/>
            <a:ext cx="3495675" cy="12382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уважение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0D2DFF6-0656-4484-BED7-07BAC8E9A5E8}"/>
              </a:ext>
            </a:extLst>
          </p:cNvPr>
          <p:cNvSpPr/>
          <p:nvPr/>
        </p:nvSpPr>
        <p:spPr>
          <a:xfrm>
            <a:off x="385391" y="2295524"/>
            <a:ext cx="3495675" cy="12382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человечность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30A8FAE-C5FA-42B5-9E90-F2E15F9C978F}"/>
              </a:ext>
            </a:extLst>
          </p:cNvPr>
          <p:cNvSpPr/>
          <p:nvPr/>
        </p:nvSpPr>
        <p:spPr>
          <a:xfrm>
            <a:off x="371471" y="4200525"/>
            <a:ext cx="3495675" cy="12382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конфиденциальность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C0993C7-757B-4AD1-897E-D3C8383B9209}"/>
              </a:ext>
            </a:extLst>
          </p:cNvPr>
          <p:cNvSpPr/>
          <p:nvPr/>
        </p:nvSpPr>
        <p:spPr>
          <a:xfrm>
            <a:off x="4348162" y="2295525"/>
            <a:ext cx="3495675" cy="12382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терпеливость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AFF9FF5-112C-43AE-8E7F-D032E6C5ED5E}"/>
              </a:ext>
            </a:extLst>
          </p:cNvPr>
          <p:cNvSpPr/>
          <p:nvPr/>
        </p:nvSpPr>
        <p:spPr>
          <a:xfrm>
            <a:off x="8324851" y="2295525"/>
            <a:ext cx="3495675" cy="12382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достоверность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6D99C92-1468-4B30-A0AD-3D85682A82BB}"/>
              </a:ext>
            </a:extLst>
          </p:cNvPr>
          <p:cNvSpPr/>
          <p:nvPr/>
        </p:nvSpPr>
        <p:spPr>
          <a:xfrm>
            <a:off x="4348161" y="4200525"/>
            <a:ext cx="3495675" cy="12382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внимательность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672B4CE-8520-4C90-9D63-A989CD9B1220}"/>
              </a:ext>
            </a:extLst>
          </p:cNvPr>
          <p:cNvSpPr/>
          <p:nvPr/>
        </p:nvSpPr>
        <p:spPr>
          <a:xfrm>
            <a:off x="8324850" y="4200525"/>
            <a:ext cx="3495675" cy="12382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комментарии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2B05055-4E09-40F6-B6AE-C3FCCF437A36}"/>
              </a:ext>
            </a:extLst>
          </p:cNvPr>
          <p:cNvSpPr/>
          <p:nvPr/>
        </p:nvSpPr>
        <p:spPr>
          <a:xfrm>
            <a:off x="309923" y="390525"/>
            <a:ext cx="3646615" cy="1238250"/>
          </a:xfrm>
          <a:prstGeom prst="rect">
            <a:avLst/>
          </a:prstGeom>
          <a:solidFill>
            <a:srgbClr val="05BE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ECB2FCE-9BD4-47C1-984A-7691E420F5DA}"/>
              </a:ext>
            </a:extLst>
          </p:cNvPr>
          <p:cNvSpPr/>
          <p:nvPr/>
        </p:nvSpPr>
        <p:spPr>
          <a:xfrm>
            <a:off x="4258769" y="390525"/>
            <a:ext cx="3646615" cy="123825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12CEFEE-55BF-45F7-945B-70A71609093C}"/>
              </a:ext>
            </a:extLst>
          </p:cNvPr>
          <p:cNvSpPr/>
          <p:nvPr/>
        </p:nvSpPr>
        <p:spPr>
          <a:xfrm>
            <a:off x="8207615" y="390525"/>
            <a:ext cx="3674462" cy="12382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5116D69-9E46-4E9E-BDD6-FE5A1A7D42AE}"/>
              </a:ext>
            </a:extLst>
          </p:cNvPr>
          <p:cNvSpPr/>
          <p:nvPr/>
        </p:nvSpPr>
        <p:spPr>
          <a:xfrm>
            <a:off x="354616" y="2268168"/>
            <a:ext cx="3557223" cy="128823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A0355D1-2820-4F76-85B1-905A2D77A4A2}"/>
              </a:ext>
            </a:extLst>
          </p:cNvPr>
          <p:cNvSpPr/>
          <p:nvPr/>
        </p:nvSpPr>
        <p:spPr>
          <a:xfrm>
            <a:off x="4334238" y="2277146"/>
            <a:ext cx="3571146" cy="128823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A59B049-4BF3-4225-A2D5-DC80E8B67B72}"/>
              </a:ext>
            </a:extLst>
          </p:cNvPr>
          <p:cNvSpPr/>
          <p:nvPr/>
        </p:nvSpPr>
        <p:spPr>
          <a:xfrm>
            <a:off x="8207615" y="2295525"/>
            <a:ext cx="3674462" cy="1288236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D882D98-FB21-42D3-8C9F-0DDCC8AEC535}"/>
              </a:ext>
            </a:extLst>
          </p:cNvPr>
          <p:cNvSpPr/>
          <p:nvPr/>
        </p:nvSpPr>
        <p:spPr>
          <a:xfrm>
            <a:off x="309922" y="4200524"/>
            <a:ext cx="3646614" cy="12698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68CAD70-3AF1-48A8-AA8B-C2B3ED02F281}"/>
              </a:ext>
            </a:extLst>
          </p:cNvPr>
          <p:cNvSpPr/>
          <p:nvPr/>
        </p:nvSpPr>
        <p:spPr>
          <a:xfrm>
            <a:off x="4348158" y="4198999"/>
            <a:ext cx="3495673" cy="12698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09EB4A2-9DDF-46FF-9846-480589B42818}"/>
              </a:ext>
            </a:extLst>
          </p:cNvPr>
          <p:cNvSpPr/>
          <p:nvPr/>
        </p:nvSpPr>
        <p:spPr>
          <a:xfrm>
            <a:off x="8324841" y="4182148"/>
            <a:ext cx="3557236" cy="126985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5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AAAB4-3858-4111-9104-CF6833EE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pattFill prst="pct5">
            <a:fgClr>
              <a:schemeClr val="lt1"/>
            </a:fgClr>
            <a:bgClr>
              <a:schemeClr val="bg1"/>
            </a:bgClr>
          </a:patt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6000" dirty="0">
                <a:latin typeface="Bahnschrift SemiBold Condensed" panose="020B0502040204020203" pitchFamily="34" charset="0"/>
              </a:rPr>
              <a:t>Человечность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BA49A-A3DC-4EF4-9EA7-0C0AD24C4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259"/>
            <a:ext cx="10515600" cy="435133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i="1" u="sng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Золотое правило человечности </a:t>
            </a:r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относись к людям так, как хочешь, чтобы относились к тебе. Не ври, если сам не хочешь быть обманутым. Не предавай, если не хочешь, чтобы тебя предавали. Люби, если хочешь быть любимым. Помогай другим, и они помогут тебе.</a:t>
            </a:r>
            <a:endParaRPr lang="ru-RU" sz="32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1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1314A-02F3-47D2-9BA5-9841130B7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91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6000" dirty="0">
                <a:latin typeface="Bahnschrift SemiBold Condensed" panose="020B0502040204020203" pitchFamily="34" charset="0"/>
              </a:rPr>
              <a:t>Пословицы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783EED-7673-479F-B684-5EA4E1259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6533" y="1534692"/>
            <a:ext cx="5078933" cy="50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28FA4-B1D6-420F-A5AD-35546E02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5" y="400665"/>
            <a:ext cx="7556090" cy="605667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br>
              <a:rPr lang="ru-RU" sz="36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Куда иголка, туда и нитка.</a:t>
            </a:r>
            <a:br>
              <a:rPr lang="ru-RU" sz="28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B05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Встречают по одёжке, провожают по уму.</a:t>
            </a:r>
            <a:br>
              <a:rPr lang="ru-RU" sz="2800" dirty="0">
                <a:solidFill>
                  <a:srgbClr val="00B05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написано пером, не вырубишь топором.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B0F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гостях хорошо, а дома лучше.</a:t>
            </a:r>
            <a:br>
              <a:rPr lang="ru-RU" sz="2800" dirty="0">
                <a:solidFill>
                  <a:srgbClr val="00B0F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Сделал дело-гуляй смело.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C00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Кашу маслом не испортишь.</a:t>
            </a:r>
            <a:br>
              <a:rPr lang="ru-RU" sz="2800" dirty="0">
                <a:solidFill>
                  <a:srgbClr val="FFC00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4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Дарёному коню в зубы не смотрят.</a:t>
            </a:r>
            <a:br>
              <a:rPr lang="ru-RU" sz="2800" dirty="0">
                <a:solidFill>
                  <a:schemeClr val="accent4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 раз отмерь и один отрежь.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4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Грамоте учиться всегда пригодится.</a:t>
            </a:r>
            <a:br>
              <a:rPr lang="ru-RU" sz="2800" dirty="0">
                <a:solidFill>
                  <a:schemeClr val="accent4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с возу упало, то пропало.</a:t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tx2">
                  <a:lumMod val="75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897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0592C-2BD0-4B6A-9CB2-39741148C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10064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6600" dirty="0">
                <a:latin typeface="Bahnschrift SemiBold Condensed" panose="020B0502040204020203" pitchFamily="34" charset="0"/>
              </a:rPr>
              <a:t>Минутка здоровья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7E0F19-65B6-4D00-9E43-40F181C18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899" y="1758516"/>
            <a:ext cx="4877234" cy="4877234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8724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B67332-BE3B-4307-8D59-27B2F6D57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3575" y="151882"/>
            <a:ext cx="8839200" cy="65542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24751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BC2A8-A503-4AB9-BE9F-CB770B52F633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9600" dirty="0">
                <a:latin typeface="Bahnschrift SemiBold Condensed" panose="020B0502040204020203" pitchFamily="34" charset="0"/>
              </a:rPr>
              <a:t>Сценка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E21F51C-ACE8-4C0E-9714-23F3B8D9E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5" y="1920874"/>
            <a:ext cx="4572001" cy="4572001"/>
          </a:xfr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64308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62F72-ED2B-4FF4-944F-F4E1C52C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31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>
                <a:latin typeface="Bahnschrift SemiBold Condensed" panose="020B0502040204020203" pitchFamily="34" charset="0"/>
              </a:rPr>
              <a:t>Мои действия для защиты в сети Интернет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8F8BD5A-D1B3-425F-B3A7-92D993768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87" y="1482724"/>
            <a:ext cx="5127625" cy="5127625"/>
          </a:xfr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1950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A2045-DB18-49E9-92CA-2A81937F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3" y="8708"/>
            <a:ext cx="10515600" cy="68555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“Я никогда не буду...” </a:t>
            </a:r>
            <a:r>
              <a:rPr lang="ru-RU" sz="4800" dirty="0">
                <a:solidFill>
                  <a:srgbClr val="0563C1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или  </a:t>
            </a:r>
            <a:r>
              <a:rPr lang="ru-RU" sz="4800" dirty="0">
                <a:solidFill>
                  <a:srgbClr val="00B05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“Я всегда буду...”</a:t>
            </a:r>
            <a:endParaRPr lang="ru-RU" sz="4800" dirty="0">
              <a:solidFill>
                <a:srgbClr val="00B05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F849E7-364E-4CFB-A53A-08D1F4C35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916" y="1682433"/>
            <a:ext cx="8360823" cy="430061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8033A3-E859-4527-8ABF-AA9071C29000}"/>
              </a:ext>
            </a:extLst>
          </p:cNvPr>
          <p:cNvSpPr/>
          <p:nvPr/>
        </p:nvSpPr>
        <p:spPr>
          <a:xfrm>
            <a:off x="1984916" y="809718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Вести себя в соцсетях вежливо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863C73-4A7C-45ED-B491-A23F3865D8B4}"/>
              </a:ext>
            </a:extLst>
          </p:cNvPr>
          <p:cNvSpPr/>
          <p:nvPr/>
        </p:nvSpPr>
        <p:spPr>
          <a:xfrm>
            <a:off x="4083587" y="817203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Открывать и пересылать «письма счастья»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AAF0AF-3233-4463-B634-70E821E101BF}"/>
              </a:ext>
            </a:extLst>
          </p:cNvPr>
          <p:cNvSpPr/>
          <p:nvPr/>
        </p:nvSpPr>
        <p:spPr>
          <a:xfrm>
            <a:off x="6167567" y="822212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Покидать нехорошие веб-сайты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3C2D51-9933-4991-AAAD-1CD11606A65E}"/>
              </a:ext>
            </a:extLst>
          </p:cNvPr>
          <p:cNvSpPr/>
          <p:nvPr/>
        </p:nvSpPr>
        <p:spPr>
          <a:xfrm>
            <a:off x="8249605" y="825378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Хранить свой пароль в тайне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1325AF-4ED4-4FAE-BBCA-030F024EADBC}"/>
              </a:ext>
            </a:extLst>
          </p:cNvPr>
          <p:cNvSpPr/>
          <p:nvPr/>
        </p:nvSpPr>
        <p:spPr>
          <a:xfrm>
            <a:off x="1984916" y="2820518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Обижать других в соцсетях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C2646F0-054D-402A-9DE7-D792DBDB30E2}"/>
              </a:ext>
            </a:extLst>
          </p:cNvPr>
          <p:cNvSpPr/>
          <p:nvPr/>
        </p:nvSpPr>
        <p:spPr>
          <a:xfrm>
            <a:off x="1984916" y="4834365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Рассказывать родителям о проблемах в сети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D85C24-747F-4A3D-AC1D-7D64A7AB8FE6}"/>
              </a:ext>
            </a:extLst>
          </p:cNvPr>
          <p:cNvSpPr/>
          <p:nvPr/>
        </p:nvSpPr>
        <p:spPr>
          <a:xfrm>
            <a:off x="4081050" y="2818293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Участвовать в платных играх, конкурсах, лотереях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59D4EF5-E8E8-4834-866E-4BF87FB373AE}"/>
              </a:ext>
            </a:extLst>
          </p:cNvPr>
          <p:cNvSpPr/>
          <p:nvPr/>
        </p:nvSpPr>
        <p:spPr>
          <a:xfrm>
            <a:off x="6160519" y="2816068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Выставлять свой адрес и телефон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EE6135D-9689-47DC-9E55-20F3491B6A17}"/>
              </a:ext>
            </a:extLst>
          </p:cNvPr>
          <p:cNvSpPr/>
          <p:nvPr/>
        </p:nvSpPr>
        <p:spPr>
          <a:xfrm>
            <a:off x="8254678" y="2823554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Скрывать информацию о себе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F8D0D2-71FF-4FD1-A12E-4B7DBBF7BC57}"/>
              </a:ext>
            </a:extLst>
          </p:cNvPr>
          <p:cNvSpPr/>
          <p:nvPr/>
        </p:nvSpPr>
        <p:spPr>
          <a:xfrm>
            <a:off x="4076754" y="4836602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Устанавливать антивирусную программу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20C5920-5038-4533-98C1-1369A7853D3A}"/>
              </a:ext>
            </a:extLst>
          </p:cNvPr>
          <p:cNvSpPr/>
          <p:nvPr/>
        </p:nvSpPr>
        <p:spPr>
          <a:xfrm>
            <a:off x="6170228" y="4836602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Общаться в сети с незнакомыми людьми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A2C1CB8-59E9-44DC-B805-EA1E6B79E4F4}"/>
              </a:ext>
            </a:extLst>
          </p:cNvPr>
          <p:cNvSpPr/>
          <p:nvPr/>
        </p:nvSpPr>
        <p:spPr>
          <a:xfrm>
            <a:off x="8263701" y="4827894"/>
            <a:ext cx="2096134" cy="20213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Открывать подозрительные сообщения</a:t>
            </a:r>
          </a:p>
        </p:txBody>
      </p:sp>
    </p:spTree>
    <p:extLst>
      <p:ext uri="{BB962C8B-B14F-4D97-AF65-F5344CB8AC3E}">
        <p14:creationId xmlns:p14="http://schemas.microsoft.com/office/powerpoint/2010/main" val="21360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F91B1-1334-98AB-5206-2FC464F36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42" y="904775"/>
            <a:ext cx="10515600" cy="519555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Bahnschrift SemiBold Condensed" panose="020B0502040204020203" pitchFamily="34" charset="0"/>
              </a:rPr>
              <a:t>Парта – это не кровать</a:t>
            </a:r>
            <a:br>
              <a:rPr lang="ru-RU" b="1" dirty="0">
                <a:latin typeface="Bahnschrift SemiBold Condensed" panose="020B0502040204020203" pitchFamily="34" charset="0"/>
              </a:rPr>
            </a:br>
            <a:r>
              <a:rPr lang="ru-RU" b="1" dirty="0">
                <a:latin typeface="Bahnschrift SemiBold Condensed" panose="020B0502040204020203" pitchFamily="34" charset="0"/>
              </a:rPr>
              <a:t>И нельзя на ней лежать.</a:t>
            </a:r>
            <a:br>
              <a:rPr lang="ru-RU" b="1" dirty="0">
                <a:latin typeface="Bahnschrift SemiBold Condensed" panose="020B0502040204020203" pitchFamily="34" charset="0"/>
              </a:rPr>
            </a:br>
            <a:r>
              <a:rPr lang="ru-RU" b="1" dirty="0">
                <a:latin typeface="Bahnschrift SemiBold Condensed" panose="020B0502040204020203" pitchFamily="34" charset="0"/>
              </a:rPr>
              <a:t>Ты сиди за партой стройно</a:t>
            </a:r>
            <a:br>
              <a:rPr lang="ru-RU" b="1" dirty="0">
                <a:latin typeface="Bahnschrift SemiBold Condensed" panose="020B0502040204020203" pitchFamily="34" charset="0"/>
              </a:rPr>
            </a:br>
            <a:r>
              <a:rPr lang="ru-RU" b="1" dirty="0">
                <a:latin typeface="Bahnschrift SemiBold Condensed" panose="020B0502040204020203" pitchFamily="34" charset="0"/>
              </a:rPr>
              <a:t>И веди себя достойно!</a:t>
            </a:r>
            <a:br>
              <a:rPr lang="ru-RU" b="1" dirty="0">
                <a:latin typeface="Bahnschrift SemiBold Condensed" panose="020B0502040204020203" pitchFamily="34" charset="0"/>
              </a:rPr>
            </a:br>
            <a:r>
              <a:rPr lang="ru-RU" b="1" dirty="0">
                <a:latin typeface="Bahnschrift SemiBold Condensed" panose="020B0502040204020203" pitchFamily="34" charset="0"/>
              </a:rPr>
              <a:t>Учитель спросит – надо встать,</a:t>
            </a:r>
            <a:br>
              <a:rPr lang="ru-RU" b="1" dirty="0">
                <a:latin typeface="Bahnschrift SemiBold Condensed" panose="020B0502040204020203" pitchFamily="34" charset="0"/>
              </a:rPr>
            </a:br>
            <a:r>
              <a:rPr lang="ru-RU" b="1" dirty="0">
                <a:latin typeface="Bahnschrift SemiBold Condensed" panose="020B0502040204020203" pitchFamily="34" charset="0"/>
              </a:rPr>
              <a:t>Когда он сесть позволит – сядь.</a:t>
            </a:r>
            <a:br>
              <a:rPr lang="ru-RU" b="1" dirty="0">
                <a:latin typeface="Bahnschrift SemiBold Condensed" panose="020B0502040204020203" pitchFamily="34" charset="0"/>
              </a:rPr>
            </a:br>
            <a:r>
              <a:rPr lang="ru-RU" b="1" dirty="0">
                <a:latin typeface="Bahnschrift SemiBold Condensed" panose="020B0502040204020203" pitchFamily="34" charset="0"/>
              </a:rPr>
              <a:t>Ответить хочешь – не шуми</a:t>
            </a:r>
            <a:br>
              <a:rPr lang="ru-RU" b="1" dirty="0">
                <a:latin typeface="Bahnschrift SemiBold Condensed" panose="020B0502040204020203" pitchFamily="34" charset="0"/>
              </a:rPr>
            </a:br>
            <a:r>
              <a:rPr lang="ru-RU" b="1" dirty="0">
                <a:latin typeface="Bahnschrift SemiBold Condensed" panose="020B0502040204020203" pitchFamily="34" charset="0"/>
              </a:rPr>
              <a:t>А только руку подними.</a:t>
            </a:r>
            <a:br>
              <a:rPr lang="ru-RU" b="1" dirty="0">
                <a:latin typeface="Bahnschrift SemiBold Condensed" panose="020B0502040204020203" pitchFamily="34" charset="0"/>
              </a:rPr>
            </a:br>
            <a:endParaRPr lang="ru-RU" b="1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52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8656C-C987-4BF2-9006-CD476319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Тысяча друзей">
            <a:hlinkClick r:id="" action="ppaction://media"/>
            <a:extLst>
              <a:ext uri="{FF2B5EF4-FFF2-40B4-BE49-F238E27FC236}">
                <a16:creationId xmlns:a16="http://schemas.microsoft.com/office/drawing/2014/main" id="{3600778A-009C-47E6-BB1E-E9601B2C343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89.0156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545335038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34F004-7EF3-4A3A-AF90-F758F4D8E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5631" y="0"/>
            <a:ext cx="10874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6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26E93-609E-4E4A-9305-BBEB927E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0675"/>
            <a:ext cx="10515600" cy="13255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5400" dirty="0">
                <a:latin typeface="Bahnschrift SemiBold Condensed" panose="020B0502040204020203" pitchFamily="34" charset="0"/>
              </a:rPr>
              <a:t>Рефлексия. «Что если…»</a:t>
            </a:r>
          </a:p>
        </p:txBody>
      </p:sp>
    </p:spTree>
    <p:extLst>
      <p:ext uri="{BB962C8B-B14F-4D97-AF65-F5344CB8AC3E}">
        <p14:creationId xmlns:p14="http://schemas.microsoft.com/office/powerpoint/2010/main" val="13880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D25E5-FA9E-48A9-AD42-8E336DE9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630362"/>
            <a:ext cx="10515600" cy="359727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Помните, где бы вы не находились – ведите себя культурно. </a:t>
            </a:r>
            <a:br>
              <a:rPr lang="ru-RU" sz="5400" dirty="0">
                <a:solidFill>
                  <a:srgbClr val="C00000"/>
                </a:solidFill>
                <a:latin typeface="Bahnschrift Condensed" panose="020B0502040204020203" pitchFamily="34" charset="0"/>
              </a:rPr>
            </a:br>
            <a:r>
              <a:rPr lang="ru-RU" sz="54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Ведь красив тот, кто красиво поступает!</a:t>
            </a:r>
          </a:p>
        </p:txBody>
      </p:sp>
    </p:spTree>
    <p:extLst>
      <p:ext uri="{BB962C8B-B14F-4D97-AF65-F5344CB8AC3E}">
        <p14:creationId xmlns:p14="http://schemas.microsoft.com/office/powerpoint/2010/main" val="3796983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AABC5-9DE2-42C6-B4D7-2D0DE799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54" y="119574"/>
            <a:ext cx="10255045" cy="264600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8000" dirty="0">
                <a:latin typeface="Bahnschrift SemiBold Condensed" panose="020B0502040204020203" pitchFamily="34" charset="0"/>
              </a:rPr>
              <a:t>Сказки.</a:t>
            </a:r>
            <a:br>
              <a:rPr lang="ru-RU" sz="8000" dirty="0">
                <a:latin typeface="Bahnschrift SemiBold Condensed" panose="020B0502040204020203" pitchFamily="34" charset="0"/>
              </a:rPr>
            </a:br>
            <a:r>
              <a:rPr lang="ru-RU" sz="66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«Сказка ложь, да в ней намёк, </a:t>
            </a:r>
            <a:br>
              <a:rPr lang="ru-RU" sz="66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</a:br>
            <a:r>
              <a:rPr lang="ru-RU" sz="6600" dirty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добру молодцу урок»</a:t>
            </a:r>
            <a:endParaRPr lang="ru-RU" sz="8000" dirty="0">
              <a:solidFill>
                <a:srgbClr val="00B05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33E832-A5BC-402A-BB2E-55E604E34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2" y="728201"/>
            <a:ext cx="2581933" cy="2465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26AD15-7A7C-4697-98F6-983D5D50D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523" y="3795253"/>
            <a:ext cx="2925246" cy="292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9C3522-7BD3-4C9D-B96E-5DB18061E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5" t="4734" r="4343" b="6325"/>
          <a:stretch/>
        </p:blipFill>
        <p:spPr>
          <a:xfrm>
            <a:off x="5467250" y="2765577"/>
            <a:ext cx="3438175" cy="2465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CA7C0B-CA57-411E-8511-8B4007384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8693" y="1961074"/>
            <a:ext cx="2492455" cy="324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9E4306-FD9C-40F4-BF2C-E83B36C29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536" y="4523302"/>
            <a:ext cx="2986395" cy="221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70F234-5317-4746-9EA8-E01074B74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64" y="3411072"/>
            <a:ext cx="2590213" cy="330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3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23664-2203-FB10-95F4-EEACB176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66" y="4440856"/>
            <a:ext cx="10515600" cy="13255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9600" b="1" dirty="0">
                <a:latin typeface="Bahnschrift SemiBold Condensed" panose="020B0502040204020203" pitchFamily="34" charset="0"/>
              </a:rPr>
              <a:t>информация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352C475-F07F-4F7C-A34E-1DABFB483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441" b="1441"/>
          <a:stretch/>
        </p:blipFill>
        <p:spPr>
          <a:xfrm rot="16200000">
            <a:off x="4464761" y="-2749715"/>
            <a:ext cx="3262474" cy="98552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14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C50B5-D8D0-F305-EE1F-11E7180F4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092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b="1" dirty="0">
                <a:latin typeface="Bahnschrift SemiBold Condensed" panose="020B0502040204020203" pitchFamily="34" charset="0"/>
              </a:rPr>
              <a:t>QR</a:t>
            </a:r>
            <a:r>
              <a:rPr lang="ru-RU" sz="6000" b="1" dirty="0">
                <a:latin typeface="Bahnschrift SemiBold Condensed" panose="020B0502040204020203" pitchFamily="34" charset="0"/>
              </a:rPr>
              <a:t>- код  и штрих-код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22197D-ED81-F21D-7277-3D66C6DDD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2177047"/>
            <a:ext cx="5869108" cy="293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EEE818-F555-7CEF-DC08-31F49D632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05" y="1885274"/>
            <a:ext cx="4068288" cy="406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63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5F364-0E08-20F3-4145-90DF0717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86" y="111125"/>
            <a:ext cx="10515600" cy="2032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6000" b="0" i="0" dirty="0">
                <a:effectLst/>
                <a:latin typeface="Bahnschrift SemiBold Condensed" panose="020B0502040204020203" pitchFamily="34" charset="0"/>
              </a:rPr>
              <a:t>QR-</a:t>
            </a:r>
            <a:r>
              <a:rPr lang="ru-RU" sz="6000" b="0" i="0" dirty="0">
                <a:effectLst/>
                <a:latin typeface="Bahnschrift SemiBold Condensed" panose="020B0502040204020203" pitchFamily="34" charset="0"/>
              </a:rPr>
              <a:t>код (</a:t>
            </a:r>
            <a:r>
              <a:rPr lang="en-US" sz="6000" b="0" i="0" dirty="0">
                <a:effectLst/>
                <a:latin typeface="Bahnschrift SemiBold Condensed" panose="020B0502040204020203" pitchFamily="34" charset="0"/>
              </a:rPr>
              <a:t>Quick Response code</a:t>
            </a:r>
            <a:r>
              <a:rPr lang="ru-RU" sz="6000" b="0" i="0" dirty="0">
                <a:effectLst/>
                <a:latin typeface="Bahnschrift SemiBold Condensed" panose="020B0502040204020203" pitchFamily="34" charset="0"/>
              </a:rPr>
              <a:t>)</a:t>
            </a:r>
            <a:br>
              <a:rPr lang="ru-RU" sz="6000" b="0" i="0" dirty="0">
                <a:effectLst/>
                <a:latin typeface="Bahnschrift SemiBold Condensed" panose="020B0502040204020203" pitchFamily="34" charset="0"/>
              </a:rPr>
            </a:br>
            <a:r>
              <a:rPr lang="en-US" sz="6000" b="0" i="0" dirty="0">
                <a:effectLst/>
                <a:latin typeface="Bahnschrift SemiBold Condensed" panose="020B0502040204020203" pitchFamily="34" charset="0"/>
              </a:rPr>
              <a:t> «</a:t>
            </a:r>
            <a:r>
              <a:rPr lang="ru-RU" sz="6000" b="0" i="0" dirty="0">
                <a:effectLst/>
                <a:latin typeface="Bahnschrift SemiBold Condensed" panose="020B0502040204020203" pitchFamily="34" charset="0"/>
              </a:rPr>
              <a:t>код быстрого отклика»</a:t>
            </a:r>
            <a:endParaRPr lang="ru-RU" sz="60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738082-6E60-4FCA-87AF-95BC7761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6657" y="2348190"/>
            <a:ext cx="4398685" cy="439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2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E8F7D-33C8-9E3F-70B5-E39D6B518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039" y="1413932"/>
            <a:ext cx="8798794" cy="2633133"/>
          </a:xfrm>
        </p:spPr>
        <p:txBody>
          <a:bodyPr>
            <a:normAutofit/>
          </a:bodyPr>
          <a:lstStyle/>
          <a:p>
            <a:r>
              <a:rPr lang="ru-RU" sz="88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Этикет и безопасность в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2808453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6DDBF52A-FA9D-49A0-9F78-B4B8A1AF2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6852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6000" i="1" u="sng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Этикет</a:t>
            </a:r>
            <a:r>
              <a:rPr lang="ru-RU" sz="6000" dirty="0">
                <a:latin typeface="Bahnschrift SemiBold Condensed" panose="020B0502040204020203" pitchFamily="34" charset="0"/>
              </a:rPr>
              <a:t> – установленный, принятый порядок поведения, форм обхождения.</a:t>
            </a:r>
          </a:p>
        </p:txBody>
      </p:sp>
      <p:sp>
        <p:nvSpPr>
          <p:cNvPr id="10" name="Заголовок 8">
            <a:extLst>
              <a:ext uri="{FF2B5EF4-FFF2-40B4-BE49-F238E27FC236}">
                <a16:creationId xmlns:a16="http://schemas.microsoft.com/office/drawing/2014/main" id="{58960C9A-8FEB-461D-A112-EFAFE711902E}"/>
              </a:ext>
            </a:extLst>
          </p:cNvPr>
          <p:cNvSpPr txBox="1">
            <a:spLocks/>
          </p:cNvSpPr>
          <p:nvPr/>
        </p:nvSpPr>
        <p:spPr>
          <a:xfrm>
            <a:off x="714375" y="3613150"/>
            <a:ext cx="10515600" cy="21685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dirty="0" err="1">
                <a:latin typeface="Bahnschrift SemiBold Condensed" panose="020B0502040204020203" pitchFamily="34" charset="0"/>
              </a:rPr>
              <a:t>Сетикет</a:t>
            </a:r>
            <a:r>
              <a:rPr lang="ru-RU" sz="6000" dirty="0">
                <a:latin typeface="Bahnschrift SemiBold Condensed" panose="020B0502040204020203" pitchFamily="34" charset="0"/>
              </a:rPr>
              <a:t> (сеть+этикет)</a:t>
            </a:r>
          </a:p>
        </p:txBody>
      </p:sp>
    </p:spTree>
    <p:extLst>
      <p:ext uri="{BB962C8B-B14F-4D97-AF65-F5344CB8AC3E}">
        <p14:creationId xmlns:p14="http://schemas.microsoft.com/office/powerpoint/2010/main" val="128206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EBCAC-DEE4-6DAE-1357-AB6B5831384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8000" dirty="0">
                <a:latin typeface="Bahnschrift SemiBold Condensed" panose="020B0502040204020203" pitchFamily="34" charset="0"/>
              </a:rPr>
              <a:t>Венгерский кроссворд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F90D91-7CB1-4080-930C-BC0BDEC16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1052" y="1997502"/>
            <a:ext cx="4355673" cy="43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1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D0DE8-156E-35C2-8896-D304CA9B3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53975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6000" i="1" u="sng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Филворд</a:t>
            </a:r>
            <a:r>
              <a:rPr lang="ru-RU" sz="6000" dirty="0">
                <a:latin typeface="Bahnschrift SemiBold Condensed" panose="020B0502040204020203" pitchFamily="34" charset="0"/>
              </a:rPr>
              <a:t> – текстовая головоломка, задачей которой является разгадывание слова путём проведения сплошных горизонтальных и вертикальных линий, часто ломаных.</a:t>
            </a:r>
          </a:p>
        </p:txBody>
      </p:sp>
    </p:spTree>
    <p:extLst>
      <p:ext uri="{BB962C8B-B14F-4D97-AF65-F5344CB8AC3E}">
        <p14:creationId xmlns:p14="http://schemas.microsoft.com/office/powerpoint/2010/main" val="40569551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386</Words>
  <Application>Microsoft Office PowerPoint</Application>
  <PresentationFormat>Широкоэкранный</PresentationFormat>
  <Paragraphs>43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Bahnschrift Condensed</vt:lpstr>
      <vt:lpstr>Bahnschrift SemiBold Condensed</vt:lpstr>
      <vt:lpstr>Calibri</vt:lpstr>
      <vt:lpstr>Calibri Light</vt:lpstr>
      <vt:lpstr>Тема Office</vt:lpstr>
      <vt:lpstr>Презентация PowerPoint</vt:lpstr>
      <vt:lpstr>Парта – это не кровать И нельзя на ней лежать. Ты сиди за партой стройно И веди себя достойно! Учитель спросит – надо встать, Когда он сесть позволит – сядь. Ответить хочешь – не шуми А только руку подними. </vt:lpstr>
      <vt:lpstr>информация</vt:lpstr>
      <vt:lpstr>QR- код  и штрих-код</vt:lpstr>
      <vt:lpstr>QR-код (Quick Response code)  «код быстрого отклика»</vt:lpstr>
      <vt:lpstr>Этикет и безопасность в сети Интернет</vt:lpstr>
      <vt:lpstr>Этикет – установленный, принятый порядок поведения, форм обхождения.</vt:lpstr>
      <vt:lpstr>Венгерский кроссворд</vt:lpstr>
      <vt:lpstr>Филворд – текстовая головоломка, задачей которой является разгадывание слова путём проведения сплошных горизонтальных и вертикальных линий, часто ломаных.</vt:lpstr>
      <vt:lpstr>Презентация PowerPoint</vt:lpstr>
      <vt:lpstr>Презентация PowerPoint</vt:lpstr>
      <vt:lpstr>Человечность</vt:lpstr>
      <vt:lpstr>Пословицы</vt:lpstr>
      <vt:lpstr> Куда иголка, туда и нитка. Встречают по одёжке, провожают по уму. Что написано пером, не вырубишь топором. В гостях хорошо, а дома лучше. Сделал дело-гуляй смело. Кашу маслом не испортишь. Дарёному коню в зубы не смотрят. Семь раз отмерь и один отрежь. Грамоте учиться всегда пригодится. Что с возу упало, то пропало. </vt:lpstr>
      <vt:lpstr>Минутка здоровья</vt:lpstr>
      <vt:lpstr>Презентация PowerPoint</vt:lpstr>
      <vt:lpstr>Сценка</vt:lpstr>
      <vt:lpstr>Мои действия для защиты в сети Интернет</vt:lpstr>
      <vt:lpstr>“Я никогда не буду...” или  “Я всегда буду...”</vt:lpstr>
      <vt:lpstr>Презентация PowerPoint</vt:lpstr>
      <vt:lpstr>Презентация PowerPoint</vt:lpstr>
      <vt:lpstr>Рефлексия. «Что если…»</vt:lpstr>
      <vt:lpstr>Помните, где бы вы не находились – ведите себя культурно.  Ведь красив тот, кто красиво поступает!</vt:lpstr>
      <vt:lpstr>Сказки. «Сказка ложь, да в ней намёк,  добру молодцу урок»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Зотеева</dc:creator>
  <cp:lastModifiedBy>Марина Марина</cp:lastModifiedBy>
  <cp:revision>39</cp:revision>
  <dcterms:created xsi:type="dcterms:W3CDTF">2024-02-02T08:32:42Z</dcterms:created>
  <dcterms:modified xsi:type="dcterms:W3CDTF">2024-02-06T15:57:24Z</dcterms:modified>
</cp:coreProperties>
</file>