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26"/>
  </p:notesMasterIdLst>
  <p:sldIdLst>
    <p:sldId id="256" r:id="rId2"/>
    <p:sldId id="291" r:id="rId3"/>
    <p:sldId id="292" r:id="rId4"/>
    <p:sldId id="259" r:id="rId5"/>
    <p:sldId id="281" r:id="rId6"/>
    <p:sldId id="276" r:id="rId7"/>
    <p:sldId id="263" r:id="rId8"/>
    <p:sldId id="279" r:id="rId9"/>
    <p:sldId id="280" r:id="rId10"/>
    <p:sldId id="282" r:id="rId11"/>
    <p:sldId id="260" r:id="rId12"/>
    <p:sldId id="283" r:id="rId13"/>
    <p:sldId id="284" r:id="rId14"/>
    <p:sldId id="261" r:id="rId15"/>
    <p:sldId id="285" r:id="rId16"/>
    <p:sldId id="286" r:id="rId17"/>
    <p:sldId id="289" r:id="rId18"/>
    <p:sldId id="290" r:id="rId19"/>
    <p:sldId id="293" r:id="rId20"/>
    <p:sldId id="278" r:id="rId21"/>
    <p:sldId id="274" r:id="rId22"/>
    <p:sldId id="258" r:id="rId23"/>
    <p:sldId id="277" r:id="rId24"/>
    <p:sldId id="28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0" y="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50E7D-55D9-42C5-A286-1EE6FC6C02A6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25D9A-D162-4B75-A625-8A88FD87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5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25D9A-D162-4B75-A625-8A88FD87E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83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25D9A-D162-4B75-A625-8A88FD87E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3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25D9A-D162-4B75-A625-8A88FD87E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0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25D9A-D162-4B75-A625-8A88FD87ED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83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C6957B-932F-4D1A-B8FE-89911A7DE142}" type="datetime1">
              <a:rPr lang="ru-RU" smtClean="0"/>
              <a:t>28.11.2023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7732D0-4D2E-4CB2-BF07-BE7D67700409}" type="datetime1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D5EE16-63AC-46E0-ACB1-098064DCECD2}" type="datetime1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1679F4-A229-47FE-9831-CBA0723A7ADD}" type="datetime1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4E19B1-2F59-461C-B69A-E381ED7BF846}" type="datetime1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1295C4-1B59-4D75-AA2E-4646EE614EA1}" type="datetime1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38253A-C98A-4D0D-8C38-ABB4B45004EA}" type="datetime1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C30AD6-403A-4E0E-A75A-7C4E46F56DE9}" type="datetime1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0BA4F8-144B-46EA-B2D9-B14ABAAB9601}" type="datetime1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5DC977B-14CC-40DD-BBA2-E89469E28E1F}" type="datetime1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34B19BA-2B9B-4A55-9356-570C34A68615}" type="datetime1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B8084B-3E65-494C-88A7-8F4EABBFD02C}" type="datetime1">
              <a:rPr lang="ru-RU" smtClean="0"/>
              <a:t>28.11.2023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F1B5C8B-3E18-451F-A849-F2551CBA31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board.online/cabinet/boards/join/Nyt6OWtuc3VRYkNsVFZ2eTlOWk5yMGxxNHNSK0JRPT0=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sboard.online/cabinet/boards/join/Nyt6OWtuc3VRYkNsVFZ2eTlOWk5yMGxxNHNSK0JRPT0=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board.online/cabinet/boards/join/Nyt6OWtuc3VRYkNsVFZ2eTlOWk5yMGxxNHNSK0JRPT0=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app.sboard.online/cabinet/boards/join/Nyt6OWtuc3VRYkNsVFZ2eTlOWk5yMGxxNHNSK0JRPT0=" TargetMode="External"/><Relationship Id="rId5" Type="http://schemas.openxmlformats.org/officeDocument/2006/relationships/image" Target="../media/image7.emf"/><Relationship Id="rId4" Type="http://schemas.openxmlformats.org/officeDocument/2006/relationships/package" Target="../embeddings/_________Microsoft_Word1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1268760"/>
            <a:ext cx="4525784" cy="31821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rgbClr val="0070C0"/>
                </a:solidFill>
              </a:rPr>
              <a:t>Командная игра</a:t>
            </a:r>
            <a:br>
              <a:rPr lang="ru-RU" sz="4500" dirty="0" smtClean="0">
                <a:solidFill>
                  <a:srgbClr val="0070C0"/>
                </a:solidFill>
              </a:rPr>
            </a:br>
            <a:r>
              <a:rPr lang="ru-RU" sz="4500" dirty="0" smtClean="0">
                <a:solidFill>
                  <a:srgbClr val="0070C0"/>
                </a:solidFill>
              </a:rPr>
              <a:t> </a:t>
            </a:r>
            <a:br>
              <a:rPr lang="ru-RU" sz="4500" dirty="0" smtClean="0">
                <a:solidFill>
                  <a:srgbClr val="0070C0"/>
                </a:solidFill>
              </a:rPr>
            </a:br>
            <a:r>
              <a:rPr lang="ru-RU" sz="4500" dirty="0" smtClean="0">
                <a:solidFill>
                  <a:srgbClr val="0070C0"/>
                </a:solidFill>
              </a:rPr>
              <a:t>«</a:t>
            </a:r>
            <a:r>
              <a:rPr lang="ru-RU" sz="4500" dirty="0">
                <a:solidFill>
                  <a:srgbClr val="0070C0"/>
                </a:solidFill>
              </a:rPr>
              <a:t>Тебе нужно будущее, будущему нужен ты</a:t>
            </a:r>
            <a:r>
              <a:rPr lang="ru-RU" sz="4500" dirty="0" smtClean="0">
                <a:solidFill>
                  <a:srgbClr val="0070C0"/>
                </a:solidFill>
              </a:rPr>
              <a:t>!»</a:t>
            </a:r>
            <a:endParaRPr lang="ru-RU" sz="45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5" y="226514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9212" y="5847711"/>
            <a:ext cx="8389199" cy="677633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000" dirty="0" smtClean="0">
                <a:solidFill>
                  <a:schemeClr val="bg2"/>
                </a:solidFill>
              </a:rPr>
              <a:t>На основе Атласа новых профессий</a:t>
            </a:r>
            <a:endParaRPr lang="ru-RU" sz="3000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35755" r="47905" b="6250"/>
          <a:stretch/>
        </p:blipFill>
        <p:spPr bwMode="auto">
          <a:xfrm>
            <a:off x="755576" y="1090610"/>
            <a:ext cx="3600400" cy="39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Лариса Берлинская и Елена Камбурова - Тема Мечты (Полет с космонавтом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192" y="5238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8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b="45317"/>
          <a:stretch/>
        </p:blipFill>
        <p:spPr bwMode="auto">
          <a:xfrm>
            <a:off x="971600" y="128872"/>
            <a:ext cx="4680520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8" y="170773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2821"/>
            <a:ext cx="3768904" cy="243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744416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76872"/>
            <a:ext cx="6935812" cy="213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36812"/>
            <a:ext cx="4176464" cy="410445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109728" indent="0" algn="just">
              <a:buNone/>
            </a:pPr>
            <a:r>
              <a:rPr lang="ru-RU" sz="2900" b="1" dirty="0"/>
              <a:t>Предметная область «Биология»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055084"/>
            <a:ext cx="5356359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ЗАДАНИЕ 3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15028"/>
            <a:ext cx="3755256" cy="28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99699"/>
            <a:ext cx="2548831" cy="25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0" y="3345028"/>
            <a:ext cx="3960440" cy="26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5791" y="1484784"/>
            <a:ext cx="8311009" cy="4522507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sz="2000" b="1" dirty="0" smtClean="0"/>
              <a:t>Задача 1</a:t>
            </a:r>
          </a:p>
          <a:p>
            <a:pPr marL="109728" indent="0">
              <a:buNone/>
            </a:pPr>
            <a:endParaRPr lang="ru-RU" sz="2000" dirty="0" smtClean="0"/>
          </a:p>
          <a:p>
            <a:pPr marL="109728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В родильном доме перепутали двух детей. Первая пара родителей имеет I и II группы крови, вторая пара – II и IV. Один ребенок имеет II группу, а второй – I группу. Определить родителей обоих детей.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2000" dirty="0" smtClean="0"/>
          </a:p>
          <a:p>
            <a:pPr marL="109728" indent="0">
              <a:buNone/>
            </a:pPr>
            <a:r>
              <a:rPr lang="ru-RU" sz="2000" b="1" dirty="0" smtClean="0"/>
              <a:t>Задача 2</a:t>
            </a:r>
          </a:p>
          <a:p>
            <a:pPr marL="109728" indent="0">
              <a:buNone/>
            </a:pPr>
            <a:endParaRPr lang="ru-RU" sz="2000" b="1" dirty="0" smtClean="0"/>
          </a:p>
          <a:p>
            <a:pPr marL="109728" indent="0">
              <a:buNone/>
            </a:pPr>
            <a:r>
              <a:rPr lang="ru-RU" sz="2000" dirty="0" smtClean="0"/>
              <a:t>Больному </a:t>
            </a:r>
            <a:r>
              <a:rPr lang="ru-RU" sz="2000" dirty="0"/>
              <a:t>прописано лекарство, которое нужно пить по 0,25 г </a:t>
            </a:r>
          </a:p>
          <a:p>
            <a:pPr marL="109728" indent="0">
              <a:buNone/>
            </a:pPr>
            <a:r>
              <a:rPr lang="ru-RU" sz="2000" dirty="0"/>
              <a:t>3 раза в день в течение 18 дней.</a:t>
            </a:r>
          </a:p>
          <a:p>
            <a:pPr marL="109728" indent="0">
              <a:buNone/>
            </a:pPr>
            <a:r>
              <a:rPr lang="ru-RU" sz="2000" dirty="0" smtClean="0"/>
              <a:t>В </a:t>
            </a:r>
            <a:r>
              <a:rPr lang="ru-RU" sz="2000" dirty="0"/>
              <a:t>одной упаковке 8 таблеток лекарства по 0,25 г. </a:t>
            </a:r>
          </a:p>
          <a:p>
            <a:pPr marL="109728" indent="0">
              <a:buNone/>
            </a:pPr>
            <a:r>
              <a:rPr lang="ru-RU" sz="2000" dirty="0"/>
              <a:t>Какого наименьшего количества упаковок хватит на весь курс лечения? </a:t>
            </a:r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 fontScale="90000"/>
          </a:bodyPr>
          <a:lstStyle/>
          <a:p>
            <a:pPr marL="109728" lvl="0">
              <a:spcBef>
                <a:spcPts val="400"/>
              </a:spcBef>
            </a:pPr>
            <a:r>
              <a:rPr lang="ru-RU" sz="2900" dirty="0">
                <a:solidFill>
                  <a:prstClr val="black"/>
                </a:solidFill>
                <a:effectLst/>
                <a:ea typeface="+mn-ea"/>
                <a:cs typeface="+mn-cs"/>
              </a:rPr>
              <a:t>Предметная область «Биология»</a:t>
            </a:r>
            <a:br>
              <a:rPr lang="ru-RU" sz="29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365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>
            <a:hlinkClick r:id="rId3"/>
          </p:cNvPr>
          <p:cNvSpPr/>
          <p:nvPr/>
        </p:nvSpPr>
        <p:spPr>
          <a:xfrm>
            <a:off x="8028384" y="6036592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58640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dirty="0" smtClean="0"/>
              <a:t>Задача 1</a:t>
            </a:r>
          </a:p>
          <a:p>
            <a:pPr marL="109728" indent="0">
              <a:buNone/>
            </a:pPr>
            <a:r>
              <a:rPr lang="ru-RU" dirty="0"/>
              <a:t>Первая пара родителей с Ⅰ и </a:t>
            </a:r>
            <a:r>
              <a:rPr lang="en-US" dirty="0"/>
              <a:t>II</a:t>
            </a:r>
            <a:r>
              <a:rPr lang="ru-RU" dirty="0"/>
              <a:t> группой крови-  ребенок с Ⅰ группой</a:t>
            </a:r>
          </a:p>
          <a:p>
            <a:pPr marL="109728" indent="0">
              <a:buNone/>
            </a:pPr>
            <a:r>
              <a:rPr lang="ru-RU" dirty="0"/>
              <a:t>Вторая пара родителей со </a:t>
            </a:r>
            <a:r>
              <a:rPr lang="en-US" dirty="0"/>
              <a:t>II</a:t>
            </a:r>
            <a:r>
              <a:rPr lang="ru-RU" dirty="0"/>
              <a:t> и Ⅳ группами крови ребенок с </a:t>
            </a:r>
            <a:r>
              <a:rPr lang="en-US" dirty="0"/>
              <a:t>II</a:t>
            </a:r>
            <a:r>
              <a:rPr lang="ru-RU" dirty="0"/>
              <a:t> группой крови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r>
              <a:rPr lang="ru-RU" dirty="0" smtClean="0"/>
              <a:t>Задача 2</a:t>
            </a:r>
          </a:p>
          <a:p>
            <a:pPr marL="109728" indent="0">
              <a:buNone/>
            </a:pPr>
            <a:r>
              <a:rPr lang="ru-RU" dirty="0" smtClean="0"/>
              <a:t>7 упаковок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404664"/>
            <a:ext cx="7427168" cy="1143000"/>
          </a:xfrm>
        </p:spPr>
        <p:txBody>
          <a:bodyPr/>
          <a:lstStyle/>
          <a:p>
            <a:r>
              <a:rPr lang="ru-RU" sz="3300" dirty="0">
                <a:solidFill>
                  <a:srgbClr val="0070C0"/>
                </a:solidFill>
              </a:rPr>
              <a:t>ЗАДАНИЕ 3</a:t>
            </a:r>
            <a:br>
              <a:rPr lang="ru-RU" sz="3300" dirty="0">
                <a:solidFill>
                  <a:srgbClr val="0070C0"/>
                </a:solidFill>
              </a:rPr>
            </a:br>
            <a:r>
              <a:rPr lang="ru-RU" sz="3300" dirty="0">
                <a:solidFill>
                  <a:srgbClr val="0070C0"/>
                </a:solidFill>
              </a:rPr>
              <a:t>ОТВЕТ: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365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7"/>
            <a:ext cx="3564726" cy="226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348880"/>
            <a:ext cx="4479670" cy="3672408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2800" b="1" dirty="0"/>
              <a:t>Предметная область </a:t>
            </a:r>
            <a:r>
              <a:rPr lang="ru-RU" sz="2800" b="1" dirty="0" smtClean="0"/>
              <a:t>«Физика»</a:t>
            </a:r>
            <a:endParaRPr lang="ru-RU" sz="2800" b="1" dirty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055084"/>
            <a:ext cx="5356359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ЗАДАНИЕ 4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37" b="18336"/>
          <a:stretch/>
        </p:blipFill>
        <p:spPr bwMode="auto">
          <a:xfrm>
            <a:off x="539552" y="3429000"/>
            <a:ext cx="38090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433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47" y="209375"/>
            <a:ext cx="4097447" cy="278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9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4079" y="867614"/>
            <a:ext cx="8229600" cy="4525963"/>
          </a:xfrm>
        </p:spPr>
        <p:txBody>
          <a:bodyPr/>
          <a:lstStyle/>
          <a:p>
            <a:r>
              <a:rPr lang="ru-RU" sz="2400" b="1" dirty="0" smtClean="0"/>
              <a:t>1.Предлагаем </a:t>
            </a:r>
            <a:r>
              <a:rPr lang="ru-RU" sz="2400" b="1" dirty="0"/>
              <a:t>вам собрать электрическую цепь по предложенной </a:t>
            </a:r>
            <a:r>
              <a:rPr lang="ru-RU" sz="2400" b="1" dirty="0" smtClean="0"/>
              <a:t>схеме</a:t>
            </a:r>
          </a:p>
          <a:p>
            <a:r>
              <a:rPr lang="ru-RU" sz="2400" b="1" dirty="0" smtClean="0"/>
              <a:t>2</a:t>
            </a:r>
            <a:r>
              <a:rPr lang="ru-RU" sz="2400" b="1" dirty="0"/>
              <a:t>. Измерить силу тока и напряжение на лампочке.</a:t>
            </a:r>
          </a:p>
          <a:p>
            <a:r>
              <a:rPr lang="ru-RU" sz="2400" b="1" dirty="0"/>
              <a:t>3. Вычислить мощность тока в лампе</a:t>
            </a:r>
            <a:r>
              <a:rPr lang="ru-RU" sz="2400" b="1" dirty="0" smtClean="0"/>
              <a:t>.</a:t>
            </a:r>
          </a:p>
          <a:p>
            <a:pPr marL="109728" indent="0">
              <a:buNone/>
            </a:pPr>
            <a:endParaRPr lang="ru-RU" sz="2400" b="1" dirty="0" smtClean="0"/>
          </a:p>
          <a:p>
            <a:pPr algn="ctr"/>
            <a:r>
              <a:rPr lang="ru-RU" sz="2400" b="1" i="1" dirty="0" smtClean="0"/>
              <a:t>Схема </a:t>
            </a:r>
            <a:r>
              <a:rPr lang="ru-RU" sz="2400" b="1" i="1" dirty="0"/>
              <a:t>электрической цепи</a:t>
            </a:r>
            <a:endParaRPr lang="ru-RU" sz="2000" b="1" i="1" dirty="0"/>
          </a:p>
          <a:p>
            <a:pPr marL="109728" indent="0">
              <a:buNone/>
            </a:pPr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effectLst/>
              </a:rPr>
              <a:t>Предметная область </a:t>
            </a:r>
            <a:r>
              <a:rPr lang="ru-RU" sz="2800" dirty="0" smtClean="0">
                <a:solidFill>
                  <a:prstClr val="black"/>
                </a:solidFill>
                <a:effectLst/>
              </a:rPr>
              <a:t>«Физика»</a:t>
            </a:r>
            <a:r>
              <a:rPr lang="ru-RU" sz="2800" dirty="0">
                <a:solidFill>
                  <a:prstClr val="black"/>
                </a:solidFill>
                <a:effectLst/>
              </a:rPr>
              <a:t/>
            </a:r>
            <a:br>
              <a:rPr lang="ru-RU" sz="2800" dirty="0">
                <a:solidFill>
                  <a:prstClr val="black"/>
                </a:solidFill>
                <a:effectLst/>
              </a:rPr>
            </a:br>
            <a:endParaRPr lang="ru-RU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365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645024"/>
            <a:ext cx="3384376" cy="2902976"/>
          </a:xfrm>
          <a:prstGeom prst="rect">
            <a:avLst/>
          </a:prstGeom>
        </p:spPr>
      </p:pic>
      <p:sp>
        <p:nvSpPr>
          <p:cNvPr id="6" name="Стрелка вправо 5">
            <a:hlinkClick r:id="rId4"/>
          </p:cNvPr>
          <p:cNvSpPr/>
          <p:nvPr/>
        </p:nvSpPr>
        <p:spPr>
          <a:xfrm>
            <a:off x="8028384" y="6009163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8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348880"/>
            <a:ext cx="4479670" cy="3672408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2800" b="1" dirty="0"/>
              <a:t>Предметная область </a:t>
            </a:r>
            <a:r>
              <a:rPr lang="ru-RU" sz="2800" b="1" dirty="0" smtClean="0"/>
              <a:t>«Информатика»</a:t>
            </a:r>
            <a:endParaRPr lang="ru-RU" sz="2800" b="1" dirty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24744"/>
            <a:ext cx="4348247" cy="10733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 ЗАДАНИЕ 5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12" y="404664"/>
            <a:ext cx="367154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53" y="1268760"/>
            <a:ext cx="105611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56990"/>
            <a:ext cx="4841800" cy="322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Какое из предложенных слов может быть закодировано следующим образом:       </a:t>
            </a:r>
          </a:p>
          <a:p>
            <a:r>
              <a:rPr lang="ru-RU" sz="2800" b="1" dirty="0"/>
              <a:t>КОД:		</a:t>
            </a:r>
            <a:r>
              <a:rPr lang="ru-RU" sz="2800" b="1" dirty="0">
                <a:sym typeface="Webdings" panose="05030102010509060703" pitchFamily="18" charset="2"/>
              </a:rPr>
              <a:t></a:t>
            </a:r>
            <a:r>
              <a:rPr lang="ru-RU" sz="2800" b="1" dirty="0" smtClean="0"/>
              <a:t>.</a:t>
            </a:r>
          </a:p>
          <a:p>
            <a:endParaRPr lang="ru-RU" sz="2800" b="1" dirty="0"/>
          </a:p>
          <a:p>
            <a:pPr marL="109728" indent="0">
              <a:buNone/>
            </a:pPr>
            <a:r>
              <a:rPr lang="ru-RU" sz="2800" b="1" dirty="0"/>
              <a:t>Выбрать ответ: 	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секрет</a:t>
            </a:r>
            <a:endParaRPr lang="ru-RU" sz="2800" b="1" dirty="0"/>
          </a:p>
          <a:p>
            <a:pPr algn="ctr"/>
            <a:r>
              <a:rPr lang="ru-RU" sz="2800" b="1" dirty="0"/>
              <a:t>сеттер</a:t>
            </a:r>
          </a:p>
          <a:p>
            <a:pPr algn="ctr"/>
            <a:r>
              <a:rPr lang="ru-RU" sz="2800" b="1" dirty="0"/>
              <a:t>сервер</a:t>
            </a:r>
          </a:p>
          <a:p>
            <a:pPr algn="ctr"/>
            <a:r>
              <a:rPr lang="ru-RU" sz="2800" b="1" dirty="0"/>
              <a:t>турнир</a:t>
            </a:r>
          </a:p>
          <a:p>
            <a:pPr marL="109728" indent="0">
              <a:buNone/>
            </a:pPr>
            <a:endParaRPr lang="ru-RU" sz="20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7986" y="764704"/>
            <a:ext cx="8208912" cy="79973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prstClr val="black"/>
                </a:solidFill>
                <a:effectLst/>
              </a:rPr>
              <a:t>Предметная область </a:t>
            </a:r>
            <a:r>
              <a:rPr lang="ru-RU" sz="3200" dirty="0" smtClean="0">
                <a:solidFill>
                  <a:prstClr val="black"/>
                </a:solidFill>
                <a:effectLst/>
              </a:rPr>
              <a:t>«Информатика»</a:t>
            </a:r>
            <a:r>
              <a:rPr lang="ru-RU" sz="3200" dirty="0">
                <a:solidFill>
                  <a:prstClr val="black"/>
                </a:solidFill>
                <a:effectLst/>
              </a:rPr>
              <a:t/>
            </a:r>
            <a:br>
              <a:rPr lang="ru-RU" sz="3200" dirty="0">
                <a:solidFill>
                  <a:prstClr val="black"/>
                </a:solidFill>
                <a:effectLst/>
              </a:rPr>
            </a:br>
            <a:endParaRPr lang="ru-RU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9" y="188640"/>
            <a:ext cx="5365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9807" y="116632"/>
            <a:ext cx="8229600" cy="1512168"/>
          </a:xfrm>
        </p:spPr>
        <p:txBody>
          <a:bodyPr>
            <a:normAutofit fontScale="55000" lnSpcReduction="20000"/>
          </a:bodyPr>
          <a:lstStyle/>
          <a:p>
            <a:r>
              <a:rPr lang="ru-RU" sz="3600" dirty="0"/>
              <a:t>Вася шифрует русские слова, записывая вместо каждой буквы её номер в алфавите (без пробелов). Номера букв даны в таблице</a:t>
            </a:r>
            <a:r>
              <a:rPr lang="ru-RU" sz="3600" dirty="0" smtClean="0"/>
              <a:t>:</a:t>
            </a:r>
          </a:p>
          <a:p>
            <a:pPr indent="449580" algn="just"/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Определите, какое сообщение закодировано в строчке </a:t>
            </a:r>
          </a:p>
          <a:p>
            <a:pPr marL="109728" indent="0" algn="ctr">
              <a:buNone/>
            </a:pPr>
            <a:r>
              <a:rPr lang="ru-RU" sz="5100" b="1" dirty="0">
                <a:ea typeface="Calibri" panose="020F0502020204030204" pitchFamily="34" charset="0"/>
              </a:rPr>
              <a:t>0905161816033006</a:t>
            </a:r>
            <a:endParaRPr lang="ru-RU" sz="5100" b="1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873"/>
            <a:ext cx="5365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302985"/>
              </p:ext>
            </p:extLst>
          </p:nvPr>
        </p:nvGraphicFramePr>
        <p:xfrm>
          <a:off x="1250232" y="1772816"/>
          <a:ext cx="6768750" cy="4968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4170"/>
                <a:gridCol w="1704860"/>
                <a:gridCol w="1704860"/>
                <a:gridCol w="1704860"/>
              </a:tblGrid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А   01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Й   11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У   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Э   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Б   02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   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   22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Ю   32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   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   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Х   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Я   33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   04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   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Ц   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   05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   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   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Е   06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   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Ш   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Ё   07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   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Щ   27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Ж  08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   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Ъ   28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З   09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   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Ы   29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1761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   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   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Ь   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5536" y="1628800"/>
            <a:ext cx="8353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400" b="1" dirty="0"/>
          </a:p>
        </p:txBody>
      </p:sp>
      <p:sp>
        <p:nvSpPr>
          <p:cNvPr id="7" name="Стрелка вправо 6">
            <a:hlinkClick r:id="rId3"/>
          </p:cNvPr>
          <p:cNvSpPr/>
          <p:nvPr/>
        </p:nvSpPr>
        <p:spPr>
          <a:xfrm>
            <a:off x="8245351" y="6093296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7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764704"/>
            <a:ext cx="60486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ЗАДАНИЕ </a:t>
            </a:r>
            <a:r>
              <a:rPr lang="ru-RU" sz="4400" dirty="0" smtClean="0">
                <a:solidFill>
                  <a:srgbClr val="0070C0"/>
                </a:solidFill>
              </a:rPr>
              <a:t>5</a:t>
            </a:r>
          </a:p>
          <a:p>
            <a:r>
              <a:rPr lang="ru-RU" sz="4400" dirty="0" smtClean="0">
                <a:solidFill>
                  <a:srgbClr val="0070C0"/>
                </a:solidFill>
              </a:rPr>
              <a:t>ОТВЕТ</a:t>
            </a:r>
            <a:r>
              <a:rPr lang="ru-RU" sz="4400" dirty="0">
                <a:solidFill>
                  <a:srgbClr val="0070C0"/>
                </a:solidFill>
              </a:rPr>
              <a:t>: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2211254"/>
            <a:ext cx="51345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6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</a:t>
            </a:r>
            <a:endParaRPr lang="ru-RU" sz="5400" b="1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med.sevastopol.su/wp-content/uploads/2022/12/ori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19250"/>
            <a:ext cx="4801072" cy="319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4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тлас новых професс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688"/>
            <a:ext cx="9144000" cy="51435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346991"/>
            <a:ext cx="4780295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Подведение итогов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81" y="2815043"/>
            <a:ext cx="2664297" cy="384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81" y="332656"/>
            <a:ext cx="4156968" cy="233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5976" y="1484784"/>
            <a:ext cx="4680520" cy="2245998"/>
          </a:xfrm>
        </p:spPr>
        <p:txBody>
          <a:bodyPr>
            <a:noAutofit/>
          </a:bodyPr>
          <a:lstStyle/>
          <a:p>
            <a:r>
              <a:rPr lang="ru-RU" sz="5600" dirty="0" smtClean="0">
                <a:solidFill>
                  <a:srgbClr val="0070C0"/>
                </a:solidFill>
              </a:rPr>
              <a:t>Спасибо за внимание! </a:t>
            </a:r>
            <a:endParaRPr lang="ru-RU" sz="56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631687"/>
            <a:ext cx="9144000" cy="677633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u="sng" dirty="0" smtClean="0">
                <a:solidFill>
                  <a:srgbClr val="FFFFFF"/>
                </a:solidFill>
              </a:rPr>
              <a:t>atlas100.ru</a:t>
            </a:r>
            <a:endParaRPr lang="ru-RU" sz="4000" u="sng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35755" r="47905" b="6250"/>
          <a:stretch/>
        </p:blipFill>
        <p:spPr bwMode="auto">
          <a:xfrm>
            <a:off x="755576" y="1090610"/>
            <a:ext cx="3600400" cy="39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2390" y="2636912"/>
            <a:ext cx="3380057" cy="3353363"/>
          </a:xfrm>
        </p:spPr>
        <p:txBody>
          <a:bodyPr/>
          <a:lstStyle/>
          <a:p>
            <a:endParaRPr lang="ru-RU" dirty="0" smtClean="0"/>
          </a:p>
          <a:p>
            <a:pPr marL="109728" indent="0" algn="ctr">
              <a:buNone/>
            </a:pPr>
            <a:r>
              <a:rPr lang="ru-RU" dirty="0" smtClean="0"/>
              <a:t>Разгадайте тематические ребусы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484784"/>
            <a:ext cx="5356359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ЗАДАНИЕ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16865" r="47905" b="6250"/>
          <a:stretch/>
        </p:blipFill>
        <p:spPr bwMode="auto">
          <a:xfrm>
            <a:off x="4803198" y="958167"/>
            <a:ext cx="4089282" cy="578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45557" y="332656"/>
            <a:ext cx="9396536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РЕБУСЫ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81834"/>
            <a:ext cx="2304256" cy="133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724917"/>
            <a:ext cx="4968552" cy="183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4" y="3943403"/>
            <a:ext cx="4752529" cy="201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50" y="1860353"/>
            <a:ext cx="1406802" cy="1247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45557" y="332656"/>
            <a:ext cx="9396536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ОТВЕТЫ: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81834"/>
            <a:ext cx="2304256" cy="133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724917"/>
            <a:ext cx="4968552" cy="183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64" y="3943403"/>
            <a:ext cx="4752529" cy="201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50" y="1860353"/>
            <a:ext cx="1406802" cy="12477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59240" y="3212530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НАВЫК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391" y="5445224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АТЛАС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248" y="3543399"/>
            <a:ext cx="231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СПЕЦИАЛИСТ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3753" y="5991671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ПРОФЕССИЯ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1268760"/>
            <a:ext cx="4525784" cy="31821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rgbClr val="0070C0"/>
                </a:solidFill>
              </a:rPr>
              <a:t>Командная игра</a:t>
            </a:r>
            <a:br>
              <a:rPr lang="ru-RU" sz="4500" dirty="0" smtClean="0">
                <a:solidFill>
                  <a:srgbClr val="0070C0"/>
                </a:solidFill>
              </a:rPr>
            </a:br>
            <a:r>
              <a:rPr lang="ru-RU" sz="4500" dirty="0" smtClean="0">
                <a:solidFill>
                  <a:srgbClr val="0070C0"/>
                </a:solidFill>
              </a:rPr>
              <a:t> </a:t>
            </a:r>
            <a:br>
              <a:rPr lang="ru-RU" sz="4500" dirty="0" smtClean="0">
                <a:solidFill>
                  <a:srgbClr val="0070C0"/>
                </a:solidFill>
              </a:rPr>
            </a:br>
            <a:r>
              <a:rPr lang="ru-RU" sz="4500" dirty="0" smtClean="0">
                <a:solidFill>
                  <a:srgbClr val="0070C0"/>
                </a:solidFill>
              </a:rPr>
              <a:t>«</a:t>
            </a:r>
            <a:r>
              <a:rPr lang="ru-RU" sz="4500" dirty="0">
                <a:solidFill>
                  <a:srgbClr val="0070C0"/>
                </a:solidFill>
              </a:rPr>
              <a:t>Тебе нужно будущее, будущему нужен ты</a:t>
            </a:r>
            <a:r>
              <a:rPr lang="ru-RU" sz="4500" dirty="0" smtClean="0">
                <a:solidFill>
                  <a:srgbClr val="0070C0"/>
                </a:solidFill>
              </a:rPr>
              <a:t>!»</a:t>
            </a:r>
            <a:endParaRPr lang="ru-RU" sz="45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5" y="226514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35755" r="47905" b="6250"/>
          <a:stretch/>
        </p:blipFill>
        <p:spPr bwMode="auto">
          <a:xfrm>
            <a:off x="755576" y="1090610"/>
            <a:ext cx="3600400" cy="39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4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2390" y="2924944"/>
            <a:ext cx="3380057" cy="3065331"/>
          </a:xfrm>
        </p:spPr>
        <p:txBody>
          <a:bodyPr/>
          <a:lstStyle/>
          <a:p>
            <a:endParaRPr lang="ru-RU" dirty="0" smtClean="0"/>
          </a:p>
          <a:p>
            <a:pPr marL="109728" indent="0" algn="ctr">
              <a:buNone/>
            </a:pPr>
            <a:r>
              <a:rPr lang="ru-RU" b="1" dirty="0" smtClean="0"/>
              <a:t>ВОССТАНОВИТЕ ЦИТАТУ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484784"/>
            <a:ext cx="5356359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ЗАДАНИЕ 1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3" t="17063" r="48128" b="6250"/>
          <a:stretch/>
        </p:blipFill>
        <p:spPr bwMode="auto">
          <a:xfrm>
            <a:off x="4572000" y="895958"/>
            <a:ext cx="4032448" cy="576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1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980728"/>
            <a:ext cx="7715200" cy="1143000"/>
          </a:xfrm>
        </p:spPr>
        <p:txBody>
          <a:bodyPr/>
          <a:lstStyle/>
          <a:p>
            <a:pPr marL="109728" lvl="0" algn="ctr">
              <a:spcBef>
                <a:spcPts val="400"/>
              </a:spcBef>
            </a:pPr>
            <a:r>
              <a:rPr lang="ru-RU" sz="2700" dirty="0">
                <a:solidFill>
                  <a:prstClr val="black"/>
                </a:solidFill>
                <a:effectLst/>
                <a:ea typeface="+mn-ea"/>
                <a:cs typeface="+mn-cs"/>
              </a:rPr>
              <a:t>ВОССТАНОВИТЕ ЦИТАТУ</a:t>
            </a:r>
            <a:br>
              <a:rPr lang="ru-RU" sz="27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1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726304"/>
              </p:ext>
            </p:extLst>
          </p:nvPr>
        </p:nvGraphicFramePr>
        <p:xfrm>
          <a:off x="0" y="2852936"/>
          <a:ext cx="9170238" cy="140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Документ" r:id="rId4" imgW="6088020" imgH="930853" progId="Word.Document.12">
                  <p:embed/>
                </p:oleObj>
              </mc:Choice>
              <mc:Fallback>
                <p:oleObj name="Документ" r:id="rId4" imgW="6088020" imgH="9308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2852936"/>
                        <a:ext cx="9170238" cy="1401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 вправо 1">
            <a:hlinkClick r:id="rId6"/>
          </p:cNvPr>
          <p:cNvSpPr/>
          <p:nvPr/>
        </p:nvSpPr>
        <p:spPr>
          <a:xfrm>
            <a:off x="8028384" y="6093296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455" y="2348880"/>
            <a:ext cx="4499992" cy="3456384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pPr marL="109728" indent="0">
              <a:buNone/>
            </a:pPr>
            <a:r>
              <a:rPr lang="ru-RU" b="1" i="1" dirty="0"/>
              <a:t>“Сейчас — как раз то самое время, когда настоящее прямо на наших глазах превращается в будущее”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r>
              <a:rPr lang="ru-RU" dirty="0" smtClean="0"/>
              <a:t>Айзек </a:t>
            </a:r>
            <a:r>
              <a:rPr lang="ru-RU" dirty="0"/>
              <a:t>Азимов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1484784"/>
            <a:ext cx="535635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ЗАДАНИЕ 1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ОТВЕТ: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3" t="17063" r="48128" b="6250"/>
          <a:stretch/>
        </p:blipFill>
        <p:spPr bwMode="auto">
          <a:xfrm>
            <a:off x="4572000" y="895958"/>
            <a:ext cx="4032448" cy="576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4639690" cy="374441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109728" indent="0" algn="ctr">
              <a:buNone/>
            </a:pPr>
            <a:r>
              <a:rPr lang="ru-RU" b="1" dirty="0" smtClean="0"/>
              <a:t>СОСТАВЬТЕ СООТВЕТСТВИЕ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1052736"/>
            <a:ext cx="5356359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ЗАДАНИЕ </a:t>
            </a:r>
            <a:r>
              <a:rPr lang="ru-RU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17262" r="48264" b="6249"/>
          <a:stretch/>
        </p:blipFill>
        <p:spPr bwMode="auto">
          <a:xfrm>
            <a:off x="4947213" y="879805"/>
            <a:ext cx="3945267" cy="564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36931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800" dirty="0" smtClean="0">
                <a:solidFill>
                  <a:srgbClr val="39639D">
                    <a:lumMod val="75000"/>
                  </a:srgbClr>
                </a:solidFill>
                <a:effectLst/>
                <a:ea typeface="+mn-ea"/>
                <a:cs typeface="+mn-cs"/>
              </a:rPr>
              <a:t>Составьте соответствие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b="45317"/>
          <a:stretch/>
        </p:blipFill>
        <p:spPr bwMode="auto">
          <a:xfrm>
            <a:off x="629816" y="1185507"/>
            <a:ext cx="3240360" cy="1027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b="51895"/>
          <a:stretch/>
        </p:blipFill>
        <p:spPr bwMode="auto">
          <a:xfrm>
            <a:off x="5652120" y="460114"/>
            <a:ext cx="3160962" cy="883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b="56667"/>
          <a:stretch/>
        </p:blipFill>
        <p:spPr bwMode="auto">
          <a:xfrm>
            <a:off x="5796136" y="3853312"/>
            <a:ext cx="2736303" cy="782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1" y="595325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211960" y="1622413"/>
            <a:ext cx="47275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 smtClean="0"/>
              <a:t>Специалист по нормативно-правовым </a:t>
            </a:r>
          </a:p>
          <a:p>
            <a:pPr algn="just"/>
            <a:r>
              <a:rPr lang="ru-RU" b="1" dirty="0" smtClean="0"/>
              <a:t>и этическим аспектам деятельности </a:t>
            </a:r>
          </a:p>
          <a:p>
            <a:pPr algn="just"/>
            <a:r>
              <a:rPr lang="ru-RU" b="1" dirty="0" smtClean="0"/>
              <a:t>медицинских, диагностических и </a:t>
            </a:r>
          </a:p>
          <a:p>
            <a:pPr algn="just"/>
            <a:r>
              <a:rPr lang="ru-RU" b="1" dirty="0" smtClean="0"/>
              <a:t>биоинженерных центров, в которых </a:t>
            </a:r>
          </a:p>
          <a:p>
            <a:pPr algn="just"/>
            <a:r>
              <a:rPr lang="ru-RU" b="1" dirty="0"/>
              <a:t>о</a:t>
            </a:r>
            <a:r>
              <a:rPr lang="ru-RU" b="1" dirty="0" smtClean="0"/>
              <a:t>существляется трансплантология </a:t>
            </a:r>
          </a:p>
          <a:p>
            <a:pPr algn="just"/>
            <a:r>
              <a:rPr lang="ru-RU" b="1" dirty="0" smtClean="0"/>
              <a:t>и генетическое моделирование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39952" y="4858269"/>
            <a:ext cx="51555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случае нестандартного течения болезни </a:t>
            </a:r>
          </a:p>
          <a:p>
            <a:r>
              <a:rPr lang="en-US" b="1" dirty="0"/>
              <a:t>c</a:t>
            </a:r>
            <a:r>
              <a:rPr lang="ru-RU" b="1" dirty="0" smtClean="0"/>
              <a:t>троит модель биохимических процессов </a:t>
            </a:r>
          </a:p>
          <a:p>
            <a:r>
              <a:rPr lang="ru-RU" b="1" dirty="0" smtClean="0"/>
              <a:t>болезни, чтобы понять первопричины </a:t>
            </a:r>
          </a:p>
          <a:p>
            <a:r>
              <a:rPr lang="ru-RU" b="1" dirty="0" smtClean="0"/>
              <a:t>заболевания (выявляет нарушения на </a:t>
            </a:r>
          </a:p>
          <a:p>
            <a:r>
              <a:rPr lang="ru-RU" b="1" dirty="0" smtClean="0"/>
              <a:t>клеточном и субклеточном уровне)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348986"/>
            <a:ext cx="44999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Специалист в области инженерной </a:t>
            </a:r>
          </a:p>
          <a:p>
            <a:r>
              <a:rPr lang="ru-RU" b="1" dirty="0" smtClean="0"/>
              <a:t>и компьютерной графики, </a:t>
            </a:r>
          </a:p>
          <a:p>
            <a:r>
              <a:rPr lang="ru-RU" b="1" dirty="0"/>
              <a:t>м</a:t>
            </a:r>
            <a:r>
              <a:rPr lang="ru-RU" b="1" dirty="0" smtClean="0"/>
              <a:t>атериаловедения, сопромата, </a:t>
            </a:r>
          </a:p>
          <a:p>
            <a:r>
              <a:rPr lang="ru-RU" b="1" dirty="0" smtClean="0"/>
              <a:t>деталей машин, электротехники, </a:t>
            </a:r>
          </a:p>
          <a:p>
            <a:r>
              <a:rPr lang="ru-RU" b="1" dirty="0" smtClean="0"/>
              <a:t>обладает пространственным </a:t>
            </a:r>
          </a:p>
          <a:p>
            <a:r>
              <a:rPr lang="ru-RU" b="1" dirty="0" smtClean="0"/>
              <a:t>мышлением, понимает анатомию </a:t>
            </a:r>
          </a:p>
          <a:p>
            <a:r>
              <a:rPr lang="ru-RU" b="1" dirty="0" smtClean="0"/>
              <a:t>и физиологию человека, разбирается </a:t>
            </a:r>
          </a:p>
          <a:p>
            <a:r>
              <a:rPr lang="ru-RU" b="1" dirty="0" smtClean="0"/>
              <a:t>в </a:t>
            </a:r>
            <a:r>
              <a:rPr lang="ru-RU" b="1" dirty="0" err="1" smtClean="0"/>
              <a:t>биосовместимости</a:t>
            </a:r>
            <a:r>
              <a:rPr lang="ru-RU" b="1" dirty="0" smtClean="0"/>
              <a:t> материалов и</a:t>
            </a:r>
          </a:p>
          <a:p>
            <a:r>
              <a:rPr lang="ru-RU" b="1" dirty="0"/>
              <a:t>п</a:t>
            </a:r>
            <a:r>
              <a:rPr lang="ru-RU" b="1" dirty="0" smtClean="0"/>
              <a:t>риборов, является экспертом </a:t>
            </a:r>
          </a:p>
          <a:p>
            <a:r>
              <a:rPr lang="ru-RU" b="1" dirty="0" smtClean="0"/>
              <a:t>в области медицинской и </a:t>
            </a:r>
          </a:p>
          <a:p>
            <a:r>
              <a:rPr lang="ru-RU" b="1" dirty="0" smtClean="0"/>
              <a:t>технической безопасности.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ru-RU" sz="3700" dirty="0">
                <a:solidFill>
                  <a:srgbClr val="0070C0"/>
                </a:solidFill>
              </a:rPr>
              <a:t>ЗАДАНИЕ </a:t>
            </a:r>
            <a:r>
              <a:rPr lang="ru-RU" sz="3700" dirty="0" smtClean="0">
                <a:solidFill>
                  <a:srgbClr val="0070C0"/>
                </a:solidFill>
              </a:rPr>
              <a:t>2</a:t>
            </a:r>
            <a:r>
              <a:rPr lang="ru-RU" sz="3700" dirty="0">
                <a:solidFill>
                  <a:srgbClr val="0070C0"/>
                </a:solidFill>
              </a:rPr>
              <a:t/>
            </a:r>
            <a:br>
              <a:rPr lang="ru-RU" sz="3700" dirty="0">
                <a:solidFill>
                  <a:srgbClr val="0070C0"/>
                </a:solidFill>
              </a:rPr>
            </a:br>
            <a:r>
              <a:rPr lang="ru-RU" sz="3700" dirty="0">
                <a:solidFill>
                  <a:srgbClr val="0070C0"/>
                </a:solidFill>
              </a:rPr>
              <a:t>ОТВЕТ: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12776"/>
            <a:ext cx="4488180" cy="210312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3573016"/>
            <a:ext cx="4465320" cy="217932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787647" y="1076217"/>
            <a:ext cx="4259580" cy="1524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78588"/>
            <a:ext cx="2708454" cy="38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8" y="170773"/>
            <a:ext cx="513710" cy="8640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5C8B-3E18-451F-A849-F2551CBA31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2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451</TotalTime>
  <Words>478</Words>
  <Application>Microsoft Office PowerPoint</Application>
  <PresentationFormat>Экран (4:3)</PresentationFormat>
  <Paragraphs>158</Paragraphs>
  <Slides>24</Slides>
  <Notes>4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Lato</vt:lpstr>
      <vt:lpstr>Lucida Sans Unicode</vt:lpstr>
      <vt:lpstr>Times New Roman</vt:lpstr>
      <vt:lpstr>Verdana</vt:lpstr>
      <vt:lpstr>Webdings</vt:lpstr>
      <vt:lpstr>Wingdings 2</vt:lpstr>
      <vt:lpstr>Wingdings 3</vt:lpstr>
      <vt:lpstr>Открытая</vt:lpstr>
      <vt:lpstr>Документ</vt:lpstr>
      <vt:lpstr>Командная игра   «Тебе нужно будущее, будущему нужен ты!»</vt:lpstr>
      <vt:lpstr>Презентация PowerPoint</vt:lpstr>
      <vt:lpstr>Командная игра   «Тебе нужно будущее, будущему нужен ты!»</vt:lpstr>
      <vt:lpstr>ЗАДАНИЕ 1</vt:lpstr>
      <vt:lpstr>ВОССТАНОВИТЕ ЦИТАТУ </vt:lpstr>
      <vt:lpstr>ЗАДАНИЕ 1 ОТВЕТ:</vt:lpstr>
      <vt:lpstr>ЗАДАНИЕ 2</vt:lpstr>
      <vt:lpstr>Составьте соответствие</vt:lpstr>
      <vt:lpstr>ЗАДАНИЕ 2 ОТВЕТ:</vt:lpstr>
      <vt:lpstr>Презентация PowerPoint</vt:lpstr>
      <vt:lpstr>ЗАДАНИЕ 3</vt:lpstr>
      <vt:lpstr>Предметная область «Биология» </vt:lpstr>
      <vt:lpstr>ЗАДАНИЕ 3 ОТВЕТ:</vt:lpstr>
      <vt:lpstr>ЗАДАНИЕ 4</vt:lpstr>
      <vt:lpstr>Предметная область «Физика» </vt:lpstr>
      <vt:lpstr> ЗАДАНИЕ 5</vt:lpstr>
      <vt:lpstr>Предметная область «Информатика» </vt:lpstr>
      <vt:lpstr>Презентация PowerPoint</vt:lpstr>
      <vt:lpstr>Презентация PowerPoint</vt:lpstr>
      <vt:lpstr>Подведение итогов</vt:lpstr>
      <vt:lpstr>Спасибо за внимание! </vt:lpstr>
      <vt:lpstr>ЗАДАНИЕ </vt:lpstr>
      <vt:lpstr>РЕБУСЫ</vt:lpstr>
      <vt:lpstr>ОТВЕТЫ: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Командная игра  «ПРОФЕССИИ БУДУЩЕГО»</dc:title>
  <dc:creator>Usermain</dc:creator>
  <cp:lastModifiedBy>29kab</cp:lastModifiedBy>
  <cp:revision>69</cp:revision>
  <dcterms:created xsi:type="dcterms:W3CDTF">2016-02-24T14:38:19Z</dcterms:created>
  <dcterms:modified xsi:type="dcterms:W3CDTF">2023-11-28T14:26:48Z</dcterms:modified>
</cp:coreProperties>
</file>