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3" r:id="rId1"/>
  </p:sldMasterIdLst>
  <p:sldIdLst>
    <p:sldId id="269" r:id="rId2"/>
    <p:sldId id="279" r:id="rId3"/>
    <p:sldId id="272" r:id="rId4"/>
    <p:sldId id="277" r:id="rId5"/>
    <p:sldId id="273" r:id="rId6"/>
    <p:sldId id="276" r:id="rId7"/>
    <p:sldId id="281" r:id="rId8"/>
    <p:sldId id="285" r:id="rId9"/>
    <p:sldId id="284" r:id="rId10"/>
    <p:sldId id="275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6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8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9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4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FD29-A0C0-4F08-8680-DD59CA6A61CA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AF2E-17BE-450E-B70E-2DB94E79A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4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531"/>
          <a:stretch/>
        </p:blipFill>
        <p:spPr bwMode="auto">
          <a:xfrm>
            <a:off x="7606145" y="3422073"/>
            <a:ext cx="37106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c.pics.livejournal.com/uritsk/19436209/4782452/4782452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4"/>
          <a:stretch/>
        </p:blipFill>
        <p:spPr bwMode="auto">
          <a:xfrm>
            <a:off x="3618373" y="409688"/>
            <a:ext cx="5066093" cy="28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bs-company.ru/wp-content/uploads/2017/06/dvuhskat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00" y="3748972"/>
            <a:ext cx="3542953" cy="27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imamedia_2537050521.s3.cloud.mts.ru/files/big/1503/1502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3" y="2407554"/>
            <a:ext cx="5465377" cy="31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7490073" y="197221"/>
            <a:ext cx="3151015" cy="773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453" y="583819"/>
            <a:ext cx="55305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точки опоры в пространстве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962" y="500836"/>
            <a:ext cx="4067926" cy="61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10" y="2163596"/>
            <a:ext cx="6412787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Домашнее задание:</a:t>
            </a:r>
            <a:br>
              <a:rPr lang="ru-RU" dirty="0"/>
            </a:br>
            <a:r>
              <a:rPr lang="ru-RU" dirty="0"/>
              <a:t>Сделать оригами из бумаги – </a:t>
            </a:r>
            <a:r>
              <a:rPr lang="ru-RU" dirty="0" err="1"/>
              <a:t>флексагон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72" y="147228"/>
            <a:ext cx="3581443" cy="65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28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ah-RU" sz="6000" b="1" dirty="0" smtClean="0">
                <a:solidFill>
                  <a:schemeClr val="accent4"/>
                </a:solidFill>
              </a:rPr>
              <a:t>Треугольник и его свойства</a:t>
            </a:r>
            <a:endParaRPr lang="ru-RU" sz="6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/slide/t/TImcpSOfWwxg5aFdi9zQ2AvJRqCD1bMNZn4hrU/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40" y="365125"/>
            <a:ext cx="7620230" cy="57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094495" y="5943600"/>
            <a:ext cx="1022684" cy="57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6" y="690113"/>
            <a:ext cx="10982864" cy="5486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                </a:t>
            </a:r>
            <a:br>
              <a:rPr lang="ru-RU" dirty="0" smtClean="0"/>
            </a:br>
            <a:r>
              <a:rPr lang="ru-RU" sz="4200" dirty="0" smtClean="0"/>
              <a:t>1. Отрезок, соединяющий вершину треугольника с серединой противоположной стороны-</a:t>
            </a:r>
            <a:br>
              <a:rPr lang="ru-RU" sz="4200" dirty="0" smtClean="0"/>
            </a:br>
            <a:r>
              <a:rPr lang="ru-RU" sz="4200" dirty="0" smtClean="0"/>
              <a:t>2. Сторона прямоугольного треугольника, лежащая против прямого угла называется</a:t>
            </a:r>
            <a:br>
              <a:rPr lang="ru-RU" sz="4200" dirty="0" smtClean="0"/>
            </a:br>
            <a:r>
              <a:rPr lang="ru-RU" sz="4200" dirty="0" smtClean="0"/>
              <a:t>3. </a:t>
            </a:r>
            <a:r>
              <a:rPr lang="ru-RU" sz="4200" dirty="0"/>
              <a:t> </a:t>
            </a:r>
            <a:r>
              <a:rPr lang="ru-RU" sz="4200" dirty="0" smtClean="0"/>
              <a:t>                    - геометрическая фигура, состоящая из трех точек не лежащих на одной прямой и соединяющих их отрезков</a:t>
            </a:r>
            <a:br>
              <a:rPr lang="ru-RU" sz="4200" dirty="0" smtClean="0"/>
            </a:br>
            <a:r>
              <a:rPr lang="ru-RU" sz="4200" dirty="0" smtClean="0"/>
              <a:t>4. Утверждение, требующее доказательство это</a:t>
            </a:r>
            <a:br>
              <a:rPr lang="ru-RU" sz="4200" dirty="0" smtClean="0"/>
            </a:br>
            <a:r>
              <a:rPr lang="ru-RU" sz="4200" dirty="0" smtClean="0"/>
              <a:t>5. </a:t>
            </a:r>
            <a:r>
              <a:rPr lang="ru-RU" sz="4200" dirty="0"/>
              <a:t> </a:t>
            </a:r>
            <a:r>
              <a:rPr lang="ru-RU" sz="4200" dirty="0" smtClean="0"/>
              <a:t>              единица измерения углов</a:t>
            </a:r>
            <a:br>
              <a:rPr lang="ru-RU" sz="4200" dirty="0" smtClean="0"/>
            </a:br>
            <a:r>
              <a:rPr lang="ru-RU" sz="4200" dirty="0" smtClean="0"/>
              <a:t> </a:t>
            </a:r>
            <a:br>
              <a:rPr lang="ru-RU" sz="4200" dirty="0" smtClean="0"/>
            </a:br>
            <a:endParaRPr lang="ru-RU" sz="4200" dirty="0"/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8868367" y="1023636"/>
            <a:ext cx="2783305" cy="77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ah-RU" sz="3600" b="1" dirty="0" smtClean="0">
                <a:solidFill>
                  <a:srgbClr val="FFFF00"/>
                </a:solidFill>
              </a:rPr>
              <a:t>медианой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7414734" y="2296256"/>
            <a:ext cx="2783305" cy="773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гипотенузой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762000" y="2826184"/>
            <a:ext cx="2568268" cy="582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10406641" y="4533900"/>
            <a:ext cx="2782887" cy="77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712048" y="5180481"/>
            <a:ext cx="2782888" cy="77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73502" y="5953594"/>
            <a:ext cx="1038729" cy="50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558" y="598572"/>
            <a:ext cx="8799095" cy="769853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/>
                </a:solidFill>
              </a:rPr>
              <a:t>Выберите верные утверждения</a:t>
            </a:r>
            <a:r>
              <a:rPr lang="ru-RU" i="1" dirty="0"/>
              <a:t>: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2104" y="1368425"/>
            <a:ext cx="1059338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1. Любая биссектриса равнобедренного треугольника является его медианой</a:t>
            </a:r>
          </a:p>
          <a:p>
            <a:pPr marL="0" lvl="0" indent="0">
              <a:buNone/>
            </a:pPr>
            <a:r>
              <a:rPr lang="ru-RU" sz="3200" dirty="0" smtClean="0"/>
              <a:t>2. Если два угла треугольника равны, то равны и противоположные им стороны</a:t>
            </a:r>
          </a:p>
          <a:p>
            <a:pPr marL="0" lvl="0" indent="0">
              <a:buNone/>
            </a:pPr>
            <a:r>
              <a:rPr lang="ru-RU" sz="3200" dirty="0" smtClean="0"/>
              <a:t>3. Внешним углом треугольника называют угол, смежный с углом треугольника</a:t>
            </a:r>
          </a:p>
          <a:p>
            <a:pPr marL="0" lvl="0" indent="0">
              <a:buNone/>
            </a:pPr>
            <a:r>
              <a:rPr lang="ru-RU" sz="3200" dirty="0" smtClean="0"/>
              <a:t>4. Сумма углов любого треугольника равна 360 градусам</a:t>
            </a:r>
          </a:p>
          <a:p>
            <a:pPr marL="0" lvl="0" indent="0">
              <a:buNone/>
            </a:pPr>
            <a:r>
              <a:rPr lang="ru-RU" sz="3200" dirty="0" smtClean="0"/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13439"/>
              </p:ext>
            </p:extLst>
          </p:nvPr>
        </p:nvGraphicFramePr>
        <p:xfrm>
          <a:off x="7541378" y="5719763"/>
          <a:ext cx="3854115" cy="6388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54115">
                  <a:extLst>
                    <a:ext uri="{9D8B030D-6E8A-4147-A177-3AD203B41FA5}">
                      <a16:colId xmlns:a16="http://schemas.microsoft.com/office/drawing/2014/main" val="2385386783"/>
                    </a:ext>
                  </a:extLst>
                </a:gridCol>
              </a:tblGrid>
              <a:tr h="63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Ответ:</a:t>
                      </a:r>
                      <a:r>
                        <a:rPr lang="ru-RU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1812302"/>
                  </a:ext>
                </a:extLst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10800000">
            <a:off x="693819" y="5786534"/>
            <a:ext cx="942476" cy="50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595223"/>
            <a:ext cx="10117347" cy="55817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ru-RU" sz="4800" i="1" dirty="0" smtClean="0">
                <a:solidFill>
                  <a:schemeClr val="accent1"/>
                </a:solidFill>
              </a:rPr>
              <a:t>Выберите неверные утверждения</a:t>
            </a:r>
          </a:p>
          <a:p>
            <a:pPr marL="0" indent="0">
              <a:buNone/>
              <a:defRPr/>
            </a:pPr>
            <a:endParaRPr lang="ru-RU" sz="3900" dirty="0" smtClean="0"/>
          </a:p>
          <a:p>
            <a:pPr marL="0" indent="0">
              <a:buNone/>
              <a:defRPr/>
            </a:pPr>
            <a:r>
              <a:rPr lang="ru-RU" sz="3900" dirty="0" smtClean="0"/>
              <a:t>1. Любая высота равнобедренного треугольника является его биссектрисой</a:t>
            </a:r>
          </a:p>
          <a:p>
            <a:pPr marL="0" indent="0">
              <a:buNone/>
              <a:defRPr/>
            </a:pPr>
            <a:r>
              <a:rPr lang="ru-RU" sz="3900" dirty="0" smtClean="0"/>
              <a:t>2. Треугольник со сторонами 1, 2, 4 существует</a:t>
            </a:r>
          </a:p>
          <a:p>
            <a:pPr marL="0" indent="0">
              <a:buNone/>
              <a:defRPr/>
            </a:pPr>
            <a:r>
              <a:rPr lang="ru-RU" sz="3900" dirty="0" smtClean="0"/>
              <a:t>3. В тупоугольном треугольнике все углы тупые </a:t>
            </a:r>
          </a:p>
          <a:p>
            <a:pPr lvl="0">
              <a:buNone/>
            </a:pPr>
            <a:r>
              <a:rPr lang="ru-RU" sz="3900" dirty="0" smtClean="0"/>
              <a:t>4. Если три стороны одного треугольника соответственно равны трем сторонам другого треугольника, то такие треугольники равны</a:t>
            </a:r>
          </a:p>
          <a:p>
            <a:pPr>
              <a:buNone/>
            </a:pPr>
            <a:r>
              <a:rPr lang="ru-RU" sz="3000" dirty="0" smtClean="0"/>
              <a:t> </a:t>
            </a:r>
          </a:p>
          <a:p>
            <a:pPr marL="0" lvl="0" indent="0"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36580"/>
              </p:ext>
            </p:extLst>
          </p:nvPr>
        </p:nvGraphicFramePr>
        <p:xfrm>
          <a:off x="7541378" y="5719763"/>
          <a:ext cx="3854115" cy="6388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54115">
                  <a:extLst>
                    <a:ext uri="{9D8B030D-6E8A-4147-A177-3AD203B41FA5}">
                      <a16:colId xmlns:a16="http://schemas.microsoft.com/office/drawing/2014/main" val="2385386783"/>
                    </a:ext>
                  </a:extLst>
                </a:gridCol>
              </a:tblGrid>
              <a:tr h="638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Ответ:</a:t>
                      </a:r>
                      <a:r>
                        <a:rPr lang="ru-RU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1,2,3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1812302"/>
                  </a:ext>
                </a:extLst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10800000">
            <a:off x="573503" y="5953594"/>
            <a:ext cx="990602" cy="50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Найдите кратчайшее расстояние от вершины крыши  до потолка дома на рисунке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1" y="1501860"/>
            <a:ext cx="7295148" cy="5156914"/>
          </a:xfrm>
        </p:spPr>
      </p:pic>
    </p:spTree>
    <p:extLst>
      <p:ext uri="{BB962C8B-B14F-4D97-AF65-F5344CB8AC3E}">
        <p14:creationId xmlns:p14="http://schemas.microsoft.com/office/powerpoint/2010/main" val="170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неизвестные углы и стороны треугольника</a:t>
            </a:r>
            <a:endParaRPr lang="ru-RU" dirty="0"/>
          </a:p>
        </p:txBody>
      </p:sp>
      <p:pic>
        <p:nvPicPr>
          <p:cNvPr id="1026" name="Picture 2" descr="C:\Users\ЕГЭ апробация\Downloads\IMG_8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85" t="22627" r="17346" b="35480"/>
          <a:stretch/>
        </p:blipFill>
        <p:spPr bwMode="auto">
          <a:xfrm>
            <a:off x="-2881822" y="1393398"/>
            <a:ext cx="14951751" cy="46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1246" y="2166161"/>
            <a:ext cx="72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72543" y="2209849"/>
            <a:ext cx="5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64911" y="2365249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596908" y="2347446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6727" y="4420857"/>
            <a:ext cx="54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59628" y="5169380"/>
            <a:ext cx="85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5192" y="4436306"/>
            <a:ext cx="52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92987" y="5079092"/>
            <a:ext cx="42949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35272" y="5081244"/>
            <a:ext cx="4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994237" y="4847835"/>
            <a:ext cx="60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225478" y="5104447"/>
            <a:ext cx="51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952331" y="4834338"/>
            <a:ext cx="54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85845" y="852154"/>
            <a:ext cx="289793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Треугольник – жесткая фигура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531"/>
          <a:stretch/>
        </p:blipFill>
        <p:spPr bwMode="auto">
          <a:xfrm>
            <a:off x="6980503" y="3422072"/>
            <a:ext cx="37106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ic.pics.livejournal.com/uritsk/19436209/4782452/4782452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4"/>
          <a:stretch/>
        </p:blipFill>
        <p:spPr bwMode="auto">
          <a:xfrm>
            <a:off x="827046" y="274638"/>
            <a:ext cx="5066093" cy="28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bs-company.ru/wp-content/uploads/2017/06/dvuhskat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74" y="3634013"/>
            <a:ext cx="3542953" cy="27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155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Треугольник и его свойства</vt:lpstr>
      <vt:lpstr>Презентация PowerPoint</vt:lpstr>
      <vt:lpstr>                                       1. Отрезок, соединяющий вершину треугольника с серединой противоположной стороны- 2. Сторона прямоугольного треугольника, лежащая против прямого угла называется 3.                      - геометрическая фигура, состоящая из трех точек не лежащих на одной прямой и соединяющих их отрезков 4. Утверждение, требующее доказательство это 5.                единица измерения углов   </vt:lpstr>
      <vt:lpstr>Выберите верные утверждения: </vt:lpstr>
      <vt:lpstr>Презентация PowerPoint</vt:lpstr>
      <vt:lpstr>Найдите кратчайшее расстояние от вершины крыши  до потолка дома на рисунке </vt:lpstr>
      <vt:lpstr>Найдите неизвестные углы и стороны треугольника</vt:lpstr>
      <vt:lpstr>Треугольник – жесткая фигура</vt:lpstr>
      <vt:lpstr>3 точки опоры в пространстве</vt:lpstr>
      <vt:lpstr>Домашнее задание: Сделать оригами из бумаги – флексагон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68</cp:revision>
  <dcterms:created xsi:type="dcterms:W3CDTF">2023-04-09T16:41:43Z</dcterms:created>
  <dcterms:modified xsi:type="dcterms:W3CDTF">2024-04-13T15:37:11Z</dcterms:modified>
</cp:coreProperties>
</file>