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0" r:id="rId5"/>
    <p:sldId id="272" r:id="rId6"/>
    <p:sldId id="274" r:id="rId7"/>
    <p:sldId id="275" r:id="rId8"/>
    <p:sldId id="276" r:id="rId9"/>
    <p:sldId id="277" r:id="rId10"/>
    <p:sldId id="278" r:id="rId11"/>
    <p:sldId id="258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63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3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FAAA1B-26FF-470E-96F3-01AD795A2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E316-C1B6-4D5A-8294-34395435B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D8FD9-05EB-4B1D-AFC6-2A1E56A73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83A70-5C3E-4C03-B45C-ED7BBD0E8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00D2-5676-42DC-B3D8-7CF8F639E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22CBB-B962-4F29-8972-58152ADDE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CD33C-D6D4-4025-9EF3-59EF0529D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460EF-41B4-4ABE-9D62-A3BBE1E7C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CE96A-C603-48C3-8A53-C43A63763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CAAB-B251-492D-ADAE-83F6C60AE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897D-25ED-4334-8C1E-B340D4A43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23FAB-B57B-4676-A02E-8B9E18B45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14B68-BDAB-48DB-9745-8B9807F31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10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4106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0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0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D479720A-1A7E-4B9E-9A83-A68B45F65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45;&#1088;&#1072;&#1083;&#1072;&#1096;%20&#8470;78%20_&#1050;&#1072;&#1082;%20&#1103;%20&#1087;&#1088;&#1086;&#1074;&#1105;&#1083;%20&#1083;&#1077;&#1090;&#1086;_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Урок развития речи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«Сочинение. Анализ прозаического текста»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bat-Bold" pitchFamily="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«Может ли быть бесполезной надежда?»</a:t>
            </a:r>
            <a:endParaRPr lang="ru-RU" dirty="0" smtClean="0">
              <a:latin typeface="Arbat-Bold" pitchFamily="2" charset="0"/>
            </a:endParaRPr>
          </a:p>
        </p:txBody>
      </p:sp>
      <p:sp>
        <p:nvSpPr>
          <p:cNvPr id="6" name="Солнце 5">
            <a:hlinkClick r:id="rId2" action="ppaction://hlinkfile"/>
          </p:cNvPr>
          <p:cNvSpPr/>
          <p:nvPr/>
        </p:nvSpPr>
        <p:spPr>
          <a:xfrm>
            <a:off x="142844" y="564357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hlink"/>
                </a:solidFill>
                <a:latin typeface="Arbat-Bold" pitchFamily="2" charset="0"/>
              </a:rPr>
              <a:t>Литературные аргументы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1600201"/>
            <a:ext cx="4186238" cy="218599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Ф.М.Достоевский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Роман «Преступление и наказание»</a:t>
            </a:r>
          </a:p>
          <a:p>
            <a:pPr eaLnBrk="1" hangingPunct="1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Arbat-Bold"/>
              </a:rPr>
              <a:t>Раскольников надеется </a:t>
            </a:r>
          </a:p>
          <a:p>
            <a:pPr eaLnBrk="1" hangingPunct="1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Arbat-Bold"/>
              </a:rPr>
              <a:t>на ….</a:t>
            </a:r>
          </a:p>
        </p:txBody>
      </p:sp>
      <p:sp>
        <p:nvSpPr>
          <p:cNvPr id="34818" name="AutoShape 2" descr="https://www.funnyart.club/uploads/posts/2022-12/1671039253_7-www-funnyart-club-p-raskolnikov-kartinki-krasivie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9" name="Picture 3" descr="C:\Users\Администратор\Desktop\1671039253_7-www-funnyart-club-p-raskolnikov-kartinki-krasivi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4297023" cy="2857520"/>
          </a:xfrm>
          <a:prstGeom prst="rect">
            <a:avLst/>
          </a:prstGeom>
          <a:noFill/>
        </p:spPr>
      </p:pic>
      <p:pic>
        <p:nvPicPr>
          <p:cNvPr id="34821" name="Picture 5" descr="https://i.pinimg.com/originals/46/67/8d/46678df179fb4297ac0cad1c22cfa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857628"/>
            <a:ext cx="3923142" cy="2666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08" y="277813"/>
            <a:ext cx="6543692" cy="1143000"/>
          </a:xfrm>
        </p:spPr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rgbClr val="C00000"/>
                </a:solidFill>
              </a:rPr>
              <a:t>«Может ли быть бесполезной </a:t>
            </a:r>
            <a:r>
              <a:rPr lang="ru-RU" sz="3600" b="1" dirty="0" smtClean="0">
                <a:solidFill>
                  <a:srgbClr val="C00000"/>
                </a:solidFill>
              </a:rPr>
              <a:t>надежда?</a:t>
            </a:r>
            <a:r>
              <a:rPr lang="ru-RU" sz="3600" dirty="0" smtClean="0">
                <a:solidFill>
                  <a:srgbClr val="C00000"/>
                </a:solidFill>
              </a:rPr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>
              <a:solidFill>
                <a:schemeClr val="hlink"/>
              </a:solidFill>
              <a:latin typeface="Arbat-Bold" pitchFamily="2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00200"/>
            <a:ext cx="8286808" cy="4900634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1900" b="1" dirty="0" smtClean="0">
                <a:latin typeface="Arbat-Bold"/>
              </a:rPr>
              <a:t>Надежда нужна любому человеку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900" b="1" dirty="0" smtClean="0">
                <a:solidFill>
                  <a:srgbClr val="C00000"/>
                </a:solidFill>
                <a:latin typeface="Arbat-Bold"/>
              </a:rPr>
              <a:t>Почему?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900" b="1" dirty="0" smtClean="0">
                <a:latin typeface="Arbat-Bold"/>
              </a:rPr>
              <a:t>Потому что именно надежда наполняет человека верой, придает сил.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900" b="1" dirty="0" smtClean="0">
                <a:latin typeface="Arbat-Bold"/>
              </a:rPr>
              <a:t> </a:t>
            </a:r>
            <a:r>
              <a:rPr lang="ru-RU" sz="1900" b="1" dirty="0" smtClean="0">
                <a:solidFill>
                  <a:srgbClr val="C00000"/>
                </a:solidFill>
                <a:latin typeface="Arbat-Bold"/>
              </a:rPr>
              <a:t>Почему?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900" b="1" dirty="0" smtClean="0">
                <a:latin typeface="Arbat-Bold"/>
              </a:rPr>
              <a:t>Потому что у каждого есть цель в жизни, и он идет к ней, надеется, что добьется желаемого.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900" b="1" dirty="0" smtClean="0">
                <a:solidFill>
                  <a:srgbClr val="C00000"/>
                </a:solidFill>
                <a:latin typeface="Arbat-Bold"/>
              </a:rPr>
              <a:t>Почему? </a:t>
            </a:r>
            <a:endParaRPr lang="ru-RU" sz="1900" b="1" dirty="0" smtClean="0">
              <a:latin typeface="Arbat-Bold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1900" b="1" dirty="0" smtClean="0">
                <a:latin typeface="Arbat-Bold"/>
              </a:rPr>
              <a:t>Потому что, надеясь, человек рисует картину желаемого будущего, мысленно проживает его, определяет свой жизненный путь.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1900" b="1" dirty="0" smtClean="0">
                <a:solidFill>
                  <a:srgbClr val="C00000"/>
                </a:solidFill>
                <a:latin typeface="Arbat-Bold"/>
              </a:rPr>
              <a:t>Почему? </a:t>
            </a:r>
            <a:endParaRPr lang="ru-RU" sz="1900" b="1" dirty="0" smtClean="0">
              <a:latin typeface="Arbat-Bold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sz="1900" b="1" dirty="0" smtClean="0">
                <a:latin typeface="Arbat-Bold"/>
              </a:rPr>
              <a:t>Потому что можно надежда помогает получать положительные эмоции, но она не всегда соотносится с реальностью и объективной оценкой своих возможностей.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Arbat-Bold"/>
              </a:rPr>
              <a:t>«Надежда умирает последней….»</a:t>
            </a:r>
          </a:p>
          <a:p>
            <a:pPr eaLnBrk="1" hangingPunct="1"/>
            <a:endParaRPr lang="ru-RU" b="1" dirty="0" smtClean="0"/>
          </a:p>
          <a:p>
            <a:pPr eaLnBrk="1" hangingPunct="1"/>
            <a:endParaRPr lang="ru-RU" b="1" dirty="0" smtClean="0"/>
          </a:p>
        </p:txBody>
      </p:sp>
      <p:sp>
        <p:nvSpPr>
          <p:cNvPr id="24578" name="AutoShape 2" descr="https://dbshop.ru/upload/iblock/f73/ur5bil4izxkf7azbe6tuj9jnnad0772q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https://static.baza.farpost.ru/v/1581326879666_bulle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1594895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hlink"/>
                </a:solidFill>
                <a:latin typeface="Arbat-Bold" pitchFamily="2" charset="0"/>
              </a:rPr>
              <a:t>Василий Шукшин. Рассказ «Горе»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5643578"/>
            <a:ext cx="7772400" cy="4873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3" name="Picture 5" descr="C:\Users\Администратор\Desktop\08_shuks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6262702" cy="417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hlink"/>
                </a:solidFill>
                <a:latin typeface="Arbat-Bold" pitchFamily="2" charset="0"/>
              </a:rPr>
              <a:t>Заключение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Используя пословицы, представленные  в рабочем листе, сформулируйте новое утверждение, которое позволит завершить текст.</a:t>
            </a:r>
          </a:p>
          <a:p>
            <a:r>
              <a:rPr lang="ru-RU" sz="2400" dirty="0" smtClean="0"/>
              <a:t>Надеяться и ждать — одураченным стать.</a:t>
            </a:r>
          </a:p>
          <a:p>
            <a:r>
              <a:rPr lang="ru-RU" sz="2400" dirty="0" smtClean="0"/>
              <a:t>Хорошие надежды — половина счастья.</a:t>
            </a:r>
          </a:p>
          <a:p>
            <a:r>
              <a:rPr lang="ru-RU" sz="2400" dirty="0" smtClean="0"/>
              <a:t>Надежда – плохой проводник, но хороший попутчик.</a:t>
            </a:r>
          </a:p>
          <a:p>
            <a:r>
              <a:rPr lang="ru-RU" sz="2400" dirty="0" smtClean="0"/>
              <a:t>Где умирает надежда, там появляется пустота.</a:t>
            </a:r>
          </a:p>
          <a:p>
            <a:r>
              <a:rPr lang="ru-RU" sz="2400" dirty="0" smtClean="0"/>
              <a:t>Пока душа не вышла, надежда не уйдет.</a:t>
            </a:r>
          </a:p>
        </p:txBody>
      </p:sp>
      <p:sp>
        <p:nvSpPr>
          <p:cNvPr id="14340" name="AutoShape 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6165850"/>
            <a:ext cx="863600" cy="503238"/>
          </a:xfrm>
          <a:prstGeom prst="actionButtonForwardNex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hlink"/>
                </a:solidFill>
                <a:latin typeface="Arbat-Bold" pitchFamily="2" charset="0"/>
              </a:rPr>
              <a:t>Критерии оценивания итогового сочинения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772400" cy="4530725"/>
          </a:xfrm>
        </p:spPr>
        <p:txBody>
          <a:bodyPr/>
          <a:lstStyle/>
          <a:p>
            <a:r>
              <a:rPr lang="ru-RU" i="1" dirty="0" smtClean="0"/>
              <a:t>- соответствие теме, </a:t>
            </a:r>
            <a:endParaRPr lang="ru-RU" dirty="0" smtClean="0"/>
          </a:p>
          <a:p>
            <a:r>
              <a:rPr lang="ru-RU" i="1" dirty="0" smtClean="0"/>
              <a:t>- аргументация</a:t>
            </a:r>
            <a:endParaRPr lang="ru-RU" dirty="0" smtClean="0"/>
          </a:p>
          <a:p>
            <a:r>
              <a:rPr lang="ru-RU" i="1" dirty="0" smtClean="0"/>
              <a:t>- композиция и логика,</a:t>
            </a:r>
            <a:endParaRPr lang="ru-RU" dirty="0" smtClean="0"/>
          </a:p>
          <a:p>
            <a:r>
              <a:rPr lang="ru-RU" i="1" dirty="0" smtClean="0"/>
              <a:t>- качество речи,</a:t>
            </a:r>
            <a:endParaRPr lang="ru-RU" dirty="0" smtClean="0"/>
          </a:p>
          <a:p>
            <a:r>
              <a:rPr lang="ru-RU" i="1" dirty="0" smtClean="0"/>
              <a:t>- грамотность. </a:t>
            </a:r>
            <a:endParaRPr lang="ru-RU" dirty="0" smtClean="0">
              <a:latin typeface="Arbat-Bold" pitchFamily="2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786314" y="5072074"/>
            <a:ext cx="3414730" cy="12858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Минимальный объем – не менее 250 слов.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hlink"/>
                </a:solidFill>
                <a:latin typeface="Arbat-Bold" pitchFamily="2" charset="0"/>
              </a:rPr>
              <a:t>Литературные аргументы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1600201"/>
            <a:ext cx="4186238" cy="218599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А.И.Куприн 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«Гранатовый браслет»</a:t>
            </a:r>
          </a:p>
          <a:p>
            <a:pPr eaLnBrk="1" hangingPunct="1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Arbat-Bold"/>
              </a:rPr>
              <a:t>Желтков надеется на…</a:t>
            </a:r>
          </a:p>
        </p:txBody>
      </p:sp>
      <p:pic>
        <p:nvPicPr>
          <p:cNvPr id="5122" name="Picture 2" descr="https://webpulse.imgsmail.ru/imgpreview?mb=webpulse&amp;key=pulse_cabinet-image-eae97121-2e2d-4da9-a00d-c8ec2b3cb8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000528" cy="2974548"/>
          </a:xfrm>
          <a:prstGeom prst="rect">
            <a:avLst/>
          </a:prstGeom>
          <a:noFill/>
        </p:spPr>
      </p:pic>
      <p:pic>
        <p:nvPicPr>
          <p:cNvPr id="5124" name="Picture 4" descr="http://www.primemovies.ru/wp-content/uploads/2015/04/84b909d0-1d87-48da-8d58-d5f034ee4d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214818"/>
            <a:ext cx="4643422" cy="2373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hlink"/>
                </a:solidFill>
                <a:latin typeface="Arbat-Bold" pitchFamily="2" charset="0"/>
              </a:rPr>
              <a:t>Литературные аргументы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1600201"/>
            <a:ext cx="4186238" cy="218599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А.С. Пушкин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Роман «Евгений Онегин»</a:t>
            </a:r>
          </a:p>
          <a:p>
            <a:pPr eaLnBrk="1" hangingPunct="1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Arbat-Bold"/>
              </a:rPr>
              <a:t>Евгений надеется на…</a:t>
            </a:r>
          </a:p>
          <a:p>
            <a:pPr eaLnBrk="1" hangingPunct="1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Arbat-Bold"/>
              </a:rPr>
              <a:t>Татьяна надеется на…</a:t>
            </a:r>
          </a:p>
        </p:txBody>
      </p:sp>
      <p:pic>
        <p:nvPicPr>
          <p:cNvPr id="5132" name="Picture 12" descr="https://r4.mt.ru/r19/photoA746/20761853177-0/jpg/b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282074" cy="4144943"/>
          </a:xfrm>
          <a:prstGeom prst="rect">
            <a:avLst/>
          </a:prstGeom>
          <a:noFill/>
        </p:spPr>
      </p:pic>
      <p:pic>
        <p:nvPicPr>
          <p:cNvPr id="5134" name="Picture 14" descr="https://sun9-77.userapi.com/impg/MX4D-LZJwVlfdfkCCiiUZInL4OAgF-XyyuxVoA/h1T9CH9iveE.jpg?size=810x1080&amp;quality=96&amp;sign=bda78f5419c46b9433a403509394d5fd&amp;c_uniq_tag=iFCd9Xcmq3mNCGZNosjdBHTG6ytaQFfgC1Gce3SqXsI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86511" y="3619501"/>
            <a:ext cx="2268157" cy="3024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hlink"/>
                </a:solidFill>
                <a:latin typeface="Arbat-Bold" pitchFamily="2" charset="0"/>
              </a:rPr>
              <a:t>Литературные аргументы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1600201"/>
            <a:ext cx="4186238" cy="218599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М.Ю.Лермонтов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Поэма «Мцыри»</a:t>
            </a:r>
          </a:p>
          <a:p>
            <a:pPr eaLnBrk="1" hangingPunct="1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Arbat-Bold"/>
              </a:rPr>
              <a:t>Молодой монах надеется на ….</a:t>
            </a:r>
          </a:p>
        </p:txBody>
      </p:sp>
      <p:pic>
        <p:nvPicPr>
          <p:cNvPr id="28678" name="Picture 6" descr="http://ozhegova-slovar.ru/wp-content/uploads/mcir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969728" cy="4143404"/>
          </a:xfrm>
          <a:prstGeom prst="rect">
            <a:avLst/>
          </a:prstGeom>
          <a:noFill/>
        </p:spPr>
      </p:pic>
      <p:pic>
        <p:nvPicPr>
          <p:cNvPr id="28684" name="Picture 12" descr="http://papik.pro/uploads/posts/2022-01/1643099453_16-papik-pro-p-risunok-na-temu-mtsiri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86190"/>
            <a:ext cx="380341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hlink"/>
                </a:solidFill>
                <a:latin typeface="Arbat-Bold" pitchFamily="2" charset="0"/>
              </a:rPr>
              <a:t>Литературные аргументы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1600201"/>
            <a:ext cx="4186238" cy="218599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А.А.Блок 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Поэма «Двенадцать»</a:t>
            </a:r>
          </a:p>
          <a:p>
            <a:pPr eaLnBrk="1" hangingPunct="1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Arbat-Bold"/>
              </a:rPr>
              <a:t>Красноармейцы надеются на ….</a:t>
            </a:r>
          </a:p>
        </p:txBody>
      </p:sp>
      <p:pic>
        <p:nvPicPr>
          <p:cNvPr id="29698" name="Picture 2" descr="https://static12.tgcnt.ru/posts/_0/d2/d2cafeff050f8a4a49ce7f2247942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4286280" cy="2857520"/>
          </a:xfrm>
          <a:prstGeom prst="rect">
            <a:avLst/>
          </a:prstGeom>
          <a:noFill/>
        </p:spPr>
      </p:pic>
      <p:pic>
        <p:nvPicPr>
          <p:cNvPr id="29704" name="Picture 8" descr="https://zemlyanka-v.ru/upload/shop_1/8/5/0/item_85046/shop_property_file_85046_160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876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hlink"/>
                </a:solidFill>
                <a:latin typeface="Arbat-Bold" pitchFamily="2" charset="0"/>
              </a:rPr>
              <a:t>Литературные аргументы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1600201"/>
            <a:ext cx="4186238" cy="218599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Н.В.Гоголь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Поэма «Мертвые души»</a:t>
            </a:r>
          </a:p>
          <a:p>
            <a:pPr eaLnBrk="1" hangingPunct="1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Arbat-Bold"/>
              </a:rPr>
              <a:t>Павел Иванович Чичиков надеется на ….</a:t>
            </a:r>
          </a:p>
        </p:txBody>
      </p:sp>
      <p:pic>
        <p:nvPicPr>
          <p:cNvPr id="31750" name="Picture 6" descr="https://sun9-51.userapi.com/impg/2CYLV_IoyOz6KNjCDHppDGJI0lEBb_6ViQOkpw/hD0ueBrY0aM.jpg?size=1080x1063&amp;quality=95&amp;sign=4c3545f2769ac011fe5028ed560597a8&amp;c_uniq_tag=NdNGiNMQcaMAmW8n_i18ZjjdBvGdUL-fE06AnD5q-lM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3919345" cy="3857652"/>
          </a:xfrm>
          <a:prstGeom prst="rect">
            <a:avLst/>
          </a:prstGeom>
          <a:noFill/>
        </p:spPr>
      </p:pic>
      <p:pic>
        <p:nvPicPr>
          <p:cNvPr id="31758" name="Picture 14" descr="https://avatars.dzeninfra.ru/get-zen_doc/916951/pub_5ac9e6408c8be3993481d462_5aca0167c3321b8a7c255454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00438"/>
            <a:ext cx="2512566" cy="305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hlink"/>
                </a:solidFill>
                <a:latin typeface="Arbat-Bold" pitchFamily="2" charset="0"/>
              </a:rPr>
              <a:t>Литературные аргументы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1600201"/>
            <a:ext cx="4186238" cy="218599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А.С.Пушкин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Повесть «Станционный смотритель»</a:t>
            </a:r>
          </a:p>
          <a:p>
            <a:pPr eaLnBrk="1" hangingPunct="1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Arbat-Bold"/>
              </a:rPr>
              <a:t>Самсон </a:t>
            </a:r>
            <a:r>
              <a:rPr lang="ru-RU" sz="2400" i="1" dirty="0" err="1" smtClean="0">
                <a:solidFill>
                  <a:srgbClr val="C00000"/>
                </a:solidFill>
                <a:latin typeface="Arbat-Bold"/>
              </a:rPr>
              <a:t>Вырин</a:t>
            </a:r>
            <a:r>
              <a:rPr lang="ru-RU" sz="2400" i="1" dirty="0" smtClean="0">
                <a:solidFill>
                  <a:srgbClr val="C00000"/>
                </a:solidFill>
                <a:latin typeface="Arbat-Bold"/>
              </a:rPr>
              <a:t> надеется на ….</a:t>
            </a:r>
          </a:p>
        </p:txBody>
      </p:sp>
      <p:pic>
        <p:nvPicPr>
          <p:cNvPr id="32770" name="Picture 2" descr="https://litrekon.ru/wp-content/uploads/2019/09/Stancionniy_smotri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873764"/>
            <a:ext cx="3284860" cy="2836573"/>
          </a:xfrm>
          <a:prstGeom prst="rect">
            <a:avLst/>
          </a:prstGeom>
          <a:noFill/>
        </p:spPr>
      </p:pic>
      <p:pic>
        <p:nvPicPr>
          <p:cNvPr id="32779" name="Picture 11" descr="C:\Users\Администратор\Desktop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928802"/>
            <a:ext cx="350285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dirty="0" smtClean="0">
                <a:solidFill>
                  <a:schemeClr val="hlink"/>
                </a:solidFill>
                <a:latin typeface="Arbat-Bold" pitchFamily="2" charset="0"/>
              </a:rPr>
              <a:t>Литературные аргументы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1600201"/>
            <a:ext cx="4186238" cy="218599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М.Ю.Лермонтов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Arbat-Bold"/>
              </a:rPr>
              <a:t>Роман «Герой нашего времени»</a:t>
            </a:r>
          </a:p>
          <a:p>
            <a:pPr eaLnBrk="1" hangingPunct="1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Arbat-Bold"/>
              </a:rPr>
              <a:t>Печорин надеется на ….</a:t>
            </a:r>
          </a:p>
        </p:txBody>
      </p:sp>
      <p:pic>
        <p:nvPicPr>
          <p:cNvPr id="33794" name="Picture 2" descr="https://otvet.imgsmail.ru/download/226861070_a69418167311528e0bdcd915bcd00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958193" cy="2428892"/>
          </a:xfrm>
          <a:prstGeom prst="rect">
            <a:avLst/>
          </a:prstGeom>
          <a:noFill/>
        </p:spPr>
      </p:pic>
      <p:pic>
        <p:nvPicPr>
          <p:cNvPr id="33796" name="Picture 4" descr="https://avatars.dzeninfra.ru/get-zen_doc/1579326/pub_6143586cc9750e36477a522e_61435a3d25b27052c6bc9e35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52524"/>
            <a:ext cx="4349178" cy="2795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556</TotalTime>
  <Words>308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Arbat-Bold</vt:lpstr>
      <vt:lpstr>Arial</vt:lpstr>
      <vt:lpstr>Times New Roman</vt:lpstr>
      <vt:lpstr>Wingdings</vt:lpstr>
      <vt:lpstr>Слои</vt:lpstr>
      <vt:lpstr>Урок развития речи  «Сочинение. Анализ прозаического текста»</vt:lpstr>
      <vt:lpstr>Критерии оценивания итогового сочинения</vt:lpstr>
      <vt:lpstr>Литературные аргументы</vt:lpstr>
      <vt:lpstr>Литературные аргументы</vt:lpstr>
      <vt:lpstr>Литературные аргументы</vt:lpstr>
      <vt:lpstr>Литературные аргументы</vt:lpstr>
      <vt:lpstr>Литературные аргументы</vt:lpstr>
      <vt:lpstr>Литературные аргументы</vt:lpstr>
      <vt:lpstr>Литературные аргументы</vt:lpstr>
      <vt:lpstr>Литературные аргументы</vt:lpstr>
      <vt:lpstr>«Может ли быть бесполезной надежда?» </vt:lpstr>
      <vt:lpstr>Василий Шукшин. Рассказ «Горе»</vt:lpstr>
      <vt:lpstr>Заключение </vt:lpstr>
    </vt:vector>
  </TitlesOfParts>
  <Company>Мексиканская мафия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и время. Мотивная структура стихотворения Иосифа Бродского « Все чуждо в доме новому жильцу…»</dc:title>
  <dc:creator>Марго</dc:creator>
  <cp:lastModifiedBy>User</cp:lastModifiedBy>
  <cp:revision>21</cp:revision>
  <dcterms:created xsi:type="dcterms:W3CDTF">2008-01-02T14:24:41Z</dcterms:created>
  <dcterms:modified xsi:type="dcterms:W3CDTF">2023-11-15T06:54:35Z</dcterms:modified>
</cp:coreProperties>
</file>