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8" r:id="rId2"/>
    <p:sldId id="284" r:id="rId3"/>
    <p:sldId id="279" r:id="rId4"/>
    <p:sldId id="280" r:id="rId5"/>
    <p:sldId id="281" r:id="rId6"/>
    <p:sldId id="282" r:id="rId7"/>
    <p:sldId id="283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285" r:id="rId16"/>
    <p:sldId id="312" r:id="rId17"/>
    <p:sldId id="313" r:id="rId18"/>
    <p:sldId id="318" r:id="rId19"/>
    <p:sldId id="320" r:id="rId20"/>
    <p:sldId id="332" r:id="rId21"/>
    <p:sldId id="333" r:id="rId22"/>
    <p:sldId id="315" r:id="rId23"/>
    <p:sldId id="316" r:id="rId24"/>
    <p:sldId id="334" r:id="rId25"/>
    <p:sldId id="275" r:id="rId26"/>
    <p:sldId id="288" r:id="rId27"/>
    <p:sldId id="314" r:id="rId28"/>
    <p:sldId id="293" r:id="rId29"/>
    <p:sldId id="292" r:id="rId30"/>
    <p:sldId id="295" r:id="rId31"/>
    <p:sldId id="322" r:id="rId32"/>
    <p:sldId id="323" r:id="rId33"/>
    <p:sldId id="328" r:id="rId34"/>
    <p:sldId id="329" r:id="rId35"/>
    <p:sldId id="327" r:id="rId36"/>
    <p:sldId id="325" r:id="rId37"/>
    <p:sldId id="330" r:id="rId38"/>
    <p:sldId id="291" r:id="rId39"/>
    <p:sldId id="331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4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>
                <a:solidFill>
                  <a:prstClr val="black"/>
                </a:solidFill>
              </a:rPr>
              <a:pPr/>
              <a:t>14.11.2023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>
                <a:solidFill>
                  <a:prstClr val="black"/>
                </a:solidFill>
              </a:rPr>
              <a:pPr/>
              <a:t>14.11.2023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>
                <a:solidFill>
                  <a:prstClr val="black"/>
                </a:solidFill>
              </a:rPr>
              <a:pPr/>
              <a:t>14.11.2023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>
                <a:solidFill>
                  <a:prstClr val="black"/>
                </a:solidFill>
              </a:rPr>
              <a:pPr/>
              <a:t>14.11.2023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>
                <a:solidFill>
                  <a:prstClr val="black"/>
                </a:solidFill>
              </a:rPr>
              <a:pPr/>
              <a:t>14.11.2023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>
                <a:solidFill>
                  <a:prstClr val="black"/>
                </a:solidFill>
              </a:rPr>
              <a:pPr/>
              <a:t>14.11.2023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>
                <a:solidFill>
                  <a:prstClr val="black"/>
                </a:solidFill>
              </a:rPr>
              <a:pPr/>
              <a:t>14.11.2023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>
                <a:solidFill>
                  <a:prstClr val="black"/>
                </a:solidFill>
              </a:rPr>
              <a:pPr/>
              <a:t>14.11.2023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>
                <a:solidFill>
                  <a:prstClr val="black"/>
                </a:solidFill>
              </a:rPr>
              <a:pPr/>
              <a:t>14.11.2023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>
                <a:solidFill>
                  <a:prstClr val="black"/>
                </a:solidFill>
              </a:rPr>
              <a:pPr/>
              <a:t>14.11.2023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>
                <a:solidFill>
                  <a:prstClr val="black"/>
                </a:solidFill>
              </a:rPr>
              <a:pPr/>
              <a:t>14.11.2023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 userDrawn="1"/>
        </p:nvSpPr>
        <p:spPr>
          <a:xfrm>
            <a:off x="714348" y="285728"/>
            <a:ext cx="8215370" cy="6357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642556"/>
            <a:ext cx="15001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solidFill>
                  <a:srgbClr val="4BACC6">
                    <a:lumMod val="40000"/>
                    <a:lumOff val="60000"/>
                  </a:srgbClr>
                </a:solidFill>
                <a:latin typeface="Times New Roman" pitchFamily="18" charset="0"/>
                <a:cs typeface="Times New Roman" pitchFamily="18" charset="0"/>
              </a:rPr>
              <a:t>© Фокина Лидия Петровна </a:t>
            </a:r>
            <a:endParaRPr lang="ru-RU" sz="800" dirty="0">
              <a:solidFill>
                <a:srgbClr val="4BACC6">
                  <a:lumMod val="40000"/>
                  <a:lumOff val="6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7"/>
          <p:cNvGrpSpPr/>
          <p:nvPr userDrawn="1"/>
        </p:nvGrpSpPr>
        <p:grpSpPr>
          <a:xfrm rot="10800000">
            <a:off x="357158" y="6147194"/>
            <a:ext cx="821538" cy="250033"/>
            <a:chOff x="2714612" y="1428736"/>
            <a:chExt cx="2857520" cy="785818"/>
          </a:xfrm>
        </p:grpSpPr>
        <p:sp>
          <p:nvSpPr>
            <p:cNvPr id="9" name="Овал 8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Группа 13"/>
          <p:cNvGrpSpPr/>
          <p:nvPr userDrawn="1"/>
        </p:nvGrpSpPr>
        <p:grpSpPr>
          <a:xfrm rot="10800000">
            <a:off x="357158" y="5436391"/>
            <a:ext cx="821538" cy="250033"/>
            <a:chOff x="2714612" y="1428736"/>
            <a:chExt cx="2857520" cy="785818"/>
          </a:xfrm>
        </p:grpSpPr>
        <p:sp>
          <p:nvSpPr>
            <p:cNvPr id="15" name="Овал 14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Группа 86"/>
          <p:cNvGrpSpPr/>
          <p:nvPr userDrawn="1"/>
        </p:nvGrpSpPr>
        <p:grpSpPr>
          <a:xfrm rot="10800000">
            <a:off x="357158" y="4725588"/>
            <a:ext cx="821538" cy="250033"/>
            <a:chOff x="2714612" y="1428736"/>
            <a:chExt cx="2857520" cy="785818"/>
          </a:xfrm>
        </p:grpSpPr>
        <p:sp>
          <p:nvSpPr>
            <p:cNvPr id="88" name="Овал 8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9" name="Овал 8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0" name="Овал 8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1" name="Овал 9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Группа 92"/>
          <p:cNvGrpSpPr/>
          <p:nvPr userDrawn="1"/>
        </p:nvGrpSpPr>
        <p:grpSpPr>
          <a:xfrm rot="10800000">
            <a:off x="357158" y="4014785"/>
            <a:ext cx="821538" cy="250033"/>
            <a:chOff x="2714612" y="1428736"/>
            <a:chExt cx="2857520" cy="785818"/>
          </a:xfrm>
        </p:grpSpPr>
        <p:sp>
          <p:nvSpPr>
            <p:cNvPr id="94" name="Овал 9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5" name="Овал 9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6" name="Овал 9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7" name="Овал 9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Группа 98"/>
          <p:cNvGrpSpPr/>
          <p:nvPr userDrawn="1"/>
        </p:nvGrpSpPr>
        <p:grpSpPr>
          <a:xfrm rot="10800000">
            <a:off x="357158" y="3303982"/>
            <a:ext cx="821538" cy="250033"/>
            <a:chOff x="2714612" y="1428736"/>
            <a:chExt cx="2857520" cy="785818"/>
          </a:xfrm>
        </p:grpSpPr>
        <p:sp>
          <p:nvSpPr>
            <p:cNvPr id="100" name="Овал 99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Группа 104"/>
          <p:cNvGrpSpPr/>
          <p:nvPr userDrawn="1"/>
        </p:nvGrpSpPr>
        <p:grpSpPr>
          <a:xfrm rot="10800000">
            <a:off x="357158" y="2593179"/>
            <a:ext cx="821538" cy="250033"/>
            <a:chOff x="2714612" y="1428736"/>
            <a:chExt cx="2857520" cy="785818"/>
          </a:xfrm>
        </p:grpSpPr>
        <p:sp>
          <p:nvSpPr>
            <p:cNvPr id="106" name="Овал 105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Группа 110"/>
          <p:cNvGrpSpPr/>
          <p:nvPr userDrawn="1"/>
        </p:nvGrpSpPr>
        <p:grpSpPr>
          <a:xfrm rot="10800000">
            <a:off x="357158" y="1882376"/>
            <a:ext cx="821538" cy="250033"/>
            <a:chOff x="2714612" y="1428736"/>
            <a:chExt cx="2857520" cy="785818"/>
          </a:xfrm>
        </p:grpSpPr>
        <p:sp>
          <p:nvSpPr>
            <p:cNvPr id="112" name="Овал 111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Группа 116"/>
          <p:cNvGrpSpPr/>
          <p:nvPr userDrawn="1"/>
        </p:nvGrpSpPr>
        <p:grpSpPr>
          <a:xfrm rot="10800000">
            <a:off x="357158" y="1171573"/>
            <a:ext cx="821538" cy="250033"/>
            <a:chOff x="2714612" y="1428736"/>
            <a:chExt cx="2857520" cy="785818"/>
          </a:xfrm>
        </p:grpSpPr>
        <p:sp>
          <p:nvSpPr>
            <p:cNvPr id="118" name="Овал 11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2" name="Скругленный прямоугольник 12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Группа 122"/>
          <p:cNvGrpSpPr/>
          <p:nvPr userDrawn="1"/>
        </p:nvGrpSpPr>
        <p:grpSpPr>
          <a:xfrm rot="10800000">
            <a:off x="357158" y="460770"/>
            <a:ext cx="821538" cy="250033"/>
            <a:chOff x="2714612" y="1428736"/>
            <a:chExt cx="2857520" cy="785818"/>
          </a:xfrm>
        </p:grpSpPr>
        <p:sp>
          <p:nvSpPr>
            <p:cNvPr id="124" name="Овал 12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8" name="Скругленный прямоугольник 12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https://shareslide.ru/img/thumbs/dcb51d17b080ef3b309a945d8ff814ad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shareslide.ru/img/thumbs/dcb51d17b080ef3b309a945d8ff814ad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 descr="https://aquaplant63.ru/wp-content/uploads/9/d/8/9d874d615a344e9c284390ff8ed26a1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4248472" cy="42373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259632" y="764704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«Величие человека в его способности мыслить»</a:t>
            </a:r>
          </a:p>
          <a:p>
            <a:pPr algn="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Блез Паскаль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632848" cy="79208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2) Два уравнения называют равносильными, если 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916832"/>
            <a:ext cx="7355160" cy="4209331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i="1" dirty="0" smtClean="0"/>
              <a:t>а) они имеют разное множество решений;</a:t>
            </a:r>
          </a:p>
          <a:p>
            <a:pPr>
              <a:buFont typeface="Wingdings 2" pitchFamily="18" charset="2"/>
              <a:buNone/>
            </a:pPr>
            <a:r>
              <a:rPr lang="ru-RU" b="1" i="1" dirty="0" smtClean="0"/>
              <a:t>б) они имеют одно и то же множество решений;</a:t>
            </a:r>
          </a:p>
          <a:p>
            <a:pPr>
              <a:buFont typeface="Wingdings 2" pitchFamily="18" charset="2"/>
              <a:buNone/>
            </a:pPr>
            <a:r>
              <a:rPr lang="ru-RU" b="1" i="1" dirty="0" smtClean="0"/>
              <a:t>в) они не имеют решений;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115616" y="2924944"/>
            <a:ext cx="648072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632848" cy="792088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3) Решением системы уравнений называется 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916832"/>
            <a:ext cx="7355160" cy="4209331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i="1" dirty="0" smtClean="0"/>
              <a:t>а) любая пара значений переменных, </a:t>
            </a:r>
          </a:p>
          <a:p>
            <a:pPr>
              <a:buFont typeface="Wingdings 2" pitchFamily="18" charset="2"/>
              <a:buNone/>
            </a:pPr>
            <a:endParaRPr lang="ru-RU" sz="1100" b="1" i="1" dirty="0" smtClean="0"/>
          </a:p>
          <a:p>
            <a:pPr>
              <a:buFont typeface="Wingdings 2" pitchFamily="18" charset="2"/>
              <a:buNone/>
            </a:pPr>
            <a:r>
              <a:rPr lang="ru-RU" b="1" i="1" dirty="0" smtClean="0"/>
              <a:t>б) пара значений переменных, </a:t>
            </a:r>
          </a:p>
          <a:p>
            <a:pPr>
              <a:buFont typeface="Wingdings 2" pitchFamily="18" charset="2"/>
              <a:buNone/>
            </a:pPr>
            <a:endParaRPr lang="ru-RU" sz="1200" b="1" i="1" dirty="0" smtClean="0"/>
          </a:p>
          <a:p>
            <a:pPr>
              <a:buFont typeface="Wingdings 2" pitchFamily="18" charset="2"/>
              <a:buNone/>
            </a:pPr>
            <a:r>
              <a:rPr lang="ru-RU" b="1" i="1" dirty="0" smtClean="0"/>
              <a:t>в)  пара значений переменных, обращающая каждое уравнение системы уравнений с двумя переменными в верное равенство.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259632" y="3501008"/>
            <a:ext cx="648072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4) Решить систему - 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700808"/>
            <a:ext cx="7499176" cy="442535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i="1" dirty="0" smtClean="0"/>
              <a:t>а) значит найти все её решения или доказать, что решений нет;</a:t>
            </a:r>
          </a:p>
          <a:p>
            <a:pPr>
              <a:buFont typeface="Wingdings 2" pitchFamily="18" charset="2"/>
              <a:buNone/>
            </a:pPr>
            <a:r>
              <a:rPr lang="ru-RU" b="1" i="1" dirty="0" smtClean="0"/>
              <a:t>б) значит найти все её решения ;</a:t>
            </a:r>
          </a:p>
          <a:p>
            <a:pPr>
              <a:buFont typeface="Wingdings 2" pitchFamily="18" charset="2"/>
              <a:buNone/>
            </a:pPr>
            <a:r>
              <a:rPr lang="ru-RU" b="1" i="1" dirty="0" smtClean="0"/>
              <a:t>в) значит доказать, что решений нет;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043608" y="1628800"/>
            <a:ext cx="648072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32848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5) В уравнении </a:t>
            </a:r>
            <a:r>
              <a:rPr lang="ru-RU" b="1" dirty="0" smtClean="0"/>
              <a:t>х + 6у = 9 </a:t>
            </a:r>
            <a:r>
              <a:rPr lang="ru-RU" b="1" dirty="0" smtClean="0">
                <a:solidFill>
                  <a:srgbClr val="FF0000"/>
                </a:solidFill>
              </a:rPr>
              <a:t>выразите переменную х через переменную 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564904"/>
            <a:ext cx="7499176" cy="3561259"/>
          </a:xfrm>
        </p:spPr>
        <p:txBody>
          <a:bodyPr/>
          <a:lstStyle/>
          <a:p>
            <a:pPr>
              <a:spcBef>
                <a:spcPct val="50000"/>
              </a:spcBef>
              <a:buFont typeface="Wingdings 2" pitchFamily="18" charset="2"/>
              <a:buNone/>
              <a:defRPr/>
            </a:pPr>
            <a:r>
              <a:rPr lang="ru-RU" b="1" i="1" dirty="0" smtClean="0"/>
              <a:t>а) </a:t>
            </a: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х =  – 6у + 9;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b="1" i="1" dirty="0" smtClean="0"/>
              <a:t>    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b="1" i="1" dirty="0" smtClean="0"/>
              <a:t>б) </a:t>
            </a: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х = 9 – 6у;</a:t>
            </a:r>
          </a:p>
          <a:p>
            <a:pPr>
              <a:spcBef>
                <a:spcPct val="50000"/>
              </a:spcBef>
              <a:buFont typeface="Wingdings 2" pitchFamily="18" charset="2"/>
              <a:buNone/>
              <a:defRPr/>
            </a:pPr>
            <a:endParaRPr lang="ru-RU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b="1" i="1" dirty="0" smtClean="0"/>
              <a:t> в) </a:t>
            </a: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х = 9 + 6у;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043608" y="2492896"/>
            <a:ext cx="648072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43608" y="3645024"/>
            <a:ext cx="648072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32848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6) В уравнении </a:t>
            </a:r>
            <a:r>
              <a:rPr lang="ru-RU" b="1" dirty="0" smtClean="0"/>
              <a:t>2х + у = 4 </a:t>
            </a:r>
            <a:r>
              <a:rPr lang="ru-RU" b="1" dirty="0" smtClean="0">
                <a:solidFill>
                  <a:srgbClr val="FF0000"/>
                </a:solidFill>
              </a:rPr>
              <a:t>выразите одну переменную через другую: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564904"/>
            <a:ext cx="7499176" cy="3561259"/>
          </a:xfrm>
        </p:spPr>
        <p:txBody>
          <a:bodyPr/>
          <a:lstStyle/>
          <a:p>
            <a:pPr>
              <a:spcBef>
                <a:spcPct val="50000"/>
              </a:spcBef>
              <a:buFont typeface="Wingdings 2" pitchFamily="18" charset="2"/>
              <a:buNone/>
              <a:defRPr/>
            </a:pPr>
            <a:r>
              <a:rPr lang="ru-RU" b="1" i="1" dirty="0" smtClean="0"/>
              <a:t>а) </a:t>
            </a: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 = 4 + 2х;    х = 2 + у;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b="1" i="1" dirty="0" smtClean="0"/>
              <a:t>    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b="1" i="1" dirty="0" smtClean="0"/>
              <a:t>б) </a:t>
            </a: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 = 2х - 4;    х = 4 – у;</a:t>
            </a:r>
          </a:p>
          <a:p>
            <a:pPr>
              <a:spcBef>
                <a:spcPct val="50000"/>
              </a:spcBef>
              <a:buFont typeface="Wingdings 2" pitchFamily="18" charset="2"/>
              <a:buNone/>
              <a:defRPr/>
            </a:pPr>
            <a:endParaRPr lang="ru-RU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b="1" i="1" dirty="0" smtClean="0"/>
              <a:t> в) </a:t>
            </a: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 = 4 – 2х;    х = 2 – 0,5у;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115616" y="5013176"/>
            <a:ext cx="648072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ru-RU" dirty="0" smtClean="0"/>
              <a:t>Критерии оценивания: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3600" b="1" i="1" dirty="0" smtClean="0">
                <a:solidFill>
                  <a:srgbClr val="00B050"/>
                </a:solidFill>
              </a:rPr>
              <a:t>Всё верно - </a:t>
            </a:r>
            <a:r>
              <a:rPr lang="ru-RU" sz="3600" b="1" i="1" dirty="0" smtClean="0">
                <a:solidFill>
                  <a:srgbClr val="FF0000"/>
                </a:solidFill>
              </a:rPr>
              <a:t>5</a:t>
            </a:r>
            <a:endParaRPr lang="ru-RU" sz="36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3600" b="1" i="1" dirty="0" smtClean="0">
                <a:solidFill>
                  <a:srgbClr val="00B050"/>
                </a:solidFill>
              </a:rPr>
              <a:t>1 - 2  ошибки  - </a:t>
            </a:r>
            <a:r>
              <a:rPr lang="ru-RU" sz="3600" b="1" i="1" dirty="0" smtClean="0">
                <a:solidFill>
                  <a:srgbClr val="FF0000"/>
                </a:solidFill>
              </a:rPr>
              <a:t>4</a:t>
            </a:r>
            <a:endParaRPr lang="ru-RU" sz="36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3600" b="1" i="1" dirty="0" smtClean="0">
                <a:solidFill>
                  <a:srgbClr val="00B050"/>
                </a:solidFill>
              </a:rPr>
              <a:t>3   ошибки - </a:t>
            </a:r>
            <a:r>
              <a:rPr lang="ru-RU" sz="3600" b="1" i="1" dirty="0" smtClean="0">
                <a:solidFill>
                  <a:srgbClr val="FF0000"/>
                </a:solidFill>
              </a:rPr>
              <a:t>3</a:t>
            </a:r>
            <a:endParaRPr lang="ru-RU" sz="36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3600" b="1" i="1" dirty="0" smtClean="0">
                <a:solidFill>
                  <a:srgbClr val="00B050"/>
                </a:solidFill>
              </a:rPr>
              <a:t>4 ошибки - </a:t>
            </a:r>
            <a:r>
              <a:rPr lang="ru-RU" sz="3600" b="1" i="1" dirty="0" smtClean="0">
                <a:solidFill>
                  <a:srgbClr val="FF0000"/>
                </a:solidFill>
              </a:rPr>
              <a:t>2</a:t>
            </a:r>
            <a:r>
              <a:rPr lang="ru-RU" sz="3600" b="1" i="1" dirty="0" smtClean="0">
                <a:solidFill>
                  <a:srgbClr val="00B050"/>
                </a:solidFill>
              </a:rPr>
              <a:t> </a:t>
            </a:r>
            <a:endParaRPr lang="ru-RU" sz="3600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</a:rPr>
              <a:t>Разбейте на 3 группы: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484784"/>
            <a:ext cx="3024336" cy="892696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3600" dirty="0" smtClean="0"/>
              <a:t>2х + 6 = 12</a:t>
            </a:r>
          </a:p>
          <a:p>
            <a:pPr marL="914400" indent="-914400" algn="ctr">
              <a:lnSpc>
                <a:spcPct val="150000"/>
              </a:lnSpc>
              <a:buNone/>
            </a:pPr>
            <a:endParaRPr lang="ru-RU" sz="4800" dirty="0" smtClean="0"/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292080" y="1484784"/>
            <a:ext cx="2592288" cy="8206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²  + 3х =0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547664" y="2492896"/>
            <a:ext cx="2880320" cy="96470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х + 7у = 5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292080" y="2492896"/>
            <a:ext cx="3240360" cy="89269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4) 5 (х + 3) = 10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547664" y="3573016"/>
            <a:ext cx="2664296" cy="89269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6) х + 3у = 6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220072" y="3573016"/>
            <a:ext cx="3456384" cy="89269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5)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²  + 6х + 5 =0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</a:rPr>
              <a:t>Разбейте на 3 группы: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484784"/>
            <a:ext cx="3024336" cy="892696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3600" dirty="0" smtClean="0"/>
              <a:t>2х + 6 = 12</a:t>
            </a:r>
          </a:p>
          <a:p>
            <a:pPr marL="914400" indent="-914400" algn="ctr">
              <a:lnSpc>
                <a:spcPct val="150000"/>
              </a:lnSpc>
              <a:buNone/>
            </a:pPr>
            <a:endParaRPr lang="ru-RU" sz="4800" dirty="0" smtClean="0"/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292080" y="1484784"/>
            <a:ext cx="2592288" cy="8206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²  + 3х =0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547664" y="2492896"/>
            <a:ext cx="2880320" cy="96470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х + 7у = 5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292080" y="2492896"/>
            <a:ext cx="3240360" cy="89269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4) 5 (х + 3) = 10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547664" y="3573016"/>
            <a:ext cx="2664296" cy="89269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6) х + 3у = 6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220072" y="3573016"/>
            <a:ext cx="3456384" cy="89269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5)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²  + 6х + 5 =0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93 0.07314 C 0.08368 0.17199 0.1026 0.27106 0.11909 0.31481 C 0.13559 0.35856 0.15642 0.33217 0.16389 0.33564 " pathEditMode="relative" ptsTypes="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01 0.06806 C 0.02934 0.17408 0.1257 0.28033 0.16528 0.31528 C 0.20486 0.35023 0.16962 0.28403 0.17049 0.27778 " pathEditMode="relative" ptsTypes="a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0.00018 -0.19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722 -0.00208 L -0.39757 -0.0020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У школьника имеется 200 рублей, чтобы пообедать в школе. Пирожное стоит 25 рублей, а чашка кофе 10 рублей. Сколько пирожных и чашек кофе можно накупить на 200 рублей?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980728"/>
            <a:ext cx="742716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У школьника имеется 200 рублей, чтобы пообедать в школе. Пирожное стоит 25 рублей, а чашка кофе 10 рублей. Сколько пирожных и чашек кофе можно накупить на 200 рублей?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364502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х – количество пирожных;</a:t>
            </a:r>
          </a:p>
          <a:p>
            <a:r>
              <a:rPr lang="ru-RU" sz="2800" dirty="0" smtClean="0"/>
              <a:t>у – количество чашек кофе;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4"/>
          <p:cNvSpPr>
            <a:spLocks noChangeArrowheads="1" noChangeShapeType="1" noTextEdit="1"/>
          </p:cNvSpPr>
          <p:nvPr/>
        </p:nvSpPr>
        <p:spPr bwMode="auto">
          <a:xfrm>
            <a:off x="1331640" y="1504950"/>
            <a:ext cx="7200800" cy="385762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pic>
        <p:nvPicPr>
          <p:cNvPr id="5" name="Picture 6" descr="http://cdnimg.rg.ru/img/content/103/69/75/uchebnik_matematiki_Depositphotos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501008"/>
            <a:ext cx="4246147" cy="284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91680" y="2060848"/>
            <a:ext cx="68113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Математический диктант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980728"/>
            <a:ext cx="742716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У школьника имеется 200 рублей, чтобы пообедать в школе. Пирожное стоит 25 рублей, а чашка кофе 10 рублей. Сколько пирожных и чашек кофе можно накупить на 200 рублей?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4653136"/>
            <a:ext cx="3888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25</a:t>
            </a:r>
            <a:r>
              <a:rPr lang="en-US" sz="4000" i="1" dirty="0" smtClean="0"/>
              <a:t>x </a:t>
            </a:r>
            <a:r>
              <a:rPr lang="en-US" sz="4000" dirty="0" smtClean="0"/>
              <a:t>+ 10</a:t>
            </a:r>
            <a:r>
              <a:rPr lang="en-US" sz="4000" i="1" dirty="0" smtClean="0"/>
              <a:t>y </a:t>
            </a:r>
            <a:r>
              <a:rPr lang="en-US" sz="4000" dirty="0" smtClean="0"/>
              <a:t>= 200</a:t>
            </a:r>
            <a:endParaRPr lang="ru-RU" sz="4000" dirty="0" smtClean="0"/>
          </a:p>
          <a:p>
            <a:endParaRPr lang="ru-RU" sz="2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364502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х – количество пирожных;</a:t>
            </a:r>
          </a:p>
          <a:p>
            <a:r>
              <a:rPr lang="ru-RU" sz="2800" dirty="0" smtClean="0"/>
              <a:t>у – количество чашек кофе;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980728"/>
            <a:ext cx="742716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У школьника имеется 200 рублей, чтобы пообедать в школе. Пирожное стоит 25 рублей, а чашка кофе 10 рублей. Сколько пирожных и чашек кофе можно накупить на 200 рублей?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4653136"/>
            <a:ext cx="3960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25</a:t>
            </a:r>
            <a:r>
              <a:rPr lang="en-US" sz="3600" i="1" dirty="0" smtClean="0"/>
              <a:t>x </a:t>
            </a:r>
            <a:r>
              <a:rPr lang="en-US" sz="3600" dirty="0" smtClean="0"/>
              <a:t>+ 10</a:t>
            </a:r>
            <a:r>
              <a:rPr lang="en-US" sz="3600" i="1" dirty="0" smtClean="0"/>
              <a:t>y </a:t>
            </a:r>
            <a:r>
              <a:rPr lang="en-US" sz="3600" dirty="0" smtClean="0"/>
              <a:t>= 200</a:t>
            </a:r>
            <a:endParaRPr lang="ru-RU" sz="3600" dirty="0" smtClean="0"/>
          </a:p>
          <a:p>
            <a:endParaRPr lang="ru-RU" sz="2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364502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х – количество пирожных;</a:t>
            </a:r>
          </a:p>
          <a:p>
            <a:r>
              <a:rPr lang="ru-RU" sz="2800" dirty="0" smtClean="0"/>
              <a:t>у – количество чашек кофе;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4725144"/>
            <a:ext cx="2592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(6; 5)</a:t>
            </a:r>
          </a:p>
          <a:p>
            <a:r>
              <a:rPr lang="ru-RU" sz="3200" dirty="0" smtClean="0"/>
              <a:t>(8; 0)</a:t>
            </a:r>
          </a:p>
          <a:p>
            <a:r>
              <a:rPr lang="ru-RU" sz="3200" smtClean="0"/>
              <a:t>(0; 20</a:t>
            </a:r>
            <a:r>
              <a:rPr lang="ru-RU" sz="3200" dirty="0" smtClean="0"/>
              <a:t>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980728"/>
            <a:ext cx="7643192" cy="4525963"/>
          </a:xfrm>
        </p:spPr>
        <p:txBody>
          <a:bodyPr/>
          <a:lstStyle/>
          <a:p>
            <a:pPr>
              <a:buNone/>
            </a:pPr>
            <a:r>
              <a:rPr lang="ru-RU" sz="2800" i="1" dirty="0" smtClean="0"/>
              <a:t>  «Школьник купил на 200 рублей несколько пирожных и несколько чашек кофе. Пирожное стоит 25 рублей, а чашка кофе 10 рублей. Сколько пирожных и чашек кофе купил школьник, </a:t>
            </a:r>
            <a:r>
              <a:rPr lang="ru-RU" sz="2800" b="1" i="1" dirty="0" smtClean="0"/>
              <a:t>если известно что количество пирожных на одну единицу больше количества чашек кофе?</a:t>
            </a:r>
            <a:r>
              <a:rPr lang="ru-RU" sz="2800" i="1" dirty="0" smtClean="0"/>
              <a:t>»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5373216"/>
            <a:ext cx="3960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25</a:t>
            </a:r>
            <a:r>
              <a:rPr lang="en-US" sz="3600" i="1" dirty="0" smtClean="0"/>
              <a:t>x </a:t>
            </a:r>
            <a:r>
              <a:rPr lang="en-US" sz="3600" dirty="0" smtClean="0"/>
              <a:t>+ 10</a:t>
            </a:r>
            <a:r>
              <a:rPr lang="en-US" sz="3600" i="1" dirty="0" smtClean="0"/>
              <a:t>y </a:t>
            </a:r>
            <a:r>
              <a:rPr lang="en-US" sz="3600" dirty="0" smtClean="0"/>
              <a:t>= 200</a:t>
            </a:r>
            <a:endParaRPr lang="ru-RU" sz="3600" dirty="0" smtClean="0"/>
          </a:p>
          <a:p>
            <a:endParaRPr lang="ru-RU" sz="2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429309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х – количество пирожных;</a:t>
            </a:r>
          </a:p>
          <a:p>
            <a:r>
              <a:rPr lang="ru-RU" sz="2800" dirty="0" smtClean="0"/>
              <a:t>у – количество чашек кофе;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«Школьник купил на 200 рублей несколько пирожных и несколько чашек кофе. Пирожное стоит 25 рублей, а чашка кофе 10 рублей. Сколько пирожных и чашек кофе купил школьник, если известно что количество пирожных на одну единицу больше количества чашек кофе?»</a:t>
            </a:r>
            <a:endParaRPr lang="ru-RU" dirty="0"/>
          </a:p>
        </p:txBody>
      </p:sp>
      <p:pic>
        <p:nvPicPr>
          <p:cNvPr id="4" name="Picture 2" descr="system 25x plus 10y step 1"/>
          <p:cNvPicPr>
            <a:picLocks noChangeAspect="1" noChangeArrowheads="1"/>
          </p:cNvPicPr>
          <p:nvPr/>
        </p:nvPicPr>
        <p:blipFill>
          <a:blip r:embed="rId2" cstate="print"/>
          <a:srcRect l="5714"/>
          <a:stretch>
            <a:fillRect/>
          </a:stretch>
        </p:blipFill>
        <p:spPr bwMode="auto">
          <a:xfrm>
            <a:off x="3419872" y="5589240"/>
            <a:ext cx="2376264" cy="984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«Школьник купил на 200 рублей несколько пирожных и несколько чашек кофе. Пирожное стоит 25 рублей, а чашка кофе 10 рублей. Сколько пирожных и чашек кофе купил школьник, если известно что количество пирожных на одну единицу больше количества чашек кофе?»</a:t>
            </a:r>
            <a:endParaRPr lang="ru-RU" dirty="0"/>
          </a:p>
        </p:txBody>
      </p:sp>
      <p:pic>
        <p:nvPicPr>
          <p:cNvPr id="4" name="Picture 2" descr="system 25x plus 10y step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5589240"/>
            <a:ext cx="2520280" cy="984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4"/>
          <p:cNvSpPr>
            <a:spLocks noChangeArrowheads="1" noChangeShapeType="1" noTextEdit="1"/>
          </p:cNvSpPr>
          <p:nvPr/>
        </p:nvSpPr>
        <p:spPr bwMode="auto">
          <a:xfrm>
            <a:off x="1331640" y="1504950"/>
            <a:ext cx="7200800" cy="385762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pic>
        <p:nvPicPr>
          <p:cNvPr id="5" name="Picture 6" descr="http://cdnimg.rg.ru/img/content/103/69/75/uchebnik_matematiki_Depositphotos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861048"/>
            <a:ext cx="3707904" cy="248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87624" y="1052736"/>
            <a:ext cx="7342075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Система двух линейных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уравнений с двумя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переменными и её решение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3501008"/>
            <a:ext cx="5328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15.11.2023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36904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srgbClr val="FF0000"/>
                </a:solidFill>
              </a:rPr>
              <a:t>Алгоритм решения системы уравнений способом подстановки: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152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i="1" dirty="0" smtClean="0">
                <a:solidFill>
                  <a:srgbClr val="FF0000"/>
                </a:solidFill>
              </a:rPr>
              <a:t>Алгоритм решения системы уравнений способом подстановки: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475656" y="2420888"/>
            <a:ext cx="7272808" cy="86409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400" dirty="0" smtClean="0"/>
              <a:t>решить  полученное  уравнение с одной переменной</a:t>
            </a:r>
            <a:endParaRPr lang="ru-RU" sz="24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475656" y="1628800"/>
            <a:ext cx="7200800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dirty="0" smtClean="0"/>
              <a:t>подставить полученное выражение в другое уравнение вместо выраженной переменной</a:t>
            </a:r>
            <a:endParaRPr lang="ru-RU" sz="2400" b="1" i="1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475656" y="3429000"/>
            <a:ext cx="7272808" cy="86409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dirty="0" smtClean="0"/>
              <a:t>выразить из одного уравнения системы одну переменную через другую</a:t>
            </a:r>
            <a:endParaRPr lang="ru-RU" sz="2400" b="1" i="1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475656" y="4437112"/>
            <a:ext cx="7272808" cy="108012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dirty="0" smtClean="0"/>
              <a:t>найти соответственное значение второй переменной, подставив найденное значение в уравнение, полученное на первом шаге</a:t>
            </a:r>
            <a:endParaRPr lang="ru-RU" sz="2400" b="1" i="1" dirty="0"/>
          </a:p>
        </p:txBody>
      </p:sp>
      <p:pic>
        <p:nvPicPr>
          <p:cNvPr id="8" name="Picture 2" descr="system 25x plus 10y step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5589240"/>
            <a:ext cx="2304256" cy="900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152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i="1" dirty="0" smtClean="0">
                <a:solidFill>
                  <a:srgbClr val="FF0000"/>
                </a:solidFill>
              </a:rPr>
              <a:t>Алгоритм решения системы уравнений способом подстановки: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403648" y="3212976"/>
            <a:ext cx="7272808" cy="86409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400" dirty="0" smtClean="0"/>
              <a:t>3) </a:t>
            </a:r>
            <a:r>
              <a:rPr lang="ru-RU" sz="2400" b="1" dirty="0" smtClean="0"/>
              <a:t>решить</a:t>
            </a:r>
            <a:r>
              <a:rPr lang="ru-RU" sz="2400" dirty="0" smtClean="0"/>
              <a:t>  полученное  уравнение с одной переменной</a:t>
            </a:r>
            <a:endParaRPr lang="ru-RU" sz="24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403648" y="2492896"/>
            <a:ext cx="7272808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dirty="0" smtClean="0"/>
              <a:t>2)</a:t>
            </a:r>
            <a:r>
              <a:rPr lang="ru-RU" sz="2400" b="1" dirty="0" smtClean="0"/>
              <a:t> подставить </a:t>
            </a:r>
            <a:r>
              <a:rPr lang="ru-RU" sz="2400" dirty="0" smtClean="0"/>
              <a:t>полученное выражение в другое уравнение вместо выраженной переменной</a:t>
            </a:r>
            <a:endParaRPr lang="ru-RU" sz="2400" b="1" i="1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403648" y="1484784"/>
            <a:ext cx="7344816" cy="86409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dirty="0" smtClean="0"/>
              <a:t>1) </a:t>
            </a:r>
            <a:r>
              <a:rPr lang="ru-RU" sz="2400" b="1" dirty="0" smtClean="0"/>
              <a:t>выразить</a:t>
            </a:r>
            <a:r>
              <a:rPr lang="ru-RU" sz="2400" dirty="0" smtClean="0"/>
              <a:t> из одного уравнения системы одну переменную через другую</a:t>
            </a:r>
            <a:endParaRPr lang="ru-RU" sz="2400" b="1" i="1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475656" y="4221088"/>
            <a:ext cx="7272808" cy="108012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dirty="0" smtClean="0"/>
              <a:t>4) </a:t>
            </a:r>
            <a:r>
              <a:rPr lang="ru-RU" sz="2400" b="1" dirty="0" smtClean="0"/>
              <a:t>найти</a:t>
            </a:r>
            <a:r>
              <a:rPr lang="ru-RU" sz="2400" dirty="0" smtClean="0"/>
              <a:t> соответственное значение второй переменной, подставив найденное значение в уравнение, полученное на первом шаге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124744"/>
            <a:ext cx="6923112" cy="45259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    </a:t>
            </a:r>
            <a:r>
              <a:rPr lang="ru-RU" b="1" dirty="0" smtClean="0"/>
              <a:t>Раз</a:t>
            </a:r>
            <a:r>
              <a:rPr lang="ru-RU" dirty="0" smtClean="0"/>
              <a:t> - подняться, потянуться, </a:t>
            </a:r>
            <a:br>
              <a:rPr lang="ru-RU" dirty="0" smtClean="0"/>
            </a:br>
            <a:r>
              <a:rPr lang="ru-RU" b="1" dirty="0" smtClean="0"/>
              <a:t>Два</a:t>
            </a:r>
            <a:r>
              <a:rPr lang="ru-RU" dirty="0" smtClean="0"/>
              <a:t> - нагнуться, разогнуться, </a:t>
            </a:r>
            <a:br>
              <a:rPr lang="ru-RU" dirty="0" smtClean="0"/>
            </a:br>
            <a:r>
              <a:rPr lang="ru-RU" b="1" dirty="0" smtClean="0"/>
              <a:t>Три</a:t>
            </a:r>
            <a:r>
              <a:rPr lang="ru-RU" dirty="0" smtClean="0"/>
              <a:t> - в ладоши, три хлопка, </a:t>
            </a:r>
            <a:br>
              <a:rPr lang="ru-RU" dirty="0" smtClean="0"/>
            </a:br>
            <a:r>
              <a:rPr lang="ru-RU" dirty="0" smtClean="0"/>
              <a:t>Головою три кивка. </a:t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b="1" dirty="0" smtClean="0"/>
              <a:t>четыре</a:t>
            </a:r>
            <a:r>
              <a:rPr lang="ru-RU" dirty="0" smtClean="0"/>
              <a:t> - руки шире, </a:t>
            </a:r>
            <a:br>
              <a:rPr lang="ru-RU" dirty="0" smtClean="0"/>
            </a:br>
            <a:r>
              <a:rPr lang="ru-RU" b="1" dirty="0" smtClean="0"/>
              <a:t>Пять</a:t>
            </a:r>
            <a:r>
              <a:rPr lang="ru-RU" dirty="0" smtClean="0"/>
              <a:t> - руками помахать, </a:t>
            </a:r>
            <a:br>
              <a:rPr lang="ru-RU" dirty="0" smtClean="0"/>
            </a:br>
            <a:r>
              <a:rPr lang="ru-RU" b="1" dirty="0" smtClean="0"/>
              <a:t>Шесть</a:t>
            </a:r>
            <a:r>
              <a:rPr lang="ru-RU" dirty="0" smtClean="0"/>
              <a:t> - на место тихо сесть.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Физминутка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632848" cy="136815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1) Решением уравнения с двумя переменными называется…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/>
          <a:p>
            <a:pPr marL="514350" indent="-514350">
              <a:buNone/>
            </a:pPr>
            <a:endParaRPr lang="ru-RU" sz="1400" b="1" i="1" dirty="0" smtClean="0"/>
          </a:p>
          <a:p>
            <a:pPr marL="514350" indent="-514350">
              <a:buNone/>
            </a:pPr>
            <a:r>
              <a:rPr lang="ru-RU" b="1" i="1" dirty="0" smtClean="0"/>
              <a:t>а) пара значений переменных, обращающая это уравнение в верное равенство;</a:t>
            </a:r>
            <a:r>
              <a:rPr lang="ru-RU" dirty="0" smtClean="0"/>
              <a:t>   </a:t>
            </a:r>
          </a:p>
          <a:p>
            <a:pPr marL="514350" indent="-514350">
              <a:buNone/>
            </a:pPr>
            <a:r>
              <a:rPr lang="ru-RU" b="1" i="1" dirty="0" smtClean="0"/>
              <a:t>б) пара значений переменных;</a:t>
            </a:r>
          </a:p>
          <a:p>
            <a:pPr marL="514350" indent="-514350">
              <a:buNone/>
            </a:pPr>
            <a:r>
              <a:rPr lang="ru-RU" b="1" i="1" dirty="0" smtClean="0"/>
              <a:t>в) значение переменной, обращающая это уравнение в верное равенство;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Работа с учебником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  № 12.8 (а; б)</a:t>
            </a:r>
          </a:p>
          <a:p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27616" t="46722" r="31434" b="11279"/>
          <a:stretch>
            <a:fillRect/>
          </a:stretch>
        </p:blipFill>
        <p:spPr bwMode="auto">
          <a:xfrm>
            <a:off x="1259631" y="1988840"/>
            <a:ext cx="751763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dirty="0" smtClean="0"/>
              <a:t>Готовимся к ОГЭ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875" t="22168" r="26375" b="37448"/>
          <a:stretch>
            <a:fillRect/>
          </a:stretch>
        </p:blipFill>
        <p:spPr bwMode="auto">
          <a:xfrm>
            <a:off x="0" y="980728"/>
            <a:ext cx="9073009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355976" y="5589240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Ответ: 3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dirty="0" smtClean="0"/>
              <a:t>Готовимся к ОГЭ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177" t="22731" r="25004" b="23540"/>
          <a:stretch>
            <a:fillRect/>
          </a:stretch>
        </p:blipFill>
        <p:spPr bwMode="auto">
          <a:xfrm>
            <a:off x="1619672" y="908720"/>
            <a:ext cx="6624736" cy="538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Готовимся к ОГЭ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000" t="35414" r="15001" b="40356"/>
          <a:stretch>
            <a:fillRect/>
          </a:stretch>
        </p:blipFill>
        <p:spPr bwMode="auto">
          <a:xfrm>
            <a:off x="1187623" y="1124744"/>
            <a:ext cx="768085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dirty="0" smtClean="0"/>
              <a:t>Готовимся к ОГЭ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0701" t="26020" r="26983" b="44150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9177" t="63156" r="25004" b="23540"/>
          <a:stretch>
            <a:fillRect/>
          </a:stretch>
        </p:blipFill>
        <p:spPr bwMode="auto">
          <a:xfrm>
            <a:off x="0" y="4581128"/>
            <a:ext cx="894812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51920" y="6093296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4  </a:t>
            </a:r>
            <a:r>
              <a:rPr lang="ru-RU" sz="2800" dirty="0" smtClean="0">
                <a:solidFill>
                  <a:srgbClr val="FF0000"/>
                </a:solidFill>
              </a:rPr>
              <a:t> 3    </a:t>
            </a:r>
            <a:r>
              <a:rPr lang="ru-RU" sz="2800" dirty="0" smtClean="0">
                <a:solidFill>
                  <a:srgbClr val="FF0000"/>
                </a:solidFill>
              </a:rPr>
              <a:t>6 </a:t>
            </a:r>
            <a:r>
              <a:rPr lang="ru-RU" sz="2800" dirty="0" smtClean="0">
                <a:solidFill>
                  <a:srgbClr val="FF0000"/>
                </a:solidFill>
              </a:rPr>
              <a:t>  </a:t>
            </a:r>
            <a:r>
              <a:rPr lang="ru-RU" sz="2800" dirty="0" smtClean="0">
                <a:solidFill>
                  <a:srgbClr val="FF0000"/>
                </a:solidFill>
              </a:rPr>
              <a:t>5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Готовимся к ОГЭ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000" t="35414" r="15001" b="50048"/>
          <a:stretch>
            <a:fillRect/>
          </a:stretch>
        </p:blipFill>
        <p:spPr bwMode="auto">
          <a:xfrm>
            <a:off x="1187623" y="1124744"/>
            <a:ext cx="768085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8450" t="48014" r="22701" b="41325"/>
          <a:stretch>
            <a:fillRect/>
          </a:stretch>
        </p:blipFill>
        <p:spPr bwMode="auto">
          <a:xfrm>
            <a:off x="1115616" y="2420888"/>
            <a:ext cx="775067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47864" y="299695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4                 3               6               5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dirty="0" smtClean="0"/>
              <a:t>Готовимся к ОГЭ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6875" t="24106" r="28125" b="71048"/>
          <a:stretch>
            <a:fillRect/>
          </a:stretch>
        </p:blipFill>
        <p:spPr bwMode="auto">
          <a:xfrm>
            <a:off x="1187623" y="1052736"/>
            <a:ext cx="768085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8434" t="33644" r="26997" b="51091"/>
          <a:stretch>
            <a:fillRect/>
          </a:stretch>
        </p:blipFill>
        <p:spPr bwMode="auto">
          <a:xfrm>
            <a:off x="1331639" y="1844824"/>
            <a:ext cx="7231661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Готовимся к ОГЭ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875" t="24106" r="22875" b="54894"/>
          <a:stretch>
            <a:fillRect/>
          </a:stretch>
        </p:blipFill>
        <p:spPr bwMode="auto">
          <a:xfrm>
            <a:off x="1187624" y="1412776"/>
            <a:ext cx="764392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691680" y="333375"/>
            <a:ext cx="6984776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ru-RU" sz="2600" dirty="0">
                <a:solidFill>
                  <a:srgbClr val="0000CC"/>
                </a:solidFill>
              </a:rPr>
              <a:t> Сегодня на уроке …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600" dirty="0">
                <a:solidFill>
                  <a:srgbClr val="0000CC"/>
                </a:solidFill>
              </a:rPr>
              <a:t> Моё настроение …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600" dirty="0">
                <a:solidFill>
                  <a:srgbClr val="0000CC"/>
                </a:solidFill>
              </a:rPr>
              <a:t> Было интересно …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600" dirty="0">
                <a:solidFill>
                  <a:srgbClr val="0000CC"/>
                </a:solidFill>
              </a:rPr>
              <a:t> Было трудно …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600" dirty="0">
                <a:solidFill>
                  <a:srgbClr val="0000CC"/>
                </a:solidFill>
              </a:rPr>
              <a:t> Теперь я могу …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600" dirty="0">
                <a:solidFill>
                  <a:srgbClr val="0000CC"/>
                </a:solidFill>
              </a:rPr>
              <a:t> Я почувствовал, что …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600" dirty="0">
                <a:solidFill>
                  <a:srgbClr val="0000CC"/>
                </a:solidFill>
              </a:rPr>
              <a:t> У меня получилось …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600" dirty="0" smtClean="0">
                <a:solidFill>
                  <a:srgbClr val="0000CC"/>
                </a:solidFill>
              </a:rPr>
              <a:t> Урок </a:t>
            </a:r>
            <a:r>
              <a:rPr lang="ru-RU" sz="2600" dirty="0">
                <a:solidFill>
                  <a:srgbClr val="0000CC"/>
                </a:solidFill>
              </a:rPr>
              <a:t>дал мне для жизни …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600" dirty="0">
                <a:solidFill>
                  <a:srgbClr val="0000CC"/>
                </a:solidFill>
              </a:rPr>
              <a:t> Мне захотелось </a:t>
            </a:r>
            <a:r>
              <a:rPr lang="ru-RU" sz="2600" dirty="0" smtClean="0">
                <a:solidFill>
                  <a:srgbClr val="0000CC"/>
                </a:solidFill>
              </a:rPr>
              <a:t>…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600" dirty="0" smtClean="0">
                <a:solidFill>
                  <a:srgbClr val="0000CC"/>
                </a:solidFill>
              </a:rPr>
              <a:t> Я набрал за урок __ баллов, моя оценка ___</a:t>
            </a:r>
            <a:endParaRPr lang="ru-RU" sz="2600" dirty="0">
              <a:solidFill>
                <a:srgbClr val="0000CC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Домашнее задание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Выучить алгоритм;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  № 12.8 (в, г),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  № 12.9 (в, г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algn="ctr">
              <a:buNone/>
            </a:pPr>
            <a:endParaRPr lang="ru-RU" sz="4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Доп. </a:t>
            </a:r>
            <a:r>
              <a:rPr lang="ru-RU" sz="4400" b="1" smtClean="0">
                <a:solidFill>
                  <a:schemeClr val="tx2">
                    <a:lumMod val="75000"/>
                  </a:schemeClr>
                </a:solidFill>
              </a:rPr>
              <a:t>задание:</a:t>
            </a:r>
            <a:endParaRPr lang="ru-RU" sz="4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Сборник ОГЭ, вариант 26 , № 20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632848" cy="79208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2) Два уравнения называют равносильными, если 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916832"/>
            <a:ext cx="7355160" cy="4209331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i="1" dirty="0" smtClean="0"/>
              <a:t>а) они имеют разное множество решений;</a:t>
            </a:r>
          </a:p>
          <a:p>
            <a:pPr>
              <a:buFont typeface="Wingdings 2" pitchFamily="18" charset="2"/>
              <a:buNone/>
            </a:pPr>
            <a:r>
              <a:rPr lang="ru-RU" b="1" i="1" dirty="0" smtClean="0"/>
              <a:t>б) они имеют одно и то же множество решений;</a:t>
            </a:r>
          </a:p>
          <a:p>
            <a:pPr>
              <a:buFont typeface="Wingdings 2" pitchFamily="18" charset="2"/>
              <a:buNone/>
            </a:pPr>
            <a:r>
              <a:rPr lang="ru-RU" b="1" i="1" dirty="0" smtClean="0"/>
              <a:t>в) они не имеют решений;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632848" cy="792088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3) Решением системы уравнений называется 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916832"/>
            <a:ext cx="7355160" cy="4209331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i="1" dirty="0" smtClean="0"/>
              <a:t>а) любая пара значений переменных, </a:t>
            </a:r>
          </a:p>
          <a:p>
            <a:pPr>
              <a:buFont typeface="Wingdings 2" pitchFamily="18" charset="2"/>
              <a:buNone/>
            </a:pPr>
            <a:endParaRPr lang="ru-RU" sz="1100" b="1" i="1" dirty="0" smtClean="0"/>
          </a:p>
          <a:p>
            <a:pPr>
              <a:buFont typeface="Wingdings 2" pitchFamily="18" charset="2"/>
              <a:buNone/>
            </a:pPr>
            <a:r>
              <a:rPr lang="ru-RU" b="1" i="1" dirty="0" smtClean="0"/>
              <a:t>б) пара значений переменных, </a:t>
            </a:r>
          </a:p>
          <a:p>
            <a:pPr>
              <a:buFont typeface="Wingdings 2" pitchFamily="18" charset="2"/>
              <a:buNone/>
            </a:pPr>
            <a:endParaRPr lang="ru-RU" sz="1200" b="1" i="1" dirty="0" smtClean="0"/>
          </a:p>
          <a:p>
            <a:pPr>
              <a:buFont typeface="Wingdings 2" pitchFamily="18" charset="2"/>
              <a:buNone/>
            </a:pPr>
            <a:r>
              <a:rPr lang="ru-RU" b="1" i="1" dirty="0" smtClean="0"/>
              <a:t>в)  пара значений переменных, обращающая каждое уравнение системы уравнений с двумя переменными в верное равенство.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4) Решить систему - 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700808"/>
            <a:ext cx="7499176" cy="442535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i="1" dirty="0" smtClean="0"/>
              <a:t>а) значит найти все её решения или доказать, что решений нет;</a:t>
            </a:r>
          </a:p>
          <a:p>
            <a:pPr>
              <a:buFont typeface="Wingdings 2" pitchFamily="18" charset="2"/>
              <a:buNone/>
            </a:pPr>
            <a:r>
              <a:rPr lang="ru-RU" b="1" i="1" dirty="0" smtClean="0"/>
              <a:t>б) значит найти все её решения ;</a:t>
            </a:r>
          </a:p>
          <a:p>
            <a:pPr>
              <a:buFont typeface="Wingdings 2" pitchFamily="18" charset="2"/>
              <a:buNone/>
            </a:pPr>
            <a:r>
              <a:rPr lang="ru-RU" b="1" i="1" dirty="0" smtClean="0"/>
              <a:t>в) значит доказать, что решений нет;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32848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5) В уравнении </a:t>
            </a:r>
            <a:r>
              <a:rPr lang="ru-RU" b="1" dirty="0" smtClean="0"/>
              <a:t>х + 6у = 9 </a:t>
            </a:r>
            <a:r>
              <a:rPr lang="ru-RU" b="1" dirty="0" smtClean="0">
                <a:solidFill>
                  <a:srgbClr val="FF0000"/>
                </a:solidFill>
              </a:rPr>
              <a:t>выразите переменную х через переменную 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564904"/>
            <a:ext cx="7499176" cy="3561259"/>
          </a:xfrm>
        </p:spPr>
        <p:txBody>
          <a:bodyPr/>
          <a:lstStyle/>
          <a:p>
            <a:pPr>
              <a:spcBef>
                <a:spcPct val="50000"/>
              </a:spcBef>
              <a:buFont typeface="Wingdings 2" pitchFamily="18" charset="2"/>
              <a:buNone/>
              <a:defRPr/>
            </a:pPr>
            <a:r>
              <a:rPr lang="ru-RU" b="1" i="1" dirty="0" smtClean="0"/>
              <a:t>а) </a:t>
            </a: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х =  – 6у + 9;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b="1" i="1" dirty="0" smtClean="0"/>
              <a:t>    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b="1" i="1" dirty="0" smtClean="0"/>
              <a:t>б) </a:t>
            </a: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х = 9 – 6у;</a:t>
            </a:r>
          </a:p>
          <a:p>
            <a:pPr>
              <a:spcBef>
                <a:spcPct val="50000"/>
              </a:spcBef>
              <a:buFont typeface="Wingdings 2" pitchFamily="18" charset="2"/>
              <a:buNone/>
              <a:defRPr/>
            </a:pPr>
            <a:endParaRPr lang="ru-RU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b="1" i="1" dirty="0" smtClean="0"/>
              <a:t> в) </a:t>
            </a: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х = 9 + 6у;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32848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6) В уравнении </a:t>
            </a:r>
            <a:r>
              <a:rPr lang="ru-RU" b="1" dirty="0" smtClean="0"/>
              <a:t>2х + у = 4 </a:t>
            </a:r>
            <a:r>
              <a:rPr lang="ru-RU" b="1" dirty="0" smtClean="0">
                <a:solidFill>
                  <a:srgbClr val="FF0000"/>
                </a:solidFill>
              </a:rPr>
              <a:t>выразите одну переменную через другую: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564904"/>
            <a:ext cx="7499176" cy="3561259"/>
          </a:xfrm>
        </p:spPr>
        <p:txBody>
          <a:bodyPr/>
          <a:lstStyle/>
          <a:p>
            <a:pPr>
              <a:spcBef>
                <a:spcPct val="50000"/>
              </a:spcBef>
              <a:buFont typeface="Wingdings 2" pitchFamily="18" charset="2"/>
              <a:buNone/>
              <a:defRPr/>
            </a:pPr>
            <a:r>
              <a:rPr lang="ru-RU" b="1" i="1" dirty="0" smtClean="0"/>
              <a:t>а) </a:t>
            </a: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 = 4 + 2х;    х = 2 + у;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b="1" i="1" dirty="0" smtClean="0"/>
              <a:t>    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b="1" i="1" dirty="0" smtClean="0"/>
              <a:t>б) </a:t>
            </a: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 = 2х - 4;    х = 4 – у;</a:t>
            </a:r>
          </a:p>
          <a:p>
            <a:pPr>
              <a:spcBef>
                <a:spcPct val="50000"/>
              </a:spcBef>
              <a:buFont typeface="Wingdings 2" pitchFamily="18" charset="2"/>
              <a:buNone/>
              <a:defRPr/>
            </a:pPr>
            <a:endParaRPr lang="ru-RU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b="1" i="1" dirty="0" smtClean="0"/>
              <a:t> в) </a:t>
            </a: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 = 4 – 2х;    х = 2 – 0,5у;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7632848" cy="136815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1) Решением уравнения с двумя переменными называется…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988840"/>
            <a:ext cx="7355160" cy="4525963"/>
          </a:xfrm>
        </p:spPr>
        <p:txBody>
          <a:bodyPr/>
          <a:lstStyle/>
          <a:p>
            <a:pPr marL="514350" indent="-514350">
              <a:buNone/>
            </a:pPr>
            <a:endParaRPr lang="ru-RU" sz="1400" b="1" i="1" dirty="0" smtClean="0"/>
          </a:p>
          <a:p>
            <a:pPr marL="514350" indent="-514350">
              <a:buNone/>
            </a:pPr>
            <a:r>
              <a:rPr lang="ru-RU" b="1" i="1" dirty="0" smtClean="0"/>
              <a:t>а) пара значений переменных, обращающая это уравнение в верное равенство;</a:t>
            </a:r>
            <a:r>
              <a:rPr lang="ru-RU" dirty="0" smtClean="0"/>
              <a:t>   </a:t>
            </a:r>
          </a:p>
          <a:p>
            <a:pPr marL="514350" indent="-514350">
              <a:buNone/>
            </a:pPr>
            <a:r>
              <a:rPr lang="ru-RU" b="1" i="1" dirty="0" smtClean="0"/>
              <a:t>б) пара значений переменных;</a:t>
            </a:r>
          </a:p>
          <a:p>
            <a:pPr marL="514350" indent="-514350">
              <a:buNone/>
            </a:pPr>
            <a:r>
              <a:rPr lang="ru-RU" b="1" i="1" dirty="0" smtClean="0"/>
              <a:t>в) значение переменной, обращающая это уравнение в верное равенство;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188640"/>
            <a:ext cx="7632848" cy="7920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ПРОВЕРКА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87624" y="2276872"/>
            <a:ext cx="648072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2_Тема Office">
  <a:themeElements>
    <a:clrScheme name="Другая 2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859B"/>
      </a:hlink>
      <a:folHlink>
        <a:srgbClr val="20586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1214</Words>
  <Application>Microsoft Office PowerPoint</Application>
  <PresentationFormat>Экран (4:3)</PresentationFormat>
  <Paragraphs>159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2_Тема Office</vt:lpstr>
      <vt:lpstr>Слайд 1</vt:lpstr>
      <vt:lpstr>Слайд 2</vt:lpstr>
      <vt:lpstr>1) Решением уравнения с двумя переменными называется…</vt:lpstr>
      <vt:lpstr>2) Два уравнения называют равносильными, если …</vt:lpstr>
      <vt:lpstr>3) Решением системы уравнений называется …</vt:lpstr>
      <vt:lpstr>4) Решить систему - …</vt:lpstr>
      <vt:lpstr>5) В уравнении х + 6у = 9 выразите переменную х через переменную у:</vt:lpstr>
      <vt:lpstr>6) В уравнении 2х + у = 4 выразите одну переменную через другую:</vt:lpstr>
      <vt:lpstr>1) Решением уравнения с двумя переменными называется…</vt:lpstr>
      <vt:lpstr>2) Два уравнения называют равносильными, если …</vt:lpstr>
      <vt:lpstr>3) Решением системы уравнений называется …</vt:lpstr>
      <vt:lpstr>4) Решить систему - …</vt:lpstr>
      <vt:lpstr>5) В уравнении х + 6у = 9 выразите переменную х через переменную у:</vt:lpstr>
      <vt:lpstr>6) В уравнении 2х + у = 4 выразите одну переменную через другую:</vt:lpstr>
      <vt:lpstr>Критерии оценивания:</vt:lpstr>
      <vt:lpstr>Разбейте на 3 группы:</vt:lpstr>
      <vt:lpstr>Разбейте на 3 группы:</vt:lpstr>
      <vt:lpstr>Задача</vt:lpstr>
      <vt:lpstr>Задача</vt:lpstr>
      <vt:lpstr>Задача</vt:lpstr>
      <vt:lpstr>Задача</vt:lpstr>
      <vt:lpstr>Задача:</vt:lpstr>
      <vt:lpstr>Задача:</vt:lpstr>
      <vt:lpstr>Задача:</vt:lpstr>
      <vt:lpstr>Слайд 25</vt:lpstr>
      <vt:lpstr>Алгоритм решения системы уравнений способом подстановки:</vt:lpstr>
      <vt:lpstr>Алгоритм решения системы уравнений способом подстановки:</vt:lpstr>
      <vt:lpstr>Алгоритм решения системы уравнений способом подстановки:</vt:lpstr>
      <vt:lpstr>Физминутка</vt:lpstr>
      <vt:lpstr>Работа с учебником</vt:lpstr>
      <vt:lpstr>Готовимся к ОГЭ</vt:lpstr>
      <vt:lpstr>Готовимся к ОГЭ</vt:lpstr>
      <vt:lpstr>Готовимся к ОГЭ</vt:lpstr>
      <vt:lpstr>Готовимся к ОГЭ</vt:lpstr>
      <vt:lpstr>Готовимся к ОГЭ</vt:lpstr>
      <vt:lpstr>Готовимся к ОГЭ</vt:lpstr>
      <vt:lpstr>Готовимся к ОГЭ</vt:lpstr>
      <vt:lpstr>Слайд 38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Домашнее задание  Прочитайте параграф №22  Решите №22.2.; №22.9.</dc:title>
  <dc:creator>93979397</dc:creator>
  <cp:lastModifiedBy>Люба</cp:lastModifiedBy>
  <cp:revision>82</cp:revision>
  <dcterms:created xsi:type="dcterms:W3CDTF">2020-11-16T08:57:59Z</dcterms:created>
  <dcterms:modified xsi:type="dcterms:W3CDTF">2023-11-14T12:54:08Z</dcterms:modified>
</cp:coreProperties>
</file>