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32" r:id="rId58"/>
    <p:sldId id="333" r:id="rId59"/>
    <p:sldId id="407" r:id="rId60"/>
    <p:sldId id="334" r:id="rId61"/>
    <p:sldId id="335" r:id="rId62"/>
    <p:sldId id="336" r:id="rId63"/>
    <p:sldId id="337" r:id="rId64"/>
    <p:sldId id="338" r:id="rId65"/>
    <p:sldId id="339" r:id="rId66"/>
    <p:sldId id="340" r:id="rId67"/>
    <p:sldId id="341" r:id="rId68"/>
    <p:sldId id="342" r:id="rId69"/>
    <p:sldId id="343" r:id="rId70"/>
    <p:sldId id="344" r:id="rId71"/>
    <p:sldId id="345" r:id="rId72"/>
    <p:sldId id="346" r:id="rId73"/>
    <p:sldId id="347" r:id="rId74"/>
    <p:sldId id="348" r:id="rId75"/>
    <p:sldId id="349" r:id="rId76"/>
    <p:sldId id="350" r:id="rId77"/>
    <p:sldId id="351" r:id="rId78"/>
    <p:sldId id="352" r:id="rId79"/>
    <p:sldId id="353" r:id="rId80"/>
    <p:sldId id="354" r:id="rId81"/>
    <p:sldId id="355" r:id="rId82"/>
    <p:sldId id="357" r:id="rId83"/>
    <p:sldId id="358" r:id="rId84"/>
    <p:sldId id="359" r:id="rId85"/>
    <p:sldId id="360" r:id="rId86"/>
    <p:sldId id="361" r:id="rId87"/>
    <p:sldId id="362" r:id="rId88"/>
    <p:sldId id="363" r:id="rId89"/>
    <p:sldId id="364" r:id="rId90"/>
    <p:sldId id="365" r:id="rId91"/>
    <p:sldId id="366" r:id="rId92"/>
    <p:sldId id="367" r:id="rId93"/>
    <p:sldId id="368" r:id="rId94"/>
    <p:sldId id="369" r:id="rId95"/>
    <p:sldId id="370" r:id="rId96"/>
    <p:sldId id="371" r:id="rId97"/>
    <p:sldId id="372" r:id="rId98"/>
    <p:sldId id="373" r:id="rId99"/>
    <p:sldId id="374" r:id="rId100"/>
    <p:sldId id="375" r:id="rId101"/>
    <p:sldId id="376" r:id="rId102"/>
    <p:sldId id="377" r:id="rId103"/>
    <p:sldId id="378" r:id="rId104"/>
    <p:sldId id="379" r:id="rId105"/>
    <p:sldId id="380" r:id="rId106"/>
    <p:sldId id="381" r:id="rId107"/>
    <p:sldId id="382" r:id="rId108"/>
    <p:sldId id="383" r:id="rId109"/>
    <p:sldId id="384" r:id="rId110"/>
    <p:sldId id="385" r:id="rId111"/>
    <p:sldId id="386" r:id="rId112"/>
    <p:sldId id="387" r:id="rId113"/>
    <p:sldId id="388" r:id="rId114"/>
    <p:sldId id="389" r:id="rId115"/>
    <p:sldId id="409" r:id="rId116"/>
    <p:sldId id="411" r:id="rId117"/>
    <p:sldId id="391" r:id="rId118"/>
    <p:sldId id="392" r:id="rId119"/>
    <p:sldId id="393" r:id="rId120"/>
    <p:sldId id="394" r:id="rId121"/>
    <p:sldId id="395" r:id="rId122"/>
    <p:sldId id="396" r:id="rId123"/>
    <p:sldId id="397" r:id="rId124"/>
    <p:sldId id="398" r:id="rId125"/>
    <p:sldId id="399" r:id="rId126"/>
    <p:sldId id="400" r:id="rId127"/>
    <p:sldId id="401" r:id="rId128"/>
    <p:sldId id="402" r:id="rId129"/>
    <p:sldId id="403" r:id="rId130"/>
    <p:sldId id="404" r:id="rId131"/>
    <p:sldId id="405" r:id="rId132"/>
    <p:sldId id="406" r:id="rId133"/>
  </p:sldIdLst>
  <p:sldSz cx="9144000" cy="5143500" type="screen16x9"/>
  <p:notesSz cx="6858000" cy="9144000"/>
  <p:embeddedFontLst>
    <p:embeddedFont>
      <p:font typeface="Cambria" pitchFamily="18" charset="0"/>
      <p:regular r:id="rId135"/>
      <p:bold r:id="rId136"/>
      <p:italic r:id="rId137"/>
      <p:boldItalic r:id="rId138"/>
    </p:embeddedFont>
    <p:embeddedFont>
      <p:font typeface="Verdana" pitchFamily="34" charset="0"/>
      <p:regular r:id="rId139"/>
      <p:bold r:id="rId140"/>
      <p:italic r:id="rId141"/>
      <p:boldItalic r:id="rId142"/>
    </p:embeddedFont>
    <p:embeddedFont>
      <p:font typeface="Roboto" charset="0"/>
      <p:regular r:id="rId143"/>
      <p:bold r:id="rId144"/>
      <p:italic r:id="rId145"/>
      <p:boldItalic r:id="rId146"/>
    </p:embeddedFont>
    <p:embeddedFont>
      <p:font typeface="Open Sans" charset="0"/>
      <p:regular r:id="rId147"/>
      <p:bold r:id="rId148"/>
      <p:italic r:id="rId149"/>
      <p:boldItalic r:id="rId150"/>
    </p:embeddedFont>
    <p:embeddedFont>
      <p:font typeface="Calibri" pitchFamily="34" charset="0"/>
      <p:regular r:id="rId151"/>
      <p:bold r:id="rId152"/>
      <p:italic r:id="rId153"/>
      <p:boldItalic r:id="rId154"/>
    </p:embeddedFont>
    <p:embeddedFont>
      <p:font typeface="Georgia" pitchFamily="18" charset="0"/>
      <p:regular r:id="rId155"/>
      <p:bold r:id="rId156"/>
      <p:italic r:id="rId157"/>
      <p:boldItalic r:id="rId158"/>
    </p:embeddedFont>
    <p:embeddedFont>
      <p:font typeface="Montserrat" charset="-52"/>
      <p:regular r:id="rId159"/>
      <p:bold r:id="rId160"/>
      <p:italic r:id="rId161"/>
      <p:boldItalic r:id="rId1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AE95027C-64F6-4178-A394-FD79EA56E0BD}">
  <a:tblStyle styleId="{AE95027C-64F6-4178-A394-FD79EA56E0B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7" d="100"/>
          <a:sy n="107" d="100"/>
        </p:scale>
        <p:origin x="-84" y="-5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font" Target="fonts/font4.fntdata"/><Relationship Id="rId159" Type="http://schemas.openxmlformats.org/officeDocument/2006/relationships/font" Target="fonts/font25.fntdata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font" Target="fonts/font15.fntdata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font" Target="fonts/font26.fntdata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font" Target="fonts/font5.fntdata"/><Relationship Id="rId85" Type="http://schemas.openxmlformats.org/officeDocument/2006/relationships/slide" Target="slides/slide84.xml"/><Relationship Id="rId150" Type="http://schemas.openxmlformats.org/officeDocument/2006/relationships/font" Target="fonts/font16.fntdata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font" Target="fonts/font6.fntdata"/><Relationship Id="rId145" Type="http://schemas.openxmlformats.org/officeDocument/2006/relationships/font" Target="fonts/font11.fntdata"/><Relationship Id="rId161" Type="http://schemas.openxmlformats.org/officeDocument/2006/relationships/font" Target="fonts/font27.fntdata"/><Relationship Id="rId16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font" Target="fonts/font1.fntdata"/><Relationship Id="rId151" Type="http://schemas.openxmlformats.org/officeDocument/2006/relationships/font" Target="fonts/font17.fntdata"/><Relationship Id="rId156" Type="http://schemas.openxmlformats.org/officeDocument/2006/relationships/font" Target="fonts/font22.fntdata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font" Target="fonts/font7.fntdata"/><Relationship Id="rId146" Type="http://schemas.openxmlformats.org/officeDocument/2006/relationships/font" Target="fonts/font12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font" Target="fonts/font28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font" Target="fonts/font2.fntdata"/><Relationship Id="rId157" Type="http://schemas.openxmlformats.org/officeDocument/2006/relationships/font" Target="fonts/font23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font" Target="fonts/font1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font" Target="fonts/font8.fntdata"/><Relationship Id="rId163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font" Target="fonts/font3.fntdata"/><Relationship Id="rId158" Type="http://schemas.openxmlformats.org/officeDocument/2006/relationships/font" Target="fonts/font2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font" Target="fonts/font19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font" Target="fonts/font9.fntdata"/><Relationship Id="rId148" Type="http://schemas.openxmlformats.org/officeDocument/2006/relationships/font" Target="fonts/font14.fntdata"/><Relationship Id="rId16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font" Target="fonts/font20.fntdata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font" Target="fonts/font10.fntdata"/><Relationship Id="rId90" Type="http://schemas.openxmlformats.org/officeDocument/2006/relationships/slide" Target="slides/slide89.xml"/><Relationship Id="rId165" Type="http://schemas.openxmlformats.org/officeDocument/2006/relationships/theme" Target="theme/theme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155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154302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1cd9984fa8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1cd9984fa8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1cd9984fa8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1cd9984fa8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2bbeee5f1af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4" name="Google Shape;964;g2bbeee5f1af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2bbeee5f1af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2bbeee5f1af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g2bbeee5f1af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2" name="Google Shape;982;g2bbeee5f1af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g2bbeee5f1af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2" name="Google Shape;992;g2bbeee5f1af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g2bc3d9b379f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1" name="Google Shape;1001;g2bc3d9b379f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g2bc3d9b379f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8" name="Google Shape;1008;g2bc3d9b379f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2bc3d9b379f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2bc3d9b379f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g2bc3d9b379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4" name="Google Shape;1024;g2bc3d9b379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g2bc3d9b379f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2" name="Google Shape;1032;g2bc3d9b379f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g2bc3d9b379f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0" name="Google Shape;1040;g2bc3d9b379f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1cd9984fa8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1cd9984fa8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g2bc3d9b379f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" name="Google Shape;1048;g2bc3d9b379f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2bc3d9b379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Google Shape;1056;g2bc3d9b379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g2bc3d9b379f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4" name="Google Shape;1064;g2bc3d9b379f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g21e0e66c37e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2" name="Google Shape;1072;g21e0e66c37e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g2befc2704c3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7" name="Google Shape;1207;g2befc2704c3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/>
              <a:t>Раздаются</a:t>
            </a:r>
            <a:r>
              <a:rPr lang="ru-RU" b="1" baseline="0" dirty="0" smtClean="0"/>
              <a:t> готовые шаблоны кроссворда</a:t>
            </a:r>
            <a:endParaRPr b="1" dirty="0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g2befc2704c3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7" name="Google Shape;1207;g2befc2704c3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/>
              <a:t>Если уверены в ответе –ставят галку и получают не один балл, а два</a:t>
            </a:r>
            <a:r>
              <a:rPr lang="en-US" b="1" dirty="0" smtClean="0"/>
              <a:t>/ </a:t>
            </a:r>
            <a:r>
              <a:rPr lang="ru-RU" b="1" dirty="0" smtClean="0"/>
              <a:t>Если не уверены,</a:t>
            </a:r>
            <a:r>
              <a:rPr lang="ru-RU" b="1" baseline="0" dirty="0" smtClean="0"/>
              <a:t> можно галку не ставить</a:t>
            </a:r>
            <a:r>
              <a:rPr lang="en-US" b="1" baseline="0" dirty="0" smtClean="0"/>
              <a:t>/ </a:t>
            </a:r>
            <a:r>
              <a:rPr lang="ru-RU" b="1" baseline="0" dirty="0" smtClean="0"/>
              <a:t>Но если поставили галку и ответ окажется неверным. то сразу минус 2 балла. 0баллов -если не знают ответа. По вертикали получиться слово. За которое тоже можно делать ставки. </a:t>
            </a:r>
            <a:endParaRPr b="1" dirty="0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g21e20c3be6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7" name="Google Shape;1087;g21e20c3be6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2befc2704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4" name="Google Shape;1094;g2befc2704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g2befc2704c3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3" name="Google Shape;1103;g2befc2704c3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g2befc2704c3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3" name="Google Shape;1113;g2befc2704c3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1cd9984fa8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1cd9984fa8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/>
              <a:t>Угадывают только по </a:t>
            </a:r>
            <a:r>
              <a:rPr lang="ru-RU" b="1" dirty="0" err="1" smtClean="0"/>
              <a:t>скрин-шоту</a:t>
            </a:r>
            <a:endParaRPr b="1" dirty="0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g2befc2704c3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0" name="Google Shape;1120;g2befc2704c3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/>
              <a:t>Где такая</a:t>
            </a:r>
            <a:r>
              <a:rPr lang="ru-RU" b="1" baseline="0" dirty="0" smtClean="0"/>
              <a:t> табличка?</a:t>
            </a:r>
            <a:endParaRPr b="1" dirty="0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g2bdb3a3198f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0" name="Google Shape;1130;g2bdb3a3198f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/>
              <a:t>Здесь нужно предупредить,</a:t>
            </a:r>
            <a:r>
              <a:rPr lang="ru-RU" b="1" baseline="0" dirty="0" smtClean="0"/>
              <a:t> что нужно писать не фамилию, а должность</a:t>
            </a:r>
            <a:endParaRPr b="1" dirty="0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g2befc2704c3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9" name="Google Shape;1139;g2befc2704c3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FF0000"/>
                </a:solidFill>
              </a:rPr>
              <a:t>Мужчина в женском образе</a:t>
            </a:r>
            <a:endParaRPr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g21f6716d6d9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7" name="Google Shape;1147;g21f6716d6d9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g21e0e66c37e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4" name="Google Shape;1154;g21e0e66c37e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g2befc2704c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2" name="Google Shape;1162;g2befc2704c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2befc2704c3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2befc2704c3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g2befc2704c3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9" name="Google Shape;1179;g2befc2704c3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g21e20c3be69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5" name="Google Shape;1185;g21e20c3be69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2bdb3a3198f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2" name="Google Shape;1192;g2bdb3a3198f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1e20c3be69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1e20c3be69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g21e20c3be69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9" name="Google Shape;1199;g21e20c3be69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g2befc2704c3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7" name="Google Shape;1207;g2befc2704c3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1cd9984fa8_2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1cd9984fa8_2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1cd9984fa8_2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1cd9984fa8_2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bdb3a3198f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bdb3a3198f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bdb3a3198f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bdb3a3198f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1cd9984fa8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1cd9984fa8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1cd9984fa8_2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1cd9984fa8_2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220681b14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220681b14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/>
              <a:t>В </a:t>
            </a:r>
            <a:r>
              <a:rPr lang="ru-RU" b="1" dirty="0" err="1" smtClean="0"/>
              <a:t>квизе</a:t>
            </a:r>
            <a:r>
              <a:rPr lang="ru-RU" b="1" dirty="0" smtClean="0"/>
              <a:t> будет 6 раундов. По 8 вопросов в каждом раунде</a:t>
            </a:r>
            <a:endParaRPr b="1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1cd9984fa8_2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1cd9984fa8_2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1cd9984fa8_2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21cd9984fa8_2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/>
              <a:t>Можно пройти</a:t>
            </a:r>
            <a:r>
              <a:rPr lang="ru-RU" b="1" baseline="0" dirty="0" smtClean="0"/>
              <a:t> по ссылке</a:t>
            </a:r>
            <a:endParaRPr b="1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1cd9984fa8_2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1cd9984fa8_2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/>
              <a:t>Работа в этом раунде следующая. Должны</a:t>
            </a:r>
            <a:r>
              <a:rPr lang="ru-RU" b="1" baseline="0" dirty="0" smtClean="0"/>
              <a:t> отгадать про кого или про что, используя 3 подсказки. Если угадали с первой подсказки получают 1.5 балла, со второго- 1 балл, с третьего-0,5. Время по 20 секунд на каждую попытку.  Ответы сдают после попыток сразу же. После третьей попытки открываются ответы</a:t>
            </a:r>
            <a:endParaRPr b="1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220681b143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220681b143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220681b143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220681b143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220681b143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220681b143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c3430fdb08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c3430fdb08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1cd9984fa8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21cd9984fa8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8ee9513389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8ee9513389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1cd9984fa8_2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21cd9984fa8_2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9a04e9a2f11dec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9a04e9a2f11dec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FF0000"/>
                </a:solidFill>
              </a:rPr>
              <a:t>За каждый вопрос можно</a:t>
            </a:r>
            <a:r>
              <a:rPr lang="ru-RU" b="1" baseline="0" dirty="0" smtClean="0">
                <a:solidFill>
                  <a:srgbClr val="FF0000"/>
                </a:solidFill>
              </a:rPr>
              <a:t> заработать от 0.5 до 1.5 баллов. Ответы записываются на бланках и сдаются.  Обращать внимание на правильность написания слов. На обдумывание дается от 20 до 40 секунд. Не пользоваться телефонами.</a:t>
            </a:r>
            <a:endParaRPr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8ee9513389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28ee9513389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1cd9984fa8_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1cd9984fa8_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1cd9984fa8_2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21cd9984fa8_2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1cd9984fa8_2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21cd9984fa8_2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1cd9984fa8_2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21cd9984fa8_2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1cd9984fa8_3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21cd9984fa8_3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1cd9984fa8_2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21cd9984fa8_2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1cd9984fa8_2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21cd9984fa8_2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21cd9984fa8_2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21cd9984fa8_2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1cd9984fa8_3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21cd9984fa8_3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220681b14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220681b14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/>
              <a:t>На каждый вопрос по 30 секунд</a:t>
            </a:r>
            <a:endParaRPr b="1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1cd9984fa8_2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21cd9984fa8_2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1cd9984fa8_2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21cd9984fa8_2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1cd9984fa8_2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21cd9984fa8_2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21cd9984fa8_2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21cd9984fa8_2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1cd9984fa8_2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21cd9984fa8_2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1cd9984fa8_2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1cd9984fa8_2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21cd9984fa8_2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21cd9984fa8_2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21cd9984fa8_2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21cd9984fa8_2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21cd9984fa8_2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21cd9984fa8_2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21cd9984fa8_2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21cd9984fa8_2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1cd9984fa8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1cd9984fa8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21cd9984fa8_2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21cd9984fa8_2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21cd9984fa8_2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21cd9984fa8_2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1cd9984fa8_2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21cd9984fa8_2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21cd9984fa8_2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21cd9984fa8_2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21cd9984fa8_2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21cd9984fa8_2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21cd9984fa8_2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21cd9984fa8_2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21cd9984fa8_2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21cd9984fa8_2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21cd9984fa8_3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21cd9984fa8_3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/>
              <a:t>Часто мы обращаемся к Гугл за той или иной информацией</a:t>
            </a:r>
            <a:r>
              <a:rPr lang="ru-RU" b="1" baseline="0" dirty="0" smtClean="0"/>
              <a:t>  По трем объяснениям должны отгадать.</a:t>
            </a:r>
            <a:endParaRPr b="1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2220681b143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2220681b143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21cd9984fa8_3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21cd9984fa8_3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1cd9984fa8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1cd9984fa8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21cd9984fa8_3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21cd9984fa8_3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21cd9984fa8_3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21cd9984fa8_3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21cd9984fa8_3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21cd9984fa8_3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21cd9984fa8_3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21cd9984fa8_3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21cd9984fa8_3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6" name="Google Shape;676;g21cd9984fa8_3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21cd9984fa8_3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21cd9984fa8_3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7b3821c94328d559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7b3821c94328d559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21e20c3be69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21e20c3be69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21cd9984fa8_4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21cd9984fa8_4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21cd9984fa8_4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21cd9984fa8_4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bdb3a3198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bdb3a3198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FF0000"/>
                </a:solidFill>
              </a:rPr>
              <a:t>Что написано на ведрах</a:t>
            </a:r>
            <a:endParaRPr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21cd9984fa8_2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21cd9984fa8_2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21cd9984fa8_4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21cd9984fa8_4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21cd9984fa8_4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21cd9984fa8_4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21cd9984fa8_4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9" name="Google Shape;749;g21cd9984fa8_4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21cd9984fa8_4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7" name="Google Shape;757;g21cd9984fa8_4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7b3821c94328d559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Google Shape;765;g7b3821c94328d559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2bbeee5f1af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2bbeee5f1af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/>
              <a:t>Будут предложены знакомые</a:t>
            </a:r>
            <a:r>
              <a:rPr lang="ru-RU" b="1" baseline="0" dirty="0" smtClean="0"/>
              <a:t> фразы, либо идиомы нарисованные </a:t>
            </a:r>
            <a:r>
              <a:rPr lang="ru-RU" b="1" baseline="0" dirty="0" err="1" smtClean="0"/>
              <a:t>нейросетью</a:t>
            </a:r>
            <a:endParaRPr b="1" dirty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2c138d66081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0" name="Google Shape;780;g2c138d66081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2c1f6adb0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Google Shape;788;g2c1f6adb0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2c1f6adb0aa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2c1f6adb0aa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1cd9984fa8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1cd9984fa8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2c138d6608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Google Shape;804;g2c138d6608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g2bbeee5f1a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0" name="Google Shape;820;g2bbeee5f1a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2bbeee5f1af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8" name="Google Shape;828;g2bbeee5f1af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2bc3d9b379f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6" name="Google Shape;836;g2bc3d9b379f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g2bc3d9b379f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4" name="Google Shape;844;g2bc3d9b379f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2c138d6608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2c138d6608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2c1f6adb0aa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8" name="Google Shape;858;g2c1f6adb0aa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g2c1f6adb0aa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5" name="Google Shape;865;g2c1f6adb0aa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2c138d66081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2c138d66081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g2bc3d9b379f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9" name="Google Shape;879;g2bc3d9b379f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1cd9984fa8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1cd9984fa8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2bc3d9b379f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2bc3d9b379f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2c1f6adb0aa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2c1f6adb0aa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2bc3d9b379f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2bc3d9b379f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g2bbeee5f1af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7" name="Google Shape;907;g2bbeee5f1af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/>
              <a:t>Угадать страну</a:t>
            </a:r>
            <a:r>
              <a:rPr lang="ru-RU" b="1" baseline="0" dirty="0" smtClean="0"/>
              <a:t> по контуру и по картинке внутри контура.  Облегчается раунд тем, что страны будут в алфавитном порядке</a:t>
            </a:r>
            <a:endParaRPr b="1" dirty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2bbeee5f1a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2bbeee5f1a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2bc3d9b379f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2bc3d9b379f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/>
              <a:t>Образец алфавитного порядка</a:t>
            </a:r>
            <a:endParaRPr b="1" dirty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2bbeee5f1af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" name="Google Shape;928;g2bbeee5f1af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g2bbeee5f1af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7" name="Google Shape;937;g2bbeee5f1af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g2bbeee5f1af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6" name="Google Shape;946;g2bbeee5f1af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g2bbeee5f1af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5" name="Google Shape;955;g2bbeee5f1af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jp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jp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jp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jp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J9rUzIMcZQ" TargetMode="External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youtube.com/watch?v=-tJYN-eG1zk" TargetMode="Externa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3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3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3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3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3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3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3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3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3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png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Arturo_Di_Modica" TargetMode="External"/><Relationship Id="rId3" Type="http://schemas.openxmlformats.org/officeDocument/2006/relationships/hyperlink" Target="https://en.wikipedia.org/wiki/Bronze_sculpture" TargetMode="External"/><Relationship Id="rId7" Type="http://schemas.openxmlformats.org/officeDocument/2006/relationships/hyperlink" Target="https://en.wikipedia.org/wiki/Wall_Street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en.wikipedia.org/wiki/Bull_market" TargetMode="External"/><Relationship Id="rId11" Type="http://schemas.openxmlformats.org/officeDocument/2006/relationships/image" Target="../media/image10.jpg"/><Relationship Id="rId5" Type="http://schemas.openxmlformats.org/officeDocument/2006/relationships/hyperlink" Target="https://en.wikipedia.org/wiki/New_York_City" TargetMode="External"/><Relationship Id="rId10" Type="http://schemas.openxmlformats.org/officeDocument/2006/relationships/image" Target="../media/image7.png"/><Relationship Id="rId4" Type="http://schemas.openxmlformats.org/officeDocument/2006/relationships/hyperlink" Target="https://en.wikipedia.org/wiki/Broadway_(Manhattan)" TargetMode="External"/><Relationship Id="rId9" Type="http://schemas.openxmlformats.org/officeDocument/2006/relationships/hyperlink" Target="https://en.wikipedia.org/wiki/Black_Monday_(1987)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https://www.youtube.com/watch?v=DyDfgMOUjCI&amp;ab_channel=BillieEilishVEVO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g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2.jp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factsite.com/day/september-4/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thefactsite.com/day/september-4/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jp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elarus" TargetMode="External"/><Relationship Id="rId7" Type="http://schemas.openxmlformats.org/officeDocument/2006/relationships/hyperlink" Target="https://en.wikipedia.org/wiki/Uzbekistan" TargetMode="External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en.wikipedia.org/wiki/Mongolia" TargetMode="External"/><Relationship Id="rId5" Type="http://schemas.openxmlformats.org/officeDocument/2006/relationships/hyperlink" Target="https://en.wikipedia.org/wiki/Georgia_(country)" TargetMode="External"/><Relationship Id="rId4" Type="http://schemas.openxmlformats.org/officeDocument/2006/relationships/hyperlink" Target="https://en.wikipedia.org/wiki/Dominica" TargetMode="Externa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jp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jp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3431400" y="335475"/>
            <a:ext cx="5400900" cy="7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3420" b="1">
                <a:highlight>
                  <a:schemeClr val="accent6"/>
                </a:highlight>
              </a:rPr>
              <a:t>Quiz</a:t>
            </a:r>
            <a:endParaRPr sz="4020" b="1">
              <a:highlight>
                <a:schemeClr val="accent6"/>
              </a:highlight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800" y="243475"/>
            <a:ext cx="8520600" cy="4771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400" b="1">
                <a:solidFill>
                  <a:srgbClr val="FF0000"/>
                </a:solidFill>
              </a:rPr>
              <a:t>6. Continue the joke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26" name="Google Shape;126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 algn="l" rtl="0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853"/>
              <a:buFont typeface="Arial"/>
              <a:buNone/>
            </a:pPr>
            <a:r>
              <a:rPr lang="ru" sz="4400" b="1">
                <a:solidFill>
                  <a:srgbClr val="073E87"/>
                </a:solidFill>
              </a:rPr>
              <a:t>-Have you read any of Shakespeare’s play?</a:t>
            </a:r>
            <a:endParaRPr sz="4400" b="1">
              <a:solidFill>
                <a:srgbClr val="073E87"/>
              </a:solidFill>
            </a:endParaRPr>
          </a:p>
          <a:p>
            <a:pPr marL="0" lvl="0" indent="0" algn="l" rtl="0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853"/>
              <a:buFont typeface="Arial"/>
              <a:buNone/>
            </a:pPr>
            <a:r>
              <a:rPr lang="ru" sz="4400" b="1">
                <a:solidFill>
                  <a:srgbClr val="073E87"/>
                </a:solidFill>
              </a:rPr>
              <a:t>-Only two of them.</a:t>
            </a:r>
            <a:endParaRPr sz="4400" b="1">
              <a:solidFill>
                <a:srgbClr val="073E87"/>
              </a:solidFill>
            </a:endParaRPr>
          </a:p>
          <a:p>
            <a:pPr marL="0" lvl="0" indent="0" algn="l" rtl="0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853"/>
              <a:buFont typeface="Arial"/>
              <a:buNone/>
            </a:pPr>
            <a:r>
              <a:rPr lang="ru" sz="4400" b="1">
                <a:solidFill>
                  <a:srgbClr val="073E87"/>
                </a:solidFill>
              </a:rPr>
              <a:t>-Which one?</a:t>
            </a:r>
            <a:endParaRPr sz="4400" b="1">
              <a:solidFill>
                <a:srgbClr val="073E87"/>
              </a:solidFill>
            </a:endParaRPr>
          </a:p>
          <a:p>
            <a:pPr marL="0" lvl="0" indent="0" algn="l" rtl="0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853"/>
              <a:buFont typeface="Arial"/>
              <a:buNone/>
            </a:pPr>
            <a:r>
              <a:rPr lang="ru" sz="4400" b="1">
                <a:solidFill>
                  <a:srgbClr val="073E87"/>
                </a:solidFill>
              </a:rPr>
              <a:t>-…. …</a:t>
            </a:r>
            <a:endParaRPr sz="4400" b="1">
              <a:solidFill>
                <a:srgbClr val="073E8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1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rgbClr val="FF0000"/>
                </a:solidFill>
              </a:rPr>
              <a:t>4.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958" name="Google Shape;958;p1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59" name="Google Shape;959;p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4375" y="-159350"/>
            <a:ext cx="5402300" cy="54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0" name="Google Shape;960;p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4825" y="2178448"/>
            <a:ext cx="1359625" cy="50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1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rgbClr val="FF0000"/>
                </a:solidFill>
                <a:highlight>
                  <a:srgbClr val="434343"/>
                </a:highlight>
              </a:rPr>
              <a:t>5.</a:t>
            </a:r>
            <a:endParaRPr b="1">
              <a:solidFill>
                <a:srgbClr val="FF0000"/>
              </a:solidFill>
              <a:highlight>
                <a:srgbClr val="434343"/>
              </a:highlight>
            </a:endParaRPr>
          </a:p>
        </p:txBody>
      </p:sp>
      <p:sp>
        <p:nvSpPr>
          <p:cNvPr id="967" name="Google Shape;967;p1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68" name="Google Shape;968;p133"/>
          <p:cNvPicPr preferRelativeResize="0"/>
          <p:nvPr/>
        </p:nvPicPr>
        <p:blipFill rotWithShape="1">
          <a:blip r:embed="rId3">
            <a:alphaModFix/>
          </a:blip>
          <a:srcRect t="10317" b="10317"/>
          <a:stretch/>
        </p:blipFill>
        <p:spPr>
          <a:xfrm>
            <a:off x="2022425" y="681050"/>
            <a:ext cx="4337850" cy="433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9" name="Google Shape;969;p1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69603" y="1880599"/>
            <a:ext cx="1160821" cy="116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1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rgbClr val="FF0000"/>
                </a:solidFill>
              </a:rPr>
              <a:t>6.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976" name="Google Shape;976;p1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77" name="Google Shape;977;p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1500" y="-360650"/>
            <a:ext cx="4816100" cy="550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8" name="Google Shape;978;p1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3500" y="1959401"/>
            <a:ext cx="892575" cy="96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rgbClr val="FF0000"/>
                </a:solidFill>
              </a:rPr>
              <a:t>7.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985" name="Google Shape;985;p1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986" name="Google Shape;986;p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1850" y="0"/>
            <a:ext cx="5567200" cy="5567200"/>
          </a:xfrm>
          <a:prstGeom prst="rect">
            <a:avLst/>
          </a:prstGeom>
          <a:noFill/>
          <a:ln>
            <a:noFill/>
          </a:ln>
        </p:spPr>
      </p:pic>
      <p:sp>
        <p:nvSpPr>
          <p:cNvPr id="987" name="Google Shape;987;p135"/>
          <p:cNvSpPr/>
          <p:nvPr/>
        </p:nvSpPr>
        <p:spPr>
          <a:xfrm>
            <a:off x="3738125" y="1322725"/>
            <a:ext cx="1993800" cy="354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9" name="Google Shape;989;p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25450" y="2099375"/>
            <a:ext cx="2306625" cy="158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1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rgbClr val="FF0000"/>
                </a:solidFill>
              </a:rPr>
              <a:t>8.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995" name="Google Shape;995;p1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96" name="Google Shape;996;p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4875" y="621875"/>
            <a:ext cx="5913875" cy="389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7" name="Google Shape;997;p1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28600" y="1436125"/>
            <a:ext cx="1397800" cy="195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1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4520">
                <a:solidFill>
                  <a:srgbClr val="FF0000"/>
                </a:solidFill>
              </a:rPr>
              <a:t>Answers</a:t>
            </a:r>
            <a:endParaRPr sz="4520">
              <a:solidFill>
                <a:srgbClr val="FF0000"/>
              </a:solidFill>
            </a:endParaRPr>
          </a:p>
        </p:txBody>
      </p:sp>
      <p:sp>
        <p:nvSpPr>
          <p:cNvPr id="1004" name="Google Shape;1004;p137"/>
          <p:cNvSpPr txBox="1">
            <a:spLocks noGrp="1"/>
          </p:cNvSpPr>
          <p:nvPr>
            <p:ph type="body" idx="1"/>
          </p:nvPr>
        </p:nvSpPr>
        <p:spPr>
          <a:xfrm>
            <a:off x="178950" y="11856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05" name="Google Shape;1005;p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77179"/>
            <a:ext cx="9258351" cy="4444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1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457200" lvl="0" indent="-388620" algn="ctr" rtl="0">
              <a:spcBef>
                <a:spcPts val="0"/>
              </a:spcBef>
              <a:spcAft>
                <a:spcPts val="0"/>
              </a:spcAft>
              <a:buSzPct val="140000"/>
              <a:buAutoNum type="arabicPeriod"/>
            </a:pPr>
            <a:r>
              <a:rPr lang="ru" b="1"/>
              <a:t>Argen</a:t>
            </a:r>
            <a:r>
              <a:rPr lang="ru" b="1">
                <a:solidFill>
                  <a:srgbClr val="3366CC"/>
                </a:solidFill>
              </a:rPr>
              <a:t>TIN</a:t>
            </a:r>
            <a:r>
              <a:rPr lang="ru" b="1"/>
              <a:t>a.</a:t>
            </a:r>
            <a:endParaRPr sz="2000"/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/>
          </a:p>
        </p:txBody>
      </p:sp>
      <p:sp>
        <p:nvSpPr>
          <p:cNvPr id="1011" name="Google Shape;1011;p1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12" name="Google Shape;1012;p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6300" y="1272425"/>
            <a:ext cx="1927675" cy="353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3" name="Google Shape;1013;p1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0075" y="2624600"/>
            <a:ext cx="1534775" cy="114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1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/>
              <a:t>2. Ba</a:t>
            </a:r>
            <a:r>
              <a:rPr lang="ru" b="1">
                <a:solidFill>
                  <a:srgbClr val="3366CC"/>
                </a:solidFill>
              </a:rPr>
              <a:t>HAM</a:t>
            </a:r>
            <a:r>
              <a:rPr lang="ru" b="1"/>
              <a:t>as</a:t>
            </a:r>
            <a:endParaRPr sz="2000" b="1"/>
          </a:p>
        </p:txBody>
      </p:sp>
      <p:sp>
        <p:nvSpPr>
          <p:cNvPr id="1019" name="Google Shape;1019;p1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20" name="Google Shape;1020;p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8650" y="1850925"/>
            <a:ext cx="2758975" cy="183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p1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9850" y="1647275"/>
            <a:ext cx="3892575" cy="366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1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/>
              <a:t>3.</a:t>
            </a:r>
            <a:r>
              <a:rPr lang="ru" b="1">
                <a:solidFill>
                  <a:srgbClr val="FF0000"/>
                </a:solidFill>
              </a:rPr>
              <a:t> ICE</a:t>
            </a:r>
            <a:r>
              <a:rPr lang="ru" b="1"/>
              <a:t>land</a:t>
            </a:r>
            <a:endParaRPr sz="2000" b="1"/>
          </a:p>
        </p:txBody>
      </p:sp>
      <p:sp>
        <p:nvSpPr>
          <p:cNvPr id="1027" name="Google Shape;1027;p1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28" name="Google Shape;1028;p140"/>
          <p:cNvPicPr preferRelativeResize="0"/>
          <p:nvPr/>
        </p:nvPicPr>
        <p:blipFill rotWithShape="1">
          <a:blip r:embed="rId3">
            <a:alphaModFix/>
          </a:blip>
          <a:srcRect l="19154" r="19154"/>
          <a:stretch/>
        </p:blipFill>
        <p:spPr>
          <a:xfrm>
            <a:off x="1504700" y="1929475"/>
            <a:ext cx="3167125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Google Shape;1029;p1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9700" y="2062162"/>
            <a:ext cx="2399925" cy="159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1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/>
              <a:t>4. Madagas</a:t>
            </a:r>
            <a:r>
              <a:rPr lang="ru" b="1">
                <a:solidFill>
                  <a:srgbClr val="FF0000"/>
                </a:solidFill>
              </a:rPr>
              <a:t>CAR</a:t>
            </a:r>
            <a:endParaRPr sz="2000" b="1">
              <a:solidFill>
                <a:srgbClr val="FF0000"/>
              </a:solidFill>
            </a:endParaRPr>
          </a:p>
        </p:txBody>
      </p:sp>
      <p:sp>
        <p:nvSpPr>
          <p:cNvPr id="1035" name="Google Shape;1035;p1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36" name="Google Shape;1036;p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1400" y="1784550"/>
            <a:ext cx="3782425" cy="378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7" name="Google Shape;1037;p1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9650" y="2437227"/>
            <a:ext cx="2593350" cy="96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3659" b="1">
                <a:solidFill>
                  <a:srgbClr val="FF0000"/>
                </a:solidFill>
              </a:rPr>
              <a:t>7. </a:t>
            </a:r>
            <a:r>
              <a:rPr lang="ru" sz="3459" b="1">
                <a:solidFill>
                  <a:srgbClr val="FF0000"/>
                </a:solidFill>
              </a:rPr>
              <a:t>Who is the author ?( Rus. poet)</a:t>
            </a:r>
            <a:endParaRPr sz="2020">
              <a:solidFill>
                <a:srgbClr val="FF0000"/>
              </a:solidFill>
            </a:endParaRPr>
          </a:p>
        </p:txBody>
      </p:sp>
      <p:sp>
        <p:nvSpPr>
          <p:cNvPr id="133" name="Google Shape;133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66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 b="1">
                <a:solidFill>
                  <a:schemeClr val="dk1"/>
                </a:solidFill>
                <a:highlight>
                  <a:srgbClr val="FFFFFF"/>
                </a:highlight>
              </a:rPr>
              <a:t>I loved you -- and love it may yet be</a:t>
            </a:r>
            <a:endParaRPr sz="1600" b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 b="1">
                <a:solidFill>
                  <a:schemeClr val="dk1"/>
                </a:solidFill>
                <a:highlight>
                  <a:srgbClr val="FFFFFF"/>
                </a:highlight>
              </a:rPr>
              <a:t>Deep in my soul. It might still smoulder there.</a:t>
            </a:r>
            <a:endParaRPr sz="1600" b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 b="1">
                <a:solidFill>
                  <a:schemeClr val="dk1"/>
                </a:solidFill>
                <a:highlight>
                  <a:srgbClr val="FFFFFF"/>
                </a:highlight>
              </a:rPr>
              <a:t>But do not trouble your dear heart for me</a:t>
            </a:r>
            <a:endParaRPr sz="1600" b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 b="1">
                <a:solidFill>
                  <a:schemeClr val="dk1"/>
                </a:solidFill>
                <a:highlight>
                  <a:srgbClr val="FFFFFF"/>
                </a:highlight>
              </a:rPr>
              <a:t>I would not want to make you shed a tear</a:t>
            </a:r>
            <a:endParaRPr sz="1600" b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 b="1">
                <a:solidFill>
                  <a:schemeClr val="dk1"/>
                </a:solidFill>
                <a:highlight>
                  <a:srgbClr val="FFFFFF"/>
                </a:highlight>
              </a:rPr>
              <a:t>I loved you -- Helplessly Hopelessly</a:t>
            </a:r>
            <a:endParaRPr sz="1600" b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 b="1">
                <a:solidFill>
                  <a:schemeClr val="dk1"/>
                </a:solidFill>
                <a:highlight>
                  <a:srgbClr val="FFFFFF"/>
                </a:highlight>
              </a:rPr>
              <a:t>Timidity and longing plagued my mind</a:t>
            </a:r>
            <a:endParaRPr sz="1600" b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 b="1">
                <a:solidFill>
                  <a:schemeClr val="dk1"/>
                </a:solidFill>
                <a:highlight>
                  <a:srgbClr val="FFFFFF"/>
                </a:highlight>
              </a:rPr>
              <a:t>I loved you so tenderly so truly</a:t>
            </a:r>
            <a:endParaRPr sz="1600" b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600" b="1">
                <a:solidFill>
                  <a:schemeClr val="dk1"/>
                </a:solidFill>
                <a:highlight>
                  <a:srgbClr val="FFFFFF"/>
                </a:highlight>
              </a:rPr>
              <a:t>God grant that you may such another find</a:t>
            </a:r>
            <a:endParaRPr sz="5300" b="1">
              <a:solidFill>
                <a:srgbClr val="073E8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142"/>
          <p:cNvSpPr txBox="1">
            <a:spLocks noGrp="1"/>
          </p:cNvSpPr>
          <p:nvPr>
            <p:ph type="title"/>
          </p:nvPr>
        </p:nvSpPr>
        <p:spPr>
          <a:xfrm>
            <a:off x="235025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highlight>
                  <a:schemeClr val="lt1"/>
                </a:highlight>
              </a:rPr>
              <a:t>5. Mon</a:t>
            </a:r>
            <a:r>
              <a:rPr lang="ru" b="1">
                <a:solidFill>
                  <a:srgbClr val="FF0000"/>
                </a:solidFill>
                <a:highlight>
                  <a:schemeClr val="lt1"/>
                </a:highlight>
              </a:rPr>
              <a:t>TEN</a:t>
            </a:r>
            <a:r>
              <a:rPr lang="ru" b="1">
                <a:highlight>
                  <a:schemeClr val="lt1"/>
                </a:highlight>
              </a:rPr>
              <a:t>egro</a:t>
            </a:r>
            <a:r>
              <a:rPr lang="ru" b="1">
                <a:solidFill>
                  <a:srgbClr val="FF0000"/>
                </a:solidFill>
                <a:highlight>
                  <a:schemeClr val="lt1"/>
                </a:highlight>
              </a:rPr>
              <a:t> ( Черногория). </a:t>
            </a:r>
            <a:endParaRPr sz="2000" b="1">
              <a:solidFill>
                <a:srgbClr val="FF0000"/>
              </a:solidFill>
              <a:highlight>
                <a:schemeClr val="lt1"/>
              </a:highlight>
            </a:endParaRPr>
          </a:p>
        </p:txBody>
      </p:sp>
      <p:sp>
        <p:nvSpPr>
          <p:cNvPr id="1043" name="Google Shape;1043;p1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44" name="Google Shape;1044;p142"/>
          <p:cNvPicPr preferRelativeResize="0"/>
          <p:nvPr/>
        </p:nvPicPr>
        <p:blipFill rotWithShape="1">
          <a:blip r:embed="rId3">
            <a:alphaModFix/>
          </a:blip>
          <a:srcRect t="10317" b="10317"/>
          <a:stretch/>
        </p:blipFill>
        <p:spPr>
          <a:xfrm>
            <a:off x="1159025" y="1677525"/>
            <a:ext cx="3823850" cy="38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5" name="Google Shape;1045;p1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5653" y="2053124"/>
            <a:ext cx="1160821" cy="116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p1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/>
              <a:t>6. Nor</a:t>
            </a:r>
            <a:r>
              <a:rPr lang="ru" b="1">
                <a:solidFill>
                  <a:srgbClr val="FF0000"/>
                </a:solidFill>
              </a:rPr>
              <a:t>WAY</a:t>
            </a:r>
            <a:endParaRPr sz="2000" b="1">
              <a:solidFill>
                <a:srgbClr val="FF0000"/>
              </a:solidFill>
            </a:endParaRPr>
          </a:p>
        </p:txBody>
      </p:sp>
      <p:sp>
        <p:nvSpPr>
          <p:cNvPr id="1051" name="Google Shape;1051;p1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52" name="Google Shape;1052;p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2975" y="1749800"/>
            <a:ext cx="3301250" cy="377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3" name="Google Shape;1053;p1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03800" y="2379264"/>
            <a:ext cx="892575" cy="96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1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rgbClr val="FF0000"/>
                </a:solidFill>
              </a:rPr>
              <a:t>7.</a:t>
            </a:r>
            <a:r>
              <a:rPr lang="ru" sz="4000"/>
              <a:t>The Kingdom of S</a:t>
            </a:r>
            <a:r>
              <a:rPr lang="ru" sz="4000">
                <a:solidFill>
                  <a:srgbClr val="FF0000"/>
                </a:solidFill>
              </a:rPr>
              <a:t>audi</a:t>
            </a:r>
            <a:r>
              <a:rPr lang="ru" sz="4000"/>
              <a:t> Arabia</a:t>
            </a:r>
            <a:r>
              <a:rPr lang="ru" sz="2000"/>
              <a:t> </a:t>
            </a:r>
            <a:endParaRPr sz="2000" b="1">
              <a:solidFill>
                <a:srgbClr val="FF0000"/>
              </a:solidFill>
            </a:endParaRPr>
          </a:p>
        </p:txBody>
      </p:sp>
      <p:sp>
        <p:nvSpPr>
          <p:cNvPr id="1059" name="Google Shape;1059;p1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60" name="Google Shape;1060;p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6925" y="1707499"/>
            <a:ext cx="3746075" cy="374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1" name="Google Shape;1061;p1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7675" y="2069100"/>
            <a:ext cx="2306625" cy="158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145"/>
          <p:cNvSpPr txBox="1">
            <a:spLocks noGrp="1"/>
          </p:cNvSpPr>
          <p:nvPr>
            <p:ph type="title"/>
          </p:nvPr>
        </p:nvSpPr>
        <p:spPr>
          <a:xfrm>
            <a:off x="311700" y="473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3020" b="1"/>
              <a:t>8. Tur</a:t>
            </a:r>
            <a:r>
              <a:rPr lang="ru" sz="3020" b="1">
                <a:solidFill>
                  <a:srgbClr val="FF0000"/>
                </a:solidFill>
              </a:rPr>
              <a:t>key</a:t>
            </a:r>
            <a:endParaRPr sz="1800" b="1">
              <a:solidFill>
                <a:srgbClr val="FF0000"/>
              </a:solidFill>
            </a:endParaRPr>
          </a:p>
        </p:txBody>
      </p:sp>
      <p:sp>
        <p:nvSpPr>
          <p:cNvPr id="1067" name="Google Shape;1067;p14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68" name="Google Shape;1068;p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225" y="1524600"/>
            <a:ext cx="5271700" cy="347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9" name="Google Shape;1069;p1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7075" y="2020825"/>
            <a:ext cx="1397800" cy="195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p146"/>
          <p:cNvSpPr txBox="1">
            <a:spLocks noGrp="1"/>
          </p:cNvSpPr>
          <p:nvPr>
            <p:ph type="title"/>
          </p:nvPr>
        </p:nvSpPr>
        <p:spPr>
          <a:xfrm>
            <a:off x="389125" y="21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4520" b="1">
                <a:solidFill>
                  <a:srgbClr val="FF0000"/>
                </a:solidFill>
              </a:rPr>
              <a:t>Final-crossword-</a:t>
            </a:r>
            <a:r>
              <a:rPr lang="ru" sz="4520" b="1">
                <a:solidFill>
                  <a:srgbClr val="073E87"/>
                </a:solidFill>
              </a:rPr>
              <a:t>40 sec</a:t>
            </a:r>
            <a:endParaRPr sz="4520" b="1">
              <a:solidFill>
                <a:srgbClr val="073E87"/>
              </a:solidFill>
            </a:endParaRPr>
          </a:p>
        </p:txBody>
      </p:sp>
      <p:sp>
        <p:nvSpPr>
          <p:cNvPr id="1075" name="Google Shape;1075;p1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76" name="Google Shape;1076;p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5700" y="1373125"/>
            <a:ext cx="3892600" cy="377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p16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0" name="Google Shape;1210;p16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graphicFrame>
        <p:nvGraphicFramePr>
          <p:cNvPr id="1211" name="Google Shape;1211;p163"/>
          <p:cNvGraphicFramePr/>
          <p:nvPr>
            <p:extLst>
              <p:ext uri="{D42A27DB-BD31-4B8C-83A1-F6EECF244321}">
                <p14:modId xmlns:p14="http://schemas.microsoft.com/office/powerpoint/2010/main" val="4096911860"/>
              </p:ext>
            </p:extLst>
          </p:nvPr>
        </p:nvGraphicFramePr>
        <p:xfrm>
          <a:off x="952475" y="1238250"/>
          <a:ext cx="5568500" cy="3626910"/>
        </p:xfrm>
        <a:graphic>
          <a:graphicData uri="http://schemas.openxmlformats.org/drawingml/2006/table">
            <a:tbl>
              <a:tblPr>
                <a:noFill/>
                <a:tableStyleId>{AE95027C-64F6-4178-A394-FD79EA56E0BD}</a:tableStyleId>
              </a:tblPr>
              <a:tblGrid>
                <a:gridCol w="556850"/>
                <a:gridCol w="556850"/>
                <a:gridCol w="556850"/>
                <a:gridCol w="556850"/>
                <a:gridCol w="556850"/>
                <a:gridCol w="556850"/>
                <a:gridCol w="556850"/>
                <a:gridCol w="556850"/>
                <a:gridCol w="556850"/>
                <a:gridCol w="556850"/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 dirty="0" smtClean="0">
                          <a:solidFill>
                            <a:srgbClr val="FF0000"/>
                          </a:solidFill>
                        </a:rPr>
                        <a:t>N</a:t>
                      </a:r>
                      <a:endParaRPr sz="22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200" b="1" dirty="0">
                          <a:solidFill>
                            <a:srgbClr val="FF0000"/>
                          </a:solidFill>
                        </a:rPr>
                        <a:t>l</a:t>
                      </a:r>
                      <a:endParaRPr sz="22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200" b="1" dirty="0">
                          <a:solidFill>
                            <a:srgbClr val="FF0000"/>
                          </a:solidFill>
                        </a:rPr>
                        <a:t>s</a:t>
                      </a:r>
                      <a:endParaRPr sz="22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200" b="1" dirty="0">
                          <a:solidFill>
                            <a:srgbClr val="FF0000"/>
                          </a:solidFill>
                        </a:rPr>
                        <a:t>h</a:t>
                      </a:r>
                      <a:endParaRPr sz="22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579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p16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solidFill>
                  <a:srgbClr val="FF0000"/>
                </a:solidFill>
              </a:rPr>
              <a:t>Example</a:t>
            </a:r>
            <a:endParaRPr b="1" dirty="0">
              <a:solidFill>
                <a:srgbClr val="FF0000"/>
              </a:solidFill>
            </a:endParaRPr>
          </a:p>
        </p:txBody>
      </p:sp>
      <p:sp>
        <p:nvSpPr>
          <p:cNvPr id="1210" name="Google Shape;1210;p16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graphicFrame>
        <p:nvGraphicFramePr>
          <p:cNvPr id="1211" name="Google Shape;1211;p163"/>
          <p:cNvGraphicFramePr/>
          <p:nvPr>
            <p:extLst>
              <p:ext uri="{D42A27DB-BD31-4B8C-83A1-F6EECF244321}">
                <p14:modId xmlns:p14="http://schemas.microsoft.com/office/powerpoint/2010/main" val="2094086576"/>
              </p:ext>
            </p:extLst>
          </p:nvPr>
        </p:nvGraphicFramePr>
        <p:xfrm>
          <a:off x="952475" y="1238250"/>
          <a:ext cx="5568497" cy="3626910"/>
        </p:xfrm>
        <a:graphic>
          <a:graphicData uri="http://schemas.openxmlformats.org/drawingml/2006/table">
            <a:tbl>
              <a:tblPr>
                <a:noFill/>
                <a:tableStyleId>{AE95027C-64F6-4178-A394-FD79EA56E0BD}</a:tableStyleId>
              </a:tblPr>
              <a:tblGrid>
                <a:gridCol w="506227"/>
                <a:gridCol w="506227"/>
                <a:gridCol w="506227"/>
                <a:gridCol w="506227"/>
                <a:gridCol w="506227"/>
                <a:gridCol w="506227"/>
                <a:gridCol w="506227"/>
                <a:gridCol w="506227"/>
                <a:gridCol w="506227"/>
                <a:gridCol w="506227"/>
                <a:gridCol w="506227"/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 dirty="0" smtClean="0"/>
                        <a:t>M</a:t>
                      </a: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 dirty="0" smtClean="0"/>
                        <a:t>A</a:t>
                      </a: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 dirty="0" smtClean="0">
                          <a:solidFill>
                            <a:schemeClr val="tx1"/>
                          </a:solidFill>
                        </a:rPr>
                        <a:t>R</a:t>
                      </a:r>
                      <a:endParaRPr sz="2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 dirty="0" smtClean="0"/>
                        <a:t>C</a:t>
                      </a: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 dirty="0" smtClean="0"/>
                        <a:t>H</a:t>
                      </a: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 dirty="0" smtClean="0"/>
                        <a:t>+2</a:t>
                      </a:r>
                      <a:endParaRPr sz="2200" b="1" dirty="0"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sz="2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200" b="1" dirty="0" smtClean="0"/>
                        <a:t>0</a:t>
                      </a:r>
                      <a:endParaRPr sz="2200" b="1" dirty="0"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 dirty="0" smtClean="0"/>
                        <a:t>R</a:t>
                      </a: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 dirty="0" smtClean="0"/>
                        <a:t>A</a:t>
                      </a: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 dirty="0" smtClean="0"/>
                        <a:t>I</a:t>
                      </a: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 dirty="0" smtClean="0">
                          <a:solidFill>
                            <a:schemeClr val="tx1"/>
                          </a:solidFill>
                        </a:rPr>
                        <a:t>N</a:t>
                      </a:r>
                      <a:endParaRPr sz="2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 dirty="0" smtClean="0"/>
                        <a:t>-2</a:t>
                      </a:r>
                      <a:endParaRPr sz="2200" b="1" dirty="0"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200" b="1" dirty="0">
                          <a:solidFill>
                            <a:srgbClr val="FF0000"/>
                          </a:solidFill>
                        </a:rPr>
                        <a:t>l</a:t>
                      </a:r>
                      <a:endParaRPr sz="22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200" b="1" dirty="0" smtClean="0"/>
                        <a:t>0</a:t>
                      </a:r>
                      <a:endParaRPr sz="2200" b="1" dirty="0"/>
                    </a:p>
                  </a:txBody>
                  <a:tcPr marL="91425" marR="91425" marT="91425" marB="91425">
                    <a:solidFill>
                      <a:srgbClr val="FFFF00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200" b="1" dirty="0" smtClean="0"/>
                        <a:t>0</a:t>
                      </a:r>
                      <a:endParaRPr sz="2200" b="1" dirty="0"/>
                    </a:p>
                  </a:txBody>
                  <a:tcPr marL="91425" marR="91425" marT="91425" marB="91425">
                    <a:solidFill>
                      <a:srgbClr val="FFFF00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200" b="1" dirty="0">
                          <a:solidFill>
                            <a:srgbClr val="FF0000"/>
                          </a:solidFill>
                        </a:rPr>
                        <a:t>s</a:t>
                      </a:r>
                      <a:endParaRPr sz="22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200" b="1" dirty="0" smtClean="0"/>
                        <a:t>0</a:t>
                      </a:r>
                      <a:endParaRPr sz="2200" b="1" dirty="0"/>
                    </a:p>
                  </a:txBody>
                  <a:tcPr marL="91425" marR="91425" marT="91425" marB="91425">
                    <a:solidFill>
                      <a:srgbClr val="FFFF00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 dirty="0" smtClean="0"/>
                        <a:t>S</a:t>
                      </a:r>
                      <a:endParaRPr sz="2200" b="1" dirty="0"/>
                    </a:p>
                  </a:txBody>
                  <a:tcPr marL="91425" marR="91425" marT="91425" marB="91425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 dirty="0" smtClean="0"/>
                        <a:t>T</a:t>
                      </a: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 dirty="0" smtClean="0"/>
                        <a:t>O</a:t>
                      </a: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 dirty="0" smtClean="0"/>
                        <a:t>R</a:t>
                      </a:r>
                      <a:endParaRPr sz="2200" b="1" dirty="0"/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solidFill>
                            <a:schemeClr val="tx1"/>
                          </a:solidFill>
                        </a:rPr>
                        <a:t>M</a:t>
                      </a:r>
                      <a:endParaRPr sz="2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200" b="1" dirty="0" smtClean="0"/>
                        <a:t>1</a:t>
                      </a:r>
                      <a:endParaRPr sz="2200" b="1" dirty="0"/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  <p:sp>
        <p:nvSpPr>
          <p:cNvPr id="2" name="Фигура, имеющая форму буквы L 1"/>
          <p:cNvSpPr/>
          <p:nvPr/>
        </p:nvSpPr>
        <p:spPr>
          <a:xfrm rot="18757946">
            <a:off x="5499003" y="1429636"/>
            <a:ext cx="310719" cy="177553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Фигура, имеющая форму буквы L 6"/>
          <p:cNvSpPr/>
          <p:nvPr/>
        </p:nvSpPr>
        <p:spPr>
          <a:xfrm rot="18757946">
            <a:off x="5571504" y="2395656"/>
            <a:ext cx="310719" cy="177553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06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148"/>
          <p:cNvSpPr txBox="1">
            <a:spLocks noGrp="1"/>
          </p:cNvSpPr>
          <p:nvPr>
            <p:ph type="title"/>
          </p:nvPr>
        </p:nvSpPr>
        <p:spPr>
          <a:xfrm>
            <a:off x="389125" y="21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990"/>
            </a:pPr>
            <a:r>
              <a:rPr lang="ru" sz="4520" b="1" dirty="0" smtClean="0">
                <a:solidFill>
                  <a:srgbClr val="FF0000"/>
                </a:solidFill>
              </a:rPr>
              <a:t>1</a:t>
            </a:r>
            <a:r>
              <a:rPr lang="en-US" sz="4520" b="1" dirty="0">
                <a:solidFill>
                  <a:srgbClr val="FF0000"/>
                </a:solidFill>
              </a:rPr>
              <a:t>.</a:t>
            </a:r>
            <a:r>
              <a:rPr lang="en-US" sz="3600" b="1" dirty="0" smtClean="0">
                <a:solidFill>
                  <a:srgbClr val="FF0000"/>
                </a:solidFill>
              </a:rPr>
              <a:t>Guess </a:t>
            </a:r>
            <a:r>
              <a:rPr lang="en-US" sz="3600" b="1" dirty="0">
                <a:solidFill>
                  <a:srgbClr val="FF0000"/>
                </a:solidFill>
              </a:rPr>
              <a:t>the music group </a:t>
            </a:r>
            <a:r>
              <a:rPr lang="en-US" sz="4800" dirty="0"/>
              <a:t/>
            </a:r>
            <a:br>
              <a:rPr lang="en-US" sz="4800" dirty="0"/>
            </a:br>
            <a:endParaRPr sz="4520" b="1" dirty="0">
              <a:solidFill>
                <a:srgbClr val="FF0000"/>
              </a:solidFill>
            </a:endParaRPr>
          </a:p>
        </p:txBody>
      </p:sp>
      <p:sp>
        <p:nvSpPr>
          <p:cNvPr id="1090" name="Google Shape;1090;p14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>
              <a:spcAft>
                <a:spcPts val="1200"/>
              </a:spcAft>
              <a:buNone/>
            </a:pPr>
            <a:r>
              <a:rPr lang="en-US" sz="3200" b="1" dirty="0" smtClean="0">
                <a:solidFill>
                  <a:srgbClr val="FF0000"/>
                </a:solidFill>
              </a:rPr>
              <a:t>IT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>
                <a:solidFill>
                  <a:schemeClr val="tx1"/>
                </a:solidFill>
              </a:rPr>
              <a:t>has produced many well-known hits </a:t>
            </a:r>
            <a:endParaRPr lang="en-US" sz="3200" b="1" dirty="0" smtClean="0">
              <a:solidFill>
                <a:schemeClr val="tx1"/>
              </a:solidFill>
            </a:endParaRPr>
          </a:p>
          <a:p>
            <a:pPr marL="0" lvl="0" indent="0">
              <a:spcAft>
                <a:spcPts val="1200"/>
              </a:spcAft>
              <a:buNone/>
            </a:pPr>
            <a:r>
              <a:rPr lang="en-US" sz="3200" b="1" dirty="0" smtClean="0">
                <a:solidFill>
                  <a:schemeClr val="tx1"/>
                </a:solidFill>
              </a:rPr>
              <a:t>like </a:t>
            </a:r>
            <a:r>
              <a:rPr lang="en-US" sz="3200" b="1" dirty="0">
                <a:solidFill>
                  <a:schemeClr val="tx1"/>
                </a:solidFill>
              </a:rPr>
              <a:t>“</a:t>
            </a:r>
            <a:r>
              <a:rPr lang="en-US" sz="3200" b="1" dirty="0">
                <a:solidFill>
                  <a:schemeClr val="tx1"/>
                </a:solidFill>
                <a:hlinkClick r:id="rId3"/>
              </a:rPr>
              <a:t>Bohemian Rhapsody</a:t>
            </a:r>
            <a:r>
              <a:rPr lang="en-US" sz="3200" b="1" dirty="0" smtClean="0">
                <a:solidFill>
                  <a:schemeClr val="tx1"/>
                </a:solidFill>
              </a:rPr>
              <a:t>”,</a:t>
            </a:r>
          </a:p>
          <a:p>
            <a:pPr marL="0" lvl="0" indent="0">
              <a:spcAft>
                <a:spcPts val="1200"/>
              </a:spcAft>
              <a:buNone/>
            </a:pP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>
                <a:solidFill>
                  <a:schemeClr val="tx1"/>
                </a:solidFill>
              </a:rPr>
              <a:t>“</a:t>
            </a:r>
            <a:r>
              <a:rPr lang="en-US" sz="3200" b="1" dirty="0">
                <a:solidFill>
                  <a:schemeClr val="tx1"/>
                </a:solidFill>
                <a:hlinkClick r:id="rId4"/>
              </a:rPr>
              <a:t>We Will Rock You</a:t>
            </a:r>
            <a:r>
              <a:rPr lang="en-US" sz="3200" b="1" dirty="0">
                <a:solidFill>
                  <a:schemeClr val="tx1"/>
                </a:solidFill>
              </a:rPr>
              <a:t>”, </a:t>
            </a:r>
            <a:endParaRPr lang="en-US" sz="3200" b="1" dirty="0" smtClean="0">
              <a:solidFill>
                <a:schemeClr val="tx1"/>
              </a:solidFill>
            </a:endParaRPr>
          </a:p>
          <a:p>
            <a:pPr marL="0" lvl="0" indent="0">
              <a:spcAft>
                <a:spcPts val="1200"/>
              </a:spcAft>
              <a:buNone/>
            </a:pPr>
            <a:r>
              <a:rPr lang="en-US" sz="3200" b="1" dirty="0" smtClean="0">
                <a:solidFill>
                  <a:schemeClr val="tx1"/>
                </a:solidFill>
              </a:rPr>
              <a:t>“</a:t>
            </a:r>
            <a:r>
              <a:rPr lang="en-US" sz="3200" b="1" dirty="0">
                <a:solidFill>
                  <a:schemeClr val="tx1"/>
                </a:solidFill>
              </a:rPr>
              <a:t>We Are the Champions</a:t>
            </a:r>
            <a:r>
              <a:rPr lang="en-US" sz="3200" b="1" dirty="0" smtClean="0">
                <a:solidFill>
                  <a:schemeClr val="tx1"/>
                </a:solidFill>
              </a:rPr>
              <a:t>”</a:t>
            </a:r>
            <a:endParaRPr sz="3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p149"/>
          <p:cNvSpPr txBox="1">
            <a:spLocks noGrp="1"/>
          </p:cNvSpPr>
          <p:nvPr>
            <p:ph type="title"/>
          </p:nvPr>
        </p:nvSpPr>
        <p:spPr>
          <a:xfrm>
            <a:off x="389125" y="21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4520" b="1" dirty="0">
                <a:solidFill>
                  <a:srgbClr val="FF0000"/>
                </a:solidFill>
              </a:rPr>
              <a:t>2.</a:t>
            </a:r>
            <a:r>
              <a:rPr lang="ru" sz="3000" b="1" dirty="0">
                <a:solidFill>
                  <a:srgbClr val="FF0000"/>
                </a:solidFill>
              </a:rPr>
              <a:t>Itty Bitty Rhyme: I'm a Little Princess …</a:t>
            </a:r>
            <a:endParaRPr sz="3000" b="1" dirty="0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3000" b="1" dirty="0"/>
              <a:t>What word is missing</a:t>
            </a:r>
            <a:r>
              <a:rPr lang="ru" sz="3000" b="1" dirty="0" smtClean="0"/>
              <a:t>?</a:t>
            </a:r>
            <a:endParaRPr sz="3520" b="1" dirty="0">
              <a:solidFill>
                <a:srgbClr val="FF0000"/>
              </a:solidFill>
            </a:endParaRPr>
          </a:p>
        </p:txBody>
      </p:sp>
      <p:sp>
        <p:nvSpPr>
          <p:cNvPr id="1097" name="Google Shape;1097;p14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1098" name="Google Shape;1098;p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5300" y="1449100"/>
            <a:ext cx="3162350" cy="3569799"/>
          </a:xfrm>
          <a:prstGeom prst="rect">
            <a:avLst/>
          </a:prstGeom>
          <a:noFill/>
          <a:ln>
            <a:noFill/>
          </a:ln>
        </p:spPr>
      </p:pic>
      <p:sp>
        <p:nvSpPr>
          <p:cNvPr id="1099" name="Google Shape;1099;p149"/>
          <p:cNvSpPr/>
          <p:nvPr/>
        </p:nvSpPr>
        <p:spPr>
          <a:xfrm>
            <a:off x="4687025" y="2405800"/>
            <a:ext cx="853200" cy="297300"/>
          </a:xfrm>
          <a:prstGeom prst="rect">
            <a:avLst/>
          </a:prstGeom>
          <a:solidFill>
            <a:srgbClr val="31B6F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150"/>
          <p:cNvSpPr txBox="1">
            <a:spLocks noGrp="1"/>
          </p:cNvSpPr>
          <p:nvPr>
            <p:ph type="title"/>
          </p:nvPr>
        </p:nvSpPr>
        <p:spPr>
          <a:xfrm>
            <a:off x="389125" y="21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4520" b="1" dirty="0" smtClean="0">
                <a:solidFill>
                  <a:srgbClr val="FF0000"/>
                </a:solidFill>
              </a:rPr>
              <a:t> </a:t>
            </a:r>
            <a:r>
              <a:rPr lang="ru" sz="4520" b="1" dirty="0">
                <a:solidFill>
                  <a:srgbClr val="FF0000"/>
                </a:solidFill>
              </a:rPr>
              <a:t>3.</a:t>
            </a:r>
            <a:r>
              <a:rPr lang="ru" sz="3100" b="1" dirty="0">
                <a:solidFill>
                  <a:srgbClr val="FF0000"/>
                </a:solidFill>
              </a:rPr>
              <a:t>What do these pictures have in common?</a:t>
            </a:r>
            <a:endParaRPr sz="3220" b="1" dirty="0">
              <a:solidFill>
                <a:srgbClr val="FF0000"/>
              </a:solidFill>
            </a:endParaRPr>
          </a:p>
        </p:txBody>
      </p:sp>
      <p:sp>
        <p:nvSpPr>
          <p:cNvPr id="1106" name="Google Shape;1106;p15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07" name="Google Shape;1107;p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775" y="1419806"/>
            <a:ext cx="4757174" cy="238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8" name="Google Shape;1108;p1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7100" y="2389625"/>
            <a:ext cx="4589151" cy="201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9" name="Google Shape;1109;p1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1025" y="2826869"/>
            <a:ext cx="3589549" cy="231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400" b="1" dirty="0">
                <a:solidFill>
                  <a:srgbClr val="FF0000"/>
                </a:solidFill>
              </a:rPr>
              <a:t>8. </a:t>
            </a:r>
            <a:r>
              <a:rPr lang="ru" sz="3844" b="1" dirty="0">
                <a:solidFill>
                  <a:srgbClr val="FF0000"/>
                </a:solidFill>
              </a:rPr>
              <a:t>Guess the singer-</a:t>
            </a:r>
            <a:r>
              <a:rPr lang="ru" sz="2511" b="1" dirty="0">
                <a:solidFill>
                  <a:srgbClr val="3366CC"/>
                </a:solidFill>
              </a:rPr>
              <a:t>0,5</a:t>
            </a:r>
            <a:r>
              <a:rPr lang="ru" sz="3844" b="1" dirty="0">
                <a:solidFill>
                  <a:srgbClr val="FF0000"/>
                </a:solidFill>
              </a:rPr>
              <a:t>/song-</a:t>
            </a:r>
            <a:r>
              <a:rPr lang="ru" sz="2400" b="1" dirty="0">
                <a:solidFill>
                  <a:srgbClr val="3366CC"/>
                </a:solidFill>
              </a:rPr>
              <a:t>0,5</a:t>
            </a:r>
            <a:endParaRPr sz="800" dirty="0">
              <a:solidFill>
                <a:srgbClr val="3366CC"/>
              </a:solidFill>
            </a:endParaRPr>
          </a:p>
        </p:txBody>
      </p:sp>
      <p:sp>
        <p:nvSpPr>
          <p:cNvPr id="140" name="Google Shape;140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41" name="Google Shape;14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1175" y="1152475"/>
            <a:ext cx="4940000" cy="3951974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4"/>
          <p:cNvSpPr/>
          <p:nvPr/>
        </p:nvSpPr>
        <p:spPr>
          <a:xfrm>
            <a:off x="2051175" y="1274800"/>
            <a:ext cx="1313100" cy="201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151"/>
          <p:cNvSpPr txBox="1">
            <a:spLocks noGrp="1"/>
          </p:cNvSpPr>
          <p:nvPr>
            <p:ph type="title"/>
          </p:nvPr>
        </p:nvSpPr>
        <p:spPr>
          <a:xfrm>
            <a:off x="389125" y="21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4520" b="1" dirty="0" smtClean="0">
                <a:solidFill>
                  <a:srgbClr val="FF0000"/>
                </a:solidFill>
              </a:rPr>
              <a:t>4.</a:t>
            </a:r>
            <a:endParaRPr sz="4520" b="1" dirty="0">
              <a:solidFill>
                <a:srgbClr val="FF0000"/>
              </a:solidFill>
            </a:endParaRPr>
          </a:p>
        </p:txBody>
      </p:sp>
      <p:sp>
        <p:nvSpPr>
          <p:cNvPr id="1116" name="Google Shape;1116;p15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ru" sz="3700" b="1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During the Second World War, </a:t>
            </a:r>
            <a:r>
              <a:rPr lang="ru" sz="3700" b="1">
                <a:solidFill>
                  <a:srgbClr val="FF0000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IT</a:t>
            </a:r>
            <a:r>
              <a:rPr lang="ru" sz="3700" b="1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functioned as the Capital of Six Countries </a:t>
            </a:r>
            <a:endParaRPr sz="3700" b="1"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5700" b="1">
              <a:solidFill>
                <a:srgbClr val="073E8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p152"/>
          <p:cNvSpPr txBox="1">
            <a:spLocks noGrp="1"/>
          </p:cNvSpPr>
          <p:nvPr>
            <p:ph type="title"/>
          </p:nvPr>
        </p:nvSpPr>
        <p:spPr>
          <a:xfrm>
            <a:off x="407600" y="3948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4520" b="1" dirty="0" smtClean="0">
                <a:solidFill>
                  <a:srgbClr val="FF0000"/>
                </a:solidFill>
              </a:rPr>
              <a:t>5.</a:t>
            </a:r>
            <a:endParaRPr sz="4520" b="1" dirty="0">
              <a:solidFill>
                <a:srgbClr val="FF0000"/>
              </a:solidFill>
            </a:endParaRPr>
          </a:p>
        </p:txBody>
      </p:sp>
      <p:sp>
        <p:nvSpPr>
          <p:cNvPr id="1123" name="Google Shape;1123;p15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/>
              <a:t> </a:t>
            </a:r>
            <a:endParaRPr/>
          </a:p>
        </p:txBody>
      </p:sp>
      <p:pic>
        <p:nvPicPr>
          <p:cNvPr id="1125" name="Google Shape;1125;p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6375" y="1223075"/>
            <a:ext cx="2875475" cy="3833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26" name="Google Shape;1126;p152"/>
          <p:cNvSpPr/>
          <p:nvPr/>
        </p:nvSpPr>
        <p:spPr>
          <a:xfrm>
            <a:off x="889450" y="2909563"/>
            <a:ext cx="2815500" cy="572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7" name="Google Shape;1127;p152"/>
          <p:cNvSpPr txBox="1"/>
          <p:nvPr/>
        </p:nvSpPr>
        <p:spPr>
          <a:xfrm>
            <a:off x="4869125" y="1734875"/>
            <a:ext cx="4293900" cy="2000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dirty="0">
                <a:solidFill>
                  <a:srgbClr val="073E87"/>
                </a:solidFill>
              </a:rPr>
              <a:t>The ants will get it and learn to read and get too smart and knowledge is power,</a:t>
            </a:r>
            <a:r>
              <a:rPr lang="ru" sz="2300" b="1" dirty="0">
                <a:solidFill>
                  <a:schemeClr val="dk1"/>
                </a:solidFill>
                <a:highlight>
                  <a:srgbClr val="FFFFFF"/>
                </a:highlight>
              </a:rPr>
              <a:t>but power corrupts so they'll turn evil and take over the world</a:t>
            </a:r>
            <a:r>
              <a:rPr lang="ru" sz="2300" b="1" dirty="0" smtClean="0">
                <a:solidFill>
                  <a:schemeClr val="dk1"/>
                </a:solidFill>
                <a:highlight>
                  <a:srgbClr val="FFFFFF"/>
                </a:highlight>
              </a:rPr>
              <a:t>.</a:t>
            </a:r>
            <a:endParaRPr sz="2300" b="1" dirty="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1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000" b="1" dirty="0">
                <a:solidFill>
                  <a:srgbClr val="FF0000"/>
                </a:solidFill>
              </a:rPr>
              <a:t>6. Who stands nearby Kevin? ( “Home alone-2”-Hotel Plaza)</a:t>
            </a:r>
            <a:endParaRPr sz="2000" b="1" dirty="0">
              <a:solidFill>
                <a:srgbClr val="FF0000"/>
              </a:solidFill>
            </a:endParaRPr>
          </a:p>
        </p:txBody>
      </p:sp>
      <p:sp>
        <p:nvSpPr>
          <p:cNvPr id="1133" name="Google Shape;1133;p15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1134" name="Google Shape;1134;p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2900" y="905700"/>
            <a:ext cx="5650373" cy="4237801"/>
          </a:xfrm>
          <a:prstGeom prst="rect">
            <a:avLst/>
          </a:prstGeom>
          <a:noFill/>
          <a:ln>
            <a:noFill/>
          </a:ln>
        </p:spPr>
      </p:pic>
      <p:sp>
        <p:nvSpPr>
          <p:cNvPr id="1135" name="Google Shape;1135;p153"/>
          <p:cNvSpPr/>
          <p:nvPr/>
        </p:nvSpPr>
        <p:spPr>
          <a:xfrm>
            <a:off x="5022500" y="1246050"/>
            <a:ext cx="1092900" cy="3897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p154"/>
          <p:cNvSpPr txBox="1">
            <a:spLocks noGrp="1"/>
          </p:cNvSpPr>
          <p:nvPr>
            <p:ph type="title"/>
          </p:nvPr>
        </p:nvSpPr>
        <p:spPr>
          <a:xfrm>
            <a:off x="389125" y="21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4520" b="1">
                <a:solidFill>
                  <a:srgbClr val="FF0000"/>
                </a:solidFill>
              </a:rPr>
              <a:t>7</a:t>
            </a:r>
            <a:r>
              <a:rPr lang="ru" sz="4400" b="1">
                <a:solidFill>
                  <a:srgbClr val="FF0000"/>
                </a:solidFill>
              </a:rPr>
              <a:t>. Who is he?</a:t>
            </a:r>
            <a:endParaRPr sz="4520" b="1">
              <a:solidFill>
                <a:srgbClr val="FF0000"/>
              </a:solidFill>
            </a:endParaRPr>
          </a:p>
        </p:txBody>
      </p:sp>
      <p:sp>
        <p:nvSpPr>
          <p:cNvPr id="1142" name="Google Shape;1142;p15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1143" name="Google Shape;1143;p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0675" y="1052900"/>
            <a:ext cx="3402625" cy="403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1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4520">
                <a:solidFill>
                  <a:srgbClr val="FF0000"/>
                </a:solidFill>
              </a:rPr>
              <a:t>Answers</a:t>
            </a:r>
            <a:endParaRPr sz="4520">
              <a:solidFill>
                <a:srgbClr val="FF0000"/>
              </a:solidFill>
            </a:endParaRPr>
          </a:p>
        </p:txBody>
      </p:sp>
      <p:sp>
        <p:nvSpPr>
          <p:cNvPr id="1150" name="Google Shape;1150;p155"/>
          <p:cNvSpPr txBox="1">
            <a:spLocks noGrp="1"/>
          </p:cNvSpPr>
          <p:nvPr>
            <p:ph type="body" idx="1"/>
          </p:nvPr>
        </p:nvSpPr>
        <p:spPr>
          <a:xfrm>
            <a:off x="178950" y="11856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51" name="Google Shape;1151;p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77179"/>
            <a:ext cx="9258351" cy="4444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p156"/>
          <p:cNvSpPr txBox="1">
            <a:spLocks noGrp="1"/>
          </p:cNvSpPr>
          <p:nvPr>
            <p:ph type="title"/>
          </p:nvPr>
        </p:nvSpPr>
        <p:spPr>
          <a:xfrm>
            <a:off x="389125" y="21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4400" b="1" dirty="0">
                <a:solidFill>
                  <a:srgbClr val="FF0000"/>
                </a:solidFill>
              </a:rPr>
              <a:t>1.Queen</a:t>
            </a:r>
            <a:endParaRPr sz="44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00" b="1" dirty="0">
                <a:solidFill>
                  <a:schemeClr val="tx1"/>
                </a:solidFill>
              </a:rPr>
              <a:t>A British rock band that achieved widespread fame in the mid-1970s, and one of the most successful bands in the history of rock music </a:t>
            </a:r>
            <a:endParaRPr sz="1800" b="1" dirty="0">
              <a:solidFill>
                <a:schemeClr val="tx1"/>
              </a:solidFill>
            </a:endParaRPr>
          </a:p>
        </p:txBody>
      </p:sp>
      <p:sp>
        <p:nvSpPr>
          <p:cNvPr id="1157" name="Google Shape;1157;p15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1159" name="Google Shape;1159;p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5443" y="1528550"/>
            <a:ext cx="5153250" cy="361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157"/>
          <p:cNvSpPr txBox="1">
            <a:spLocks noGrp="1"/>
          </p:cNvSpPr>
          <p:nvPr>
            <p:ph type="title"/>
          </p:nvPr>
        </p:nvSpPr>
        <p:spPr>
          <a:xfrm>
            <a:off x="389125" y="21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4520" b="1">
                <a:solidFill>
                  <a:srgbClr val="FF0000"/>
                </a:solidFill>
              </a:rPr>
              <a:t>2.</a:t>
            </a:r>
            <a:r>
              <a:rPr lang="ru" sz="3000" b="1">
                <a:solidFill>
                  <a:srgbClr val="FF0000"/>
                </a:solidFill>
              </a:rPr>
              <a:t>Itty Bitty Rhyme: I'm a Little Princess …</a:t>
            </a:r>
            <a:endParaRPr sz="3000" b="1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3520" b="1">
              <a:solidFill>
                <a:srgbClr val="FF0000"/>
              </a:solidFill>
            </a:endParaRPr>
          </a:p>
        </p:txBody>
      </p:sp>
      <p:sp>
        <p:nvSpPr>
          <p:cNvPr id="1165" name="Google Shape;1165;p157"/>
          <p:cNvSpPr txBox="1">
            <a:spLocks noGrp="1"/>
          </p:cNvSpPr>
          <p:nvPr>
            <p:ph type="body" idx="1"/>
          </p:nvPr>
        </p:nvSpPr>
        <p:spPr>
          <a:xfrm>
            <a:off x="522575" y="11908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>
              <a:highlight>
                <a:srgbClr val="FF0000"/>
              </a:highlight>
            </a:endParaRPr>
          </a:p>
        </p:txBody>
      </p:sp>
      <p:pic>
        <p:nvPicPr>
          <p:cNvPr id="1166" name="Google Shape;1166;p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9175" y="1069675"/>
            <a:ext cx="3498475" cy="3949226"/>
          </a:xfrm>
          <a:prstGeom prst="rect">
            <a:avLst/>
          </a:prstGeom>
          <a:noFill/>
          <a:ln>
            <a:noFill/>
          </a:ln>
        </p:spPr>
      </p:pic>
      <p:sp>
        <p:nvSpPr>
          <p:cNvPr id="1167" name="Google Shape;1167;p157"/>
          <p:cNvSpPr/>
          <p:nvPr/>
        </p:nvSpPr>
        <p:spPr>
          <a:xfrm>
            <a:off x="4495325" y="2348300"/>
            <a:ext cx="1102200" cy="124500"/>
          </a:xfrm>
          <a:prstGeom prst="mathMinus">
            <a:avLst>
              <a:gd name="adj1" fmla="val 2352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158"/>
          <p:cNvSpPr txBox="1">
            <a:spLocks noGrp="1"/>
          </p:cNvSpPr>
          <p:nvPr>
            <p:ph type="title"/>
          </p:nvPr>
        </p:nvSpPr>
        <p:spPr>
          <a:xfrm>
            <a:off x="389125" y="21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4520" b="1" dirty="0">
                <a:solidFill>
                  <a:srgbClr val="FF0000"/>
                </a:solidFill>
              </a:rPr>
              <a:t>3. </a:t>
            </a:r>
            <a:r>
              <a:rPr lang="ru" sz="4000" b="1" dirty="0" smtClean="0">
                <a:solidFill>
                  <a:srgbClr val="FF0000"/>
                </a:solidFill>
              </a:rPr>
              <a:t>King</a:t>
            </a:r>
            <a:endParaRPr sz="4000" b="1" dirty="0">
              <a:solidFill>
                <a:srgbClr val="FF0000"/>
              </a:solidFill>
            </a:endParaRPr>
          </a:p>
        </p:txBody>
      </p:sp>
      <p:sp>
        <p:nvSpPr>
          <p:cNvPr id="1173" name="Google Shape;1173;p15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1174" name="Google Shape;1174;p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5850" y="1621081"/>
            <a:ext cx="4757174" cy="238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5" name="Google Shape;1175;p1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4850" y="1661175"/>
            <a:ext cx="4589151" cy="201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6" name="Google Shape;1176;p1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97200" y="3497049"/>
            <a:ext cx="2803601" cy="180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p159"/>
          <p:cNvSpPr txBox="1">
            <a:spLocks noGrp="1"/>
          </p:cNvSpPr>
          <p:nvPr>
            <p:ph type="title"/>
          </p:nvPr>
        </p:nvSpPr>
        <p:spPr>
          <a:xfrm>
            <a:off x="389125" y="21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4520" b="1" dirty="0" smtClean="0">
                <a:solidFill>
                  <a:srgbClr val="FF0000"/>
                </a:solidFill>
              </a:rPr>
              <a:t>4. </a:t>
            </a:r>
            <a:r>
              <a:rPr lang="ru" sz="4520" b="1" dirty="0">
                <a:solidFill>
                  <a:srgbClr val="FF0000"/>
                </a:solidFill>
              </a:rPr>
              <a:t>London</a:t>
            </a:r>
            <a:endParaRPr sz="4520" b="1" dirty="0">
              <a:solidFill>
                <a:srgbClr val="FF0000"/>
              </a:solidFill>
            </a:endParaRPr>
          </a:p>
        </p:txBody>
      </p:sp>
      <p:sp>
        <p:nvSpPr>
          <p:cNvPr id="1182" name="Google Shape;1182;p15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ru" sz="3700" b="1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During the Second World War, </a:t>
            </a:r>
            <a:r>
              <a:rPr lang="ru" sz="3700" b="1">
                <a:solidFill>
                  <a:srgbClr val="FF0000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IT</a:t>
            </a:r>
            <a:r>
              <a:rPr lang="ru" sz="3700" b="1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functioned as the Capital of Six Countries</a:t>
            </a:r>
            <a:endParaRPr sz="3700" b="1"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ru" sz="2465" b="1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Governments displaced by the Nazi regime took up residence in London during the second world war – so the city was the seat of government of six countries at the same time.</a:t>
            </a:r>
            <a:endParaRPr sz="2465" b="1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65" b="1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France, Poland, Holland, Belgium and Norway and, of course, the United Kingdom</a:t>
            </a:r>
            <a:r>
              <a:rPr lang="ru" sz="1500" b="1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. </a:t>
            </a:r>
            <a:endParaRPr sz="1500" b="1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ct val="29729"/>
              <a:buFont typeface="Arial"/>
              <a:buNone/>
            </a:pPr>
            <a:r>
              <a:rPr lang="ru" sz="3700" b="1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160"/>
          <p:cNvSpPr txBox="1">
            <a:spLocks noGrp="1"/>
          </p:cNvSpPr>
          <p:nvPr>
            <p:ph type="title"/>
          </p:nvPr>
        </p:nvSpPr>
        <p:spPr>
          <a:xfrm>
            <a:off x="389125" y="21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4520" b="1">
                <a:solidFill>
                  <a:srgbClr val="FF0000"/>
                </a:solidFill>
              </a:rPr>
              <a:t>3. 3</a:t>
            </a:r>
            <a:endParaRPr sz="4520" b="1">
              <a:solidFill>
                <a:srgbClr val="FF0000"/>
              </a:solidFill>
            </a:endParaRPr>
          </a:p>
        </p:txBody>
      </p:sp>
      <p:sp>
        <p:nvSpPr>
          <p:cNvPr id="1188" name="Google Shape;1188;p16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89" name="Google Shape;1189;p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8" y="0"/>
            <a:ext cx="385762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4520">
                <a:solidFill>
                  <a:srgbClr val="FF0000"/>
                </a:solidFill>
              </a:rPr>
              <a:t>Answers</a:t>
            </a:r>
            <a:endParaRPr sz="4520">
              <a:solidFill>
                <a:srgbClr val="FF0000"/>
              </a:solidFill>
            </a:endParaRPr>
          </a:p>
        </p:txBody>
      </p:sp>
      <p:sp>
        <p:nvSpPr>
          <p:cNvPr id="149" name="Google Shape;149;p25"/>
          <p:cNvSpPr txBox="1">
            <a:spLocks noGrp="1"/>
          </p:cNvSpPr>
          <p:nvPr>
            <p:ph type="body" idx="1"/>
          </p:nvPr>
        </p:nvSpPr>
        <p:spPr>
          <a:xfrm>
            <a:off x="178950" y="11856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50" name="Google Shape;15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77179"/>
            <a:ext cx="9258351" cy="4444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p1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5" name="Google Shape;1195;p16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96" name="Google Shape;1196;p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3725" y="0"/>
            <a:ext cx="6926674" cy="5195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p162"/>
          <p:cNvSpPr txBox="1">
            <a:spLocks noGrp="1"/>
          </p:cNvSpPr>
          <p:nvPr>
            <p:ph type="title"/>
          </p:nvPr>
        </p:nvSpPr>
        <p:spPr>
          <a:xfrm>
            <a:off x="389125" y="21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4520" b="1" dirty="0">
                <a:solidFill>
                  <a:srgbClr val="FF0000"/>
                </a:solidFill>
              </a:rPr>
              <a:t>7</a:t>
            </a:r>
            <a:r>
              <a:rPr lang="ru" sz="4400" b="1" dirty="0">
                <a:solidFill>
                  <a:srgbClr val="FF0000"/>
                </a:solidFill>
              </a:rPr>
              <a:t>. </a:t>
            </a:r>
            <a:r>
              <a:rPr lang="ru" sz="4150" b="1" dirty="0">
                <a:solidFill>
                  <a:srgbClr val="FF0000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Prince Harry</a:t>
            </a:r>
            <a:endParaRPr sz="4150" b="1" dirty="0">
              <a:solidFill>
                <a:srgbClr val="FF0000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00" b="1" dirty="0"/>
              <a:t>Prince Henry, Duke of Sussex is a member of the British royal family, son of King Charles III and Princess Diana, brother of Prince William. Grandson of Queen Elizabeth II.</a:t>
            </a:r>
            <a:endParaRPr sz="1800" b="1" dirty="0"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4400" b="1" dirty="0"/>
          </a:p>
        </p:txBody>
      </p:sp>
      <p:sp>
        <p:nvSpPr>
          <p:cNvPr id="1202" name="Google Shape;1202;p16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1203" name="Google Shape;1203;p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5000" y="1861075"/>
            <a:ext cx="2494400" cy="2960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4" name="Google Shape;1204;p1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0025" y="1932775"/>
            <a:ext cx="2358200" cy="281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p16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0" name="Google Shape;1210;p16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graphicFrame>
        <p:nvGraphicFramePr>
          <p:cNvPr id="1211" name="Google Shape;1211;p163"/>
          <p:cNvGraphicFramePr/>
          <p:nvPr/>
        </p:nvGraphicFramePr>
        <p:xfrm>
          <a:off x="952475" y="1238250"/>
          <a:ext cx="5568500" cy="3626910"/>
        </p:xfrm>
        <a:graphic>
          <a:graphicData uri="http://schemas.openxmlformats.org/drawingml/2006/table">
            <a:tbl>
              <a:tblPr>
                <a:noFill/>
                <a:tableStyleId>{AE95027C-64F6-4178-A394-FD79EA56E0BD}</a:tableStyleId>
              </a:tblPr>
              <a:tblGrid>
                <a:gridCol w="556850"/>
                <a:gridCol w="556850"/>
                <a:gridCol w="556850"/>
                <a:gridCol w="556850"/>
                <a:gridCol w="556850"/>
                <a:gridCol w="556850"/>
                <a:gridCol w="556850"/>
                <a:gridCol w="556850"/>
                <a:gridCol w="556850"/>
                <a:gridCol w="556850"/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200" b="1"/>
                        <a:t>q</a:t>
                      </a: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200" b="1"/>
                        <a:t>u</a:t>
                      </a: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200" b="1">
                          <a:solidFill>
                            <a:srgbClr val="FF0000"/>
                          </a:solidFill>
                        </a:rPr>
                        <a:t>e</a:t>
                      </a:r>
                      <a:endParaRPr sz="2200" b="1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200" b="1"/>
                        <a:t>e</a:t>
                      </a: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200" b="1"/>
                        <a:t>n</a:t>
                      </a: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200" b="1"/>
                        <a:t>c</a:t>
                      </a: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200" b="1" dirty="0"/>
                        <a:t>r</a:t>
                      </a:r>
                      <a:endParaRPr sz="22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200" b="1"/>
                        <a:t>o</a:t>
                      </a: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200" b="1"/>
                        <a:t>w</a:t>
                      </a: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200" b="1">
                          <a:solidFill>
                            <a:srgbClr val="FF0000"/>
                          </a:solidFill>
                        </a:rPr>
                        <a:t>n</a:t>
                      </a:r>
                      <a:endParaRPr sz="2200" b="1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200" b="1"/>
                        <a:t>k</a:t>
                      </a: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200" b="1"/>
                        <a:t>i</a:t>
                      </a: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200" b="1"/>
                        <a:t>n</a:t>
                      </a: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200" b="1">
                          <a:solidFill>
                            <a:srgbClr val="FF0000"/>
                          </a:solidFill>
                        </a:rPr>
                        <a:t>g</a:t>
                      </a:r>
                      <a:endParaRPr sz="2200" b="1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200" b="1">
                          <a:solidFill>
                            <a:srgbClr val="FF0000"/>
                          </a:solidFill>
                        </a:rPr>
                        <a:t>l</a:t>
                      </a:r>
                      <a:endParaRPr sz="2200" b="1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200" b="1"/>
                        <a:t>o</a:t>
                      </a: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200" b="1"/>
                        <a:t>n</a:t>
                      </a: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200" b="1"/>
                        <a:t>d</a:t>
                      </a: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200" b="1"/>
                        <a:t>o</a:t>
                      </a: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200" b="1"/>
                        <a:t>n</a:t>
                      </a:r>
                      <a:endParaRPr sz="2200" b="1"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200" b="1"/>
                        <a:t>l</a:t>
                      </a: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200" b="1">
                          <a:solidFill>
                            <a:srgbClr val="FF0000"/>
                          </a:solidFill>
                        </a:rPr>
                        <a:t>i</a:t>
                      </a:r>
                      <a:endParaRPr sz="2200" b="1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200" b="1"/>
                        <a:t>b</a:t>
                      </a: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200" b="1"/>
                        <a:t>r</a:t>
                      </a: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200" b="1"/>
                        <a:t>a</a:t>
                      </a: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200" b="1"/>
                        <a:t>r</a:t>
                      </a: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200" b="1"/>
                        <a:t>y</a:t>
                      </a:r>
                      <a:endParaRPr sz="2200" b="1"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200" b="1"/>
                        <a:t>p</a:t>
                      </a: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200" b="1"/>
                        <a:t>r</a:t>
                      </a: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200" b="1"/>
                        <a:t>e</a:t>
                      </a: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200" b="1">
                          <a:solidFill>
                            <a:srgbClr val="FF0000"/>
                          </a:solidFill>
                        </a:rPr>
                        <a:t>s</a:t>
                      </a:r>
                      <a:endParaRPr sz="2200" b="1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200" b="1"/>
                        <a:t>i</a:t>
                      </a: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200" b="1"/>
                        <a:t>d</a:t>
                      </a: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200" b="1"/>
                        <a:t>e</a:t>
                      </a: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200" b="1"/>
                        <a:t>n</a:t>
                      </a: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200" b="1"/>
                        <a:t>t</a:t>
                      </a:r>
                      <a:endParaRPr sz="2200" b="1"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200" b="1">
                          <a:solidFill>
                            <a:srgbClr val="FF0000"/>
                          </a:solidFill>
                        </a:rPr>
                        <a:t>h</a:t>
                      </a:r>
                      <a:endParaRPr sz="2200" b="1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200" b="1"/>
                        <a:t>a</a:t>
                      </a: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200" b="1"/>
                        <a:t>r</a:t>
                      </a: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200" b="1"/>
                        <a:t>r</a:t>
                      </a: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200" b="1"/>
                        <a:t>y</a:t>
                      </a: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/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 b="1">
                <a:solidFill>
                  <a:srgbClr val="26282A"/>
                </a:solidFill>
              </a:rPr>
              <a:t>1.Liverpool city</a:t>
            </a:r>
            <a:endParaRPr sz="4000" b="1">
              <a:solidFill>
                <a:srgbClr val="26282A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50"/>
              <a:t>The only musical city in England listed as a UNESCO World Heritage Site. Many famous musicians were born here, including The Beatles.</a:t>
            </a:r>
            <a:endParaRPr sz="2650"/>
          </a:p>
        </p:txBody>
      </p:sp>
      <p:sp>
        <p:nvSpPr>
          <p:cNvPr id="156" name="Google Shape;156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57" name="Google Shape;15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4550" y="2191800"/>
            <a:ext cx="4665375" cy="303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ru" sz="3120" b="1"/>
              <a:t>2.The Olympic Motto</a:t>
            </a:r>
            <a:endParaRPr sz="3120" b="1"/>
          </a:p>
        </p:txBody>
      </p:sp>
      <p:sp>
        <p:nvSpPr>
          <p:cNvPr id="163" name="Google Shape;163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400" b="1">
                <a:solidFill>
                  <a:schemeClr val="accent1"/>
                </a:solidFill>
              </a:rPr>
              <a:t>Faster.Higer. Stronger.- Together</a:t>
            </a:r>
            <a:endParaRPr sz="3400" b="1"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600" b="1">
                <a:solidFill>
                  <a:srgbClr val="333333"/>
                </a:solidFill>
                <a:highlight>
                  <a:srgbClr val="F2F2F2"/>
                </a:highlight>
              </a:rPr>
              <a:t>The Olympic motto CITIUS, ALTIUS, FORTIUS – FASTER, HIGHER, STRONGER has inspired and motivated generations of Olympic athletes over the years.</a:t>
            </a:r>
            <a:endParaRPr sz="1600" b="1">
              <a:solidFill>
                <a:srgbClr val="333333"/>
              </a:solidFill>
              <a:highlight>
                <a:srgbClr val="F2F2F2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600" b="1">
                <a:solidFill>
                  <a:srgbClr val="333333"/>
                </a:solidFill>
                <a:highlight>
                  <a:srgbClr val="F2F2F2"/>
                </a:highlight>
              </a:rPr>
              <a:t> BUT has changed</a:t>
            </a:r>
            <a:endParaRPr sz="1600" b="1">
              <a:solidFill>
                <a:srgbClr val="333333"/>
              </a:solidFill>
              <a:highlight>
                <a:srgbClr val="F2F2F2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 b="1">
                <a:solidFill>
                  <a:srgbClr val="333333"/>
                </a:solidFill>
                <a:highlight>
                  <a:srgbClr val="F2F2F2"/>
                </a:highlight>
              </a:rPr>
              <a:t>The renewed motto of the Olympic Games was officially announced on July 20th by the International Olympic Committee.</a:t>
            </a:r>
            <a:endParaRPr sz="3400" b="1"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8"/>
          <p:cNvSpPr txBox="1">
            <a:spLocks noGrp="1"/>
          </p:cNvSpPr>
          <p:nvPr>
            <p:ph type="title"/>
          </p:nvPr>
        </p:nvSpPr>
        <p:spPr>
          <a:xfrm>
            <a:off x="389125" y="21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4520" b="1">
                <a:solidFill>
                  <a:srgbClr val="FF0000"/>
                </a:solidFill>
              </a:rPr>
              <a:t>2.</a:t>
            </a:r>
            <a:endParaRPr sz="4520" b="1">
              <a:solidFill>
                <a:srgbClr val="FF0000"/>
              </a:solidFill>
            </a:endParaRPr>
          </a:p>
        </p:txBody>
      </p:sp>
      <p:sp>
        <p:nvSpPr>
          <p:cNvPr id="169" name="Google Shape;169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569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69">
              <a:solidFill>
                <a:srgbClr val="980000"/>
              </a:solidFill>
              <a:highlight>
                <a:srgbClr val="F8F9FA"/>
              </a:highlight>
            </a:endParaRPr>
          </a:p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2380"/>
              <a:buFont typeface="Arial"/>
              <a:buNone/>
            </a:pPr>
            <a:endParaRPr sz="21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70" name="Google Shape;17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325" y="-191700"/>
            <a:ext cx="7195876" cy="5335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dirty="0">
                <a:solidFill>
                  <a:srgbClr val="666666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" sz="2700" b="1" dirty="0" smtClean="0">
                <a:solidFill>
                  <a:schemeClr val="tx1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4. </a:t>
            </a:r>
            <a:r>
              <a:rPr lang="ru" sz="2111" b="1" dirty="0" smtClean="0">
                <a:solidFill>
                  <a:srgbClr val="0000FF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Definition </a:t>
            </a:r>
            <a:r>
              <a:rPr lang="ru" sz="2111" b="1" dirty="0">
                <a:solidFill>
                  <a:srgbClr val="0000FF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of ‘under one’s control’ means  everything is going well, there are no problems.</a:t>
            </a:r>
            <a:endParaRPr sz="2111" b="1" dirty="0">
              <a:solidFill>
                <a:srgbClr val="0000FF"/>
              </a:solidFill>
            </a:endParaRPr>
          </a:p>
        </p:txBody>
      </p:sp>
      <p:sp>
        <p:nvSpPr>
          <p:cNvPr id="176" name="Google Shape;176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77" name="Google Shape;17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0925" y="1623600"/>
            <a:ext cx="4162200" cy="3639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550" b="1" dirty="0">
                <a:solidFill>
                  <a:srgbClr val="202122"/>
                </a:solidFill>
                <a:highlight>
                  <a:srgbClr val="FFFFFF"/>
                </a:highlight>
              </a:rPr>
              <a:t>5</a:t>
            </a:r>
            <a:r>
              <a:rPr lang="ru" sz="2550" b="1" dirty="0" smtClean="0">
                <a:solidFill>
                  <a:srgbClr val="202122"/>
                </a:solidFill>
                <a:highlight>
                  <a:srgbClr val="FFFFFF"/>
                </a:highlight>
              </a:rPr>
              <a:t>. </a:t>
            </a:r>
            <a:r>
              <a:rPr lang="ru" sz="2550" b="1" dirty="0">
                <a:solidFill>
                  <a:srgbClr val="202122"/>
                </a:solidFill>
                <a:highlight>
                  <a:srgbClr val="FFFFFF"/>
                </a:highlight>
              </a:rPr>
              <a:t>Bull of Wall Street</a:t>
            </a:r>
            <a:r>
              <a:rPr lang="ru" sz="2550" dirty="0">
                <a:solidFill>
                  <a:srgbClr val="202122"/>
                </a:solidFill>
                <a:highlight>
                  <a:srgbClr val="FFFFFF"/>
                </a:highlight>
              </a:rPr>
              <a:t> or the </a:t>
            </a:r>
            <a:r>
              <a:rPr lang="ru" sz="2550" b="1" dirty="0">
                <a:solidFill>
                  <a:srgbClr val="202122"/>
                </a:solidFill>
                <a:highlight>
                  <a:srgbClr val="FFFFFF"/>
                </a:highlight>
              </a:rPr>
              <a:t>Bowling Green Bull</a:t>
            </a:r>
            <a:endParaRPr sz="3650" b="1" dirty="0"/>
          </a:p>
        </p:txBody>
      </p:sp>
      <p:sp>
        <p:nvSpPr>
          <p:cNvPr id="183" name="Google Shape;183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750" b="1" dirty="0">
                <a:highlight>
                  <a:srgbClr val="FFFFFF"/>
                </a:highlight>
              </a:rPr>
              <a:t>B</a:t>
            </a:r>
            <a:r>
              <a:rPr lang="ru" sz="1750" b="1" dirty="0">
                <a:solidFill>
                  <a:srgbClr val="3366CC"/>
                </a:solidFill>
                <a:highlight>
                  <a:srgbClr val="FFFFFF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ronze sculpture</a:t>
            </a:r>
            <a:r>
              <a:rPr lang="ru" sz="1750" b="1" dirty="0">
                <a:solidFill>
                  <a:srgbClr val="202122"/>
                </a:solidFill>
                <a:highlight>
                  <a:srgbClr val="FFFFFF"/>
                </a:highlight>
              </a:rPr>
              <a:t> that stands on </a:t>
            </a:r>
            <a:r>
              <a:rPr lang="ru" sz="1750" b="1" dirty="0">
                <a:solidFill>
                  <a:srgbClr val="3366CC"/>
                </a:solidFill>
                <a:highlight>
                  <a:srgbClr val="FFFFFF"/>
                </a:highlight>
                <a:uFill>
                  <a:noFill/>
                </a:uFill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Broadway</a:t>
            </a:r>
            <a:r>
              <a:rPr lang="ru" sz="1750" b="1" dirty="0">
                <a:solidFill>
                  <a:srgbClr val="202122"/>
                </a:solidFill>
                <a:highlight>
                  <a:srgbClr val="FFFFFF"/>
                </a:highlight>
              </a:rPr>
              <a:t> in </a:t>
            </a:r>
            <a:r>
              <a:rPr lang="ru" sz="1750" b="1" dirty="0">
                <a:solidFill>
                  <a:srgbClr val="3366CC"/>
                </a:solidFill>
                <a:highlight>
                  <a:srgbClr val="FFFFFF"/>
                </a:highlight>
                <a:uFill>
                  <a:noFill/>
                </a:uFill>
                <a:hlinkClick r:id="rId5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New York City</a:t>
            </a:r>
            <a:r>
              <a:rPr lang="ru" sz="1750" b="1" dirty="0">
                <a:solidFill>
                  <a:srgbClr val="202122"/>
                </a:solidFill>
                <a:highlight>
                  <a:srgbClr val="FFFFFF"/>
                </a:highlight>
              </a:rPr>
              <a:t>. The symbol of </a:t>
            </a:r>
            <a:r>
              <a:rPr lang="ru" sz="1750" b="1" dirty="0">
                <a:solidFill>
                  <a:srgbClr val="3366CC"/>
                </a:solidFill>
                <a:highlight>
                  <a:srgbClr val="FFFFFF"/>
                </a:highlight>
                <a:uFill>
                  <a:noFill/>
                </a:uFill>
                <a:hlinkClick r:id="rId6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financial optimism and prosperity</a:t>
            </a:r>
            <a:r>
              <a:rPr lang="ru" sz="1750" b="1" dirty="0">
                <a:solidFill>
                  <a:srgbClr val="202122"/>
                </a:solidFill>
                <a:highlight>
                  <a:srgbClr val="FFFFFF"/>
                </a:highlight>
              </a:rPr>
              <a:t>. </a:t>
            </a:r>
            <a:r>
              <a:rPr lang="ru" sz="1750" b="1" i="1" dirty="0">
                <a:solidFill>
                  <a:srgbClr val="202122"/>
                </a:solidFill>
                <a:highlight>
                  <a:srgbClr val="FFFFFF"/>
                </a:highlight>
              </a:rPr>
              <a:t>Charging Bull</a:t>
            </a:r>
            <a:r>
              <a:rPr lang="ru" sz="1750" b="1" dirty="0">
                <a:solidFill>
                  <a:srgbClr val="202122"/>
                </a:solidFill>
                <a:highlight>
                  <a:srgbClr val="FFFFFF"/>
                </a:highlight>
              </a:rPr>
              <a:t> is a popular tourist destination that  symbolizing </a:t>
            </a:r>
            <a:r>
              <a:rPr lang="ru" sz="1750" b="1" dirty="0">
                <a:solidFill>
                  <a:srgbClr val="3366CC"/>
                </a:solidFill>
                <a:highlight>
                  <a:srgbClr val="FFFFFF"/>
                </a:highlight>
                <a:uFill>
                  <a:noFill/>
                </a:uFill>
                <a:hlinkClick r:id="rId7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Wall Street</a:t>
            </a:r>
            <a:r>
              <a:rPr lang="ru" sz="1750" b="1" dirty="0">
                <a:solidFill>
                  <a:srgbClr val="202122"/>
                </a:solidFill>
                <a:highlight>
                  <a:srgbClr val="FFFFFF"/>
                </a:highlight>
              </a:rPr>
              <a:t> and the Financial District.</a:t>
            </a:r>
            <a:endParaRPr sz="1750" b="1" dirty="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750" b="1" dirty="0">
                <a:solidFill>
                  <a:srgbClr val="202122"/>
                </a:solidFill>
                <a:highlight>
                  <a:srgbClr val="FFFFFF"/>
                </a:highlight>
              </a:rPr>
              <a:t>The sculpture was created by Italian artist </a:t>
            </a:r>
            <a:r>
              <a:rPr lang="ru" sz="1750" b="1" dirty="0">
                <a:solidFill>
                  <a:srgbClr val="3366CC"/>
                </a:solidFill>
                <a:highlight>
                  <a:srgbClr val="FFFFFF"/>
                </a:highlight>
                <a:uFill>
                  <a:noFill/>
                </a:uFill>
                <a:hlinkClick r:id="rId8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Arturo Di Modica</a:t>
            </a:r>
            <a:r>
              <a:rPr lang="ru" sz="1750" b="1" dirty="0">
                <a:solidFill>
                  <a:srgbClr val="202122"/>
                </a:solidFill>
                <a:highlight>
                  <a:srgbClr val="FFFFFF"/>
                </a:highlight>
              </a:rPr>
              <a:t>  </a:t>
            </a:r>
            <a:r>
              <a:rPr lang="ru" sz="1750" b="1" dirty="0">
                <a:solidFill>
                  <a:srgbClr val="3366CC"/>
                </a:solidFill>
                <a:highlight>
                  <a:srgbClr val="FFFFFF"/>
                </a:highlight>
                <a:uFill>
                  <a:noFill/>
                </a:uFill>
                <a:hlinkClick r:id="rId9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1987</a:t>
            </a:r>
            <a:r>
              <a:rPr lang="ru" sz="1750" b="1" dirty="0">
                <a:solidFill>
                  <a:srgbClr val="202122"/>
                </a:solidFill>
                <a:highlight>
                  <a:srgbClr val="FFFFFF"/>
                </a:highlight>
              </a:rPr>
              <a:t>.</a:t>
            </a:r>
            <a:endParaRPr sz="1750" b="1" dirty="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2500" dirty="0"/>
          </a:p>
        </p:txBody>
      </p:sp>
      <p:pic>
        <p:nvPicPr>
          <p:cNvPr id="184" name="Google Shape;184;p3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17600" y="3020925"/>
            <a:ext cx="3609326" cy="1896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5334" y="2886675"/>
            <a:ext cx="1927775" cy="233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400" b="1" dirty="0"/>
              <a:t>6</a:t>
            </a:r>
            <a:r>
              <a:rPr lang="ru" sz="4400" b="1" dirty="0" smtClean="0"/>
              <a:t>. </a:t>
            </a:r>
            <a:r>
              <a:rPr lang="ru" sz="4400" b="1" dirty="0"/>
              <a:t>Continue the joke</a:t>
            </a:r>
            <a:endParaRPr dirty="0"/>
          </a:p>
        </p:txBody>
      </p:sp>
      <p:sp>
        <p:nvSpPr>
          <p:cNvPr id="191" name="Google Shape;191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 algn="l" rtl="0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853"/>
              <a:buFont typeface="Arial"/>
              <a:buNone/>
            </a:pPr>
            <a:r>
              <a:rPr lang="ru" sz="4400">
                <a:solidFill>
                  <a:srgbClr val="31B6FD"/>
                </a:solidFill>
              </a:rPr>
              <a:t>*</a:t>
            </a:r>
            <a:r>
              <a:rPr lang="ru" sz="4400" b="1">
                <a:solidFill>
                  <a:srgbClr val="073E87"/>
                </a:solidFill>
              </a:rPr>
              <a:t>-Have you read any of Shakespeare’s play?</a:t>
            </a:r>
            <a:endParaRPr sz="4400" b="1">
              <a:solidFill>
                <a:srgbClr val="073E87"/>
              </a:solidFill>
            </a:endParaRPr>
          </a:p>
          <a:p>
            <a:pPr marL="0" lvl="0" indent="0" algn="l" rtl="0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853"/>
              <a:buFont typeface="Arial"/>
              <a:buNone/>
            </a:pPr>
            <a:r>
              <a:rPr lang="ru" sz="4400">
                <a:solidFill>
                  <a:srgbClr val="31B6FD"/>
                </a:solidFill>
              </a:rPr>
              <a:t>*</a:t>
            </a:r>
            <a:r>
              <a:rPr lang="ru" sz="4400" b="1">
                <a:solidFill>
                  <a:srgbClr val="073E87"/>
                </a:solidFill>
              </a:rPr>
              <a:t>-Only two of them.</a:t>
            </a:r>
            <a:endParaRPr sz="4400" b="1">
              <a:solidFill>
                <a:srgbClr val="073E87"/>
              </a:solidFill>
            </a:endParaRPr>
          </a:p>
          <a:p>
            <a:pPr marL="0" lvl="0" indent="0" algn="l" rtl="0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853"/>
              <a:buFont typeface="Arial"/>
              <a:buNone/>
            </a:pPr>
            <a:r>
              <a:rPr lang="ru" sz="4400">
                <a:solidFill>
                  <a:srgbClr val="31B6FD"/>
                </a:solidFill>
              </a:rPr>
              <a:t>*</a:t>
            </a:r>
            <a:r>
              <a:rPr lang="ru" sz="4400" b="1">
                <a:solidFill>
                  <a:srgbClr val="073E87"/>
                </a:solidFill>
              </a:rPr>
              <a:t>-Which one?</a:t>
            </a:r>
            <a:endParaRPr sz="4400" b="1">
              <a:solidFill>
                <a:srgbClr val="073E87"/>
              </a:solidFill>
            </a:endParaRPr>
          </a:p>
          <a:p>
            <a:pPr marL="0" lvl="0" indent="0" algn="l" rtl="0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853"/>
              <a:buFont typeface="Arial"/>
              <a:buNone/>
            </a:pPr>
            <a:r>
              <a:rPr lang="ru" sz="4400">
                <a:solidFill>
                  <a:srgbClr val="31B6FD"/>
                </a:solidFill>
              </a:rPr>
              <a:t>*</a:t>
            </a:r>
            <a:r>
              <a:rPr lang="ru" sz="4400" b="1">
                <a:solidFill>
                  <a:srgbClr val="FF0000"/>
                </a:solidFill>
              </a:rPr>
              <a:t>-Romeo and Juliet</a:t>
            </a:r>
            <a:endParaRPr sz="44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38350"/>
            <a:ext cx="8520600" cy="45306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32163"/>
              <a:buFont typeface="Arial"/>
              <a:buNone/>
            </a:pPr>
            <a:r>
              <a:rPr lang="ru" sz="3420" b="1" dirty="0">
                <a:solidFill>
                  <a:srgbClr val="FF0000"/>
                </a:solidFill>
              </a:rPr>
              <a:t>Rules</a:t>
            </a:r>
            <a:endParaRPr sz="3300" b="1" dirty="0">
              <a:solidFill>
                <a:srgbClr val="FF0000"/>
              </a:solidFill>
              <a:highlight>
                <a:srgbClr val="FAFAFA"/>
              </a:highlight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33333"/>
              <a:buFont typeface="Arial"/>
              <a:buNone/>
            </a:pPr>
            <a:r>
              <a:rPr lang="ru" sz="3300" b="1" dirty="0">
                <a:solidFill>
                  <a:srgbClr val="0000FF"/>
                </a:solidFill>
              </a:rPr>
              <a:t>1)</a:t>
            </a:r>
            <a:r>
              <a:rPr lang="ru" sz="29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lang="ru" sz="3300" b="1" dirty="0">
                <a:solidFill>
                  <a:srgbClr val="0000FF"/>
                </a:solidFill>
                <a:highlight>
                  <a:srgbClr val="FAFAFA"/>
                </a:highlight>
              </a:rPr>
              <a:t>warming-up</a:t>
            </a:r>
            <a:endParaRPr sz="3300" b="1" dirty="0">
              <a:solidFill>
                <a:srgbClr val="0000FF"/>
              </a:solidFill>
              <a:highlight>
                <a:srgbClr val="FAFAFA"/>
              </a:highlight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33333"/>
              <a:buFont typeface="Arial"/>
              <a:buNone/>
            </a:pPr>
            <a:r>
              <a:rPr lang="ru" sz="3300" b="1" dirty="0">
                <a:solidFill>
                  <a:srgbClr val="0000FF"/>
                </a:solidFill>
              </a:rPr>
              <a:t>2)</a:t>
            </a:r>
            <a:r>
              <a:rPr lang="ru" sz="29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lang="ru" sz="3300" b="1" dirty="0">
                <a:solidFill>
                  <a:srgbClr val="0000FF"/>
                </a:solidFill>
                <a:highlight>
                  <a:srgbClr val="FAFAFA"/>
                </a:highlight>
              </a:rPr>
              <a:t>who/what</a:t>
            </a:r>
            <a:endParaRPr sz="3300" b="1" dirty="0">
              <a:solidFill>
                <a:srgbClr val="0000FF"/>
              </a:solidFill>
              <a:highlight>
                <a:srgbClr val="FAFAFA"/>
              </a:highlight>
            </a:endParaRPr>
          </a:p>
          <a:p>
            <a:pPr lvl="0" indent="-228600">
              <a:spcBef>
                <a:spcPts val="1200"/>
              </a:spcBef>
              <a:buClr>
                <a:schemeClr val="dk1"/>
              </a:buClr>
              <a:buSzPct val="33333"/>
              <a:buNone/>
            </a:pPr>
            <a:r>
              <a:rPr lang="ru" sz="3300" b="1" dirty="0">
                <a:solidFill>
                  <a:srgbClr val="0000FF"/>
                </a:solidFill>
              </a:rPr>
              <a:t>3)</a:t>
            </a:r>
            <a:r>
              <a:rPr lang="ru" sz="29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lang="ru" sz="3200" b="1" dirty="0">
                <a:solidFill>
                  <a:srgbClr val="0000FF"/>
                </a:solidFill>
                <a:highlight>
                  <a:srgbClr val="FAFAFA"/>
                </a:highlight>
              </a:rPr>
              <a:t>google search</a:t>
            </a:r>
            <a:endParaRPr lang="ru" sz="2900" b="1" dirty="0" smtClean="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>
              <a:spcBef>
                <a:spcPts val="1200"/>
              </a:spcBef>
              <a:buClr>
                <a:schemeClr val="dk1"/>
              </a:buClr>
              <a:buSzPct val="33333"/>
              <a:buNone/>
            </a:pPr>
            <a:r>
              <a:rPr lang="ru" sz="3300" b="1" dirty="0" smtClean="0">
                <a:solidFill>
                  <a:srgbClr val="0000FF"/>
                </a:solidFill>
              </a:rPr>
              <a:t>4)</a:t>
            </a:r>
            <a:r>
              <a:rPr lang="en-US" sz="3200" b="1" dirty="0">
                <a:solidFill>
                  <a:srgbClr val="0000FF"/>
                </a:solidFill>
                <a:highlight>
                  <a:srgbClr val="FAFAFA"/>
                </a:highlight>
              </a:rPr>
              <a:t> the neural </a:t>
            </a:r>
            <a:r>
              <a:rPr lang="en-US" sz="3200" b="1" dirty="0" smtClean="0">
                <a:solidFill>
                  <a:srgbClr val="0000FF"/>
                </a:solidFill>
                <a:highlight>
                  <a:srgbClr val="FAFAFA"/>
                </a:highlight>
              </a:rPr>
              <a:t>network</a:t>
            </a:r>
            <a:endParaRPr sz="3300" b="1" dirty="0">
              <a:solidFill>
                <a:srgbClr val="0000FF"/>
              </a:solidFill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36150"/>
              <a:buFont typeface="Arial"/>
              <a:buNone/>
            </a:pPr>
            <a:r>
              <a:rPr lang="ru" sz="39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5) </a:t>
            </a:r>
            <a:r>
              <a:rPr lang="ru" sz="3442" b="1" dirty="0" smtClean="0">
                <a:solidFill>
                  <a:srgbClr val="0000FF"/>
                </a:solidFill>
                <a:highlight>
                  <a:srgbClr val="FAFAFA"/>
                </a:highlight>
              </a:rPr>
              <a:t>guess </a:t>
            </a:r>
            <a:r>
              <a:rPr lang="ru" sz="3442" b="1" dirty="0">
                <a:solidFill>
                  <a:srgbClr val="0000FF"/>
                </a:solidFill>
                <a:highlight>
                  <a:srgbClr val="FAFAFA"/>
                </a:highlight>
              </a:rPr>
              <a:t>the country</a:t>
            </a:r>
            <a:endParaRPr sz="3042" b="1" dirty="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indent="-228600">
              <a:spcBef>
                <a:spcPts val="1200"/>
              </a:spcBef>
              <a:buClr>
                <a:schemeClr val="dk1"/>
              </a:buClr>
              <a:buSzPct val="36150"/>
              <a:buNone/>
            </a:pPr>
            <a:r>
              <a:rPr lang="ru" sz="29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lang="ru" sz="39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6) </a:t>
            </a:r>
            <a:r>
              <a:rPr lang="ru" sz="3900" b="1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ru" sz="3400" b="1" dirty="0">
                <a:solidFill>
                  <a:srgbClr val="0000FF"/>
                </a:solidFill>
                <a:highlight>
                  <a:srgbClr val="FAFAFA"/>
                </a:highlight>
              </a:rPr>
              <a:t>final round</a:t>
            </a:r>
            <a:endParaRPr sz="3300" b="1" dirty="0">
              <a:solidFill>
                <a:srgbClr val="0000FF"/>
              </a:solidFill>
              <a:highlight>
                <a:srgbClr val="FAFAFA"/>
              </a:highlight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ct val="27500"/>
              <a:buFont typeface="Arial"/>
              <a:buNone/>
            </a:pPr>
            <a:endParaRPr sz="40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3520" b="1" dirty="0"/>
              <a:t>7</a:t>
            </a:r>
            <a:r>
              <a:rPr lang="ru" sz="3520" b="1" dirty="0" smtClean="0"/>
              <a:t>. </a:t>
            </a:r>
            <a:r>
              <a:rPr lang="ru" sz="3520" b="1" dirty="0"/>
              <a:t>А.С. Пушкин</a:t>
            </a:r>
            <a:endParaRPr sz="3520" b="1" dirty="0"/>
          </a:p>
        </p:txBody>
      </p:sp>
      <p:sp>
        <p:nvSpPr>
          <p:cNvPr id="197" name="Google Shape;197;p32"/>
          <p:cNvSpPr txBox="1">
            <a:spLocks noGrp="1"/>
          </p:cNvSpPr>
          <p:nvPr>
            <p:ph type="body" idx="1"/>
          </p:nvPr>
        </p:nvSpPr>
        <p:spPr>
          <a:xfrm>
            <a:off x="273350" y="10949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91666"/>
              <a:buFont typeface="Arial"/>
              <a:buNone/>
            </a:pPr>
            <a:endParaRPr sz="1200" b="1">
              <a:solidFill>
                <a:srgbClr val="266A2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51527"/>
              <a:buFont typeface="Arial"/>
              <a:buNone/>
            </a:pPr>
            <a:r>
              <a:rPr lang="ru" sz="2134" b="1">
                <a:solidFill>
                  <a:schemeClr val="dk1"/>
                </a:solidFill>
                <a:highlight>
                  <a:srgbClr val="FFFFFF"/>
                </a:highlight>
              </a:rPr>
              <a:t>Я вас любил: любовь еще, быть может,</a:t>
            </a:r>
            <a:endParaRPr sz="2134" b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527"/>
              <a:buFont typeface="Arial"/>
              <a:buNone/>
            </a:pPr>
            <a:r>
              <a:rPr lang="ru" sz="2134" b="1">
                <a:solidFill>
                  <a:schemeClr val="dk1"/>
                </a:solidFill>
                <a:highlight>
                  <a:srgbClr val="FFFFFF"/>
                </a:highlight>
              </a:rPr>
              <a:t>В душе моей угасла не совсем;</a:t>
            </a:r>
            <a:endParaRPr sz="2134" b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1527"/>
              <a:buFont typeface="Arial"/>
              <a:buNone/>
            </a:pPr>
            <a:r>
              <a:rPr lang="ru" sz="2134" b="1">
                <a:solidFill>
                  <a:schemeClr val="dk1"/>
                </a:solidFill>
                <a:highlight>
                  <a:srgbClr val="FFFFFF"/>
                </a:highlight>
              </a:rPr>
              <a:t>Но пусть она вас больше не тревожит;</a:t>
            </a:r>
            <a:endParaRPr sz="2134" b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1527"/>
              <a:buFont typeface="Arial"/>
              <a:buNone/>
            </a:pPr>
            <a:r>
              <a:rPr lang="ru" sz="2134" b="1">
                <a:solidFill>
                  <a:schemeClr val="dk1"/>
                </a:solidFill>
                <a:highlight>
                  <a:srgbClr val="FFFFFF"/>
                </a:highlight>
              </a:rPr>
              <a:t>Я не хочу печалить вас ничем.</a:t>
            </a:r>
            <a:endParaRPr sz="2134" b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1527"/>
              <a:buFont typeface="Arial"/>
              <a:buNone/>
            </a:pPr>
            <a:r>
              <a:rPr lang="ru" sz="2134" b="1">
                <a:solidFill>
                  <a:schemeClr val="dk1"/>
                </a:solidFill>
                <a:highlight>
                  <a:srgbClr val="FFFFFF"/>
                </a:highlight>
              </a:rPr>
              <a:t>Я вас любил безмолвно, безнадежно,</a:t>
            </a:r>
            <a:endParaRPr sz="2134" b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1527"/>
              <a:buFont typeface="Arial"/>
              <a:buNone/>
            </a:pPr>
            <a:r>
              <a:rPr lang="ru" sz="2134" b="1">
                <a:solidFill>
                  <a:schemeClr val="dk1"/>
                </a:solidFill>
                <a:highlight>
                  <a:srgbClr val="FFFFFF"/>
                </a:highlight>
              </a:rPr>
              <a:t>То робостью, то ревностью томим;</a:t>
            </a:r>
            <a:endParaRPr sz="2134" b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1527"/>
              <a:buFont typeface="Arial"/>
              <a:buNone/>
            </a:pPr>
            <a:r>
              <a:rPr lang="ru" sz="2134" b="1">
                <a:solidFill>
                  <a:schemeClr val="dk1"/>
                </a:solidFill>
                <a:highlight>
                  <a:srgbClr val="FFFFFF"/>
                </a:highlight>
              </a:rPr>
              <a:t>Я вас любил так искренно, так нежно,</a:t>
            </a:r>
            <a:endParaRPr sz="2134" b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1527"/>
              <a:buFont typeface="Arial"/>
              <a:buNone/>
            </a:pPr>
            <a:r>
              <a:rPr lang="ru" sz="2134" b="1">
                <a:solidFill>
                  <a:schemeClr val="dk1"/>
                </a:solidFill>
                <a:highlight>
                  <a:srgbClr val="FFFFFF"/>
                </a:highlight>
              </a:rPr>
              <a:t>Как дай вам бог любимой быть другим.</a:t>
            </a:r>
            <a:endParaRPr sz="3284" b="1">
              <a:solidFill>
                <a:srgbClr val="202124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ct val="48888"/>
              <a:buFont typeface="Arial"/>
              <a:buNone/>
            </a:pPr>
            <a:endParaRPr sz="2250">
              <a:solidFill>
                <a:srgbClr val="202124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300" b="1" dirty="0"/>
              <a:t>8.Billie Eilish - Bad </a:t>
            </a:r>
            <a:r>
              <a:rPr lang="ru" sz="3300" b="1" dirty="0" smtClean="0"/>
              <a:t>Guy</a:t>
            </a:r>
            <a:br>
              <a:rPr lang="ru" sz="3300" b="1" dirty="0" smtClean="0"/>
            </a:br>
            <a:endParaRPr sz="330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400" b="1" dirty="0"/>
              <a:t> </a:t>
            </a:r>
            <a:r>
              <a:rPr lang="ru" sz="2000" dirty="0"/>
              <a:t>The song topped the charts in Australia, Canada, New Zealand, Norway and Russia, became the second in Ireland, Malaysia, Sweden, the United Kingdom </a:t>
            </a:r>
            <a:endParaRPr sz="2000" dirty="0"/>
          </a:p>
        </p:txBody>
      </p:sp>
      <p:sp>
        <p:nvSpPr>
          <p:cNvPr id="203" name="Google Shape;203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>
              <a:spcAft>
                <a:spcPts val="1200"/>
              </a:spcAft>
              <a:buNone/>
            </a:pPr>
            <a:r>
              <a:rPr lang="en-US" dirty="0">
                <a:hlinkClick r:id="rId3"/>
              </a:rPr>
              <a:t>https://www.youtube.com/watch?v=DyDfgMOUjCI&amp;ab_channel=BillieEilishVEVO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400" b="1">
                <a:solidFill>
                  <a:srgbClr val="3366CC"/>
                </a:solidFill>
              </a:rPr>
              <a:t>2 Round . Who? What? </a:t>
            </a:r>
            <a:r>
              <a:rPr lang="ru" sz="4177" b="1">
                <a:solidFill>
                  <a:srgbClr val="FF0000"/>
                </a:solidFill>
              </a:rPr>
              <a:t>20*3=60sec</a:t>
            </a:r>
            <a:endParaRPr sz="2577">
              <a:solidFill>
                <a:srgbClr val="FF0000"/>
              </a:solidFill>
            </a:endParaRPr>
          </a:p>
        </p:txBody>
      </p:sp>
      <p:sp>
        <p:nvSpPr>
          <p:cNvPr id="210" name="Google Shape;210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11" name="Google Shape;21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7825" y="1127425"/>
            <a:ext cx="5179200" cy="39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5"/>
          <p:cNvSpPr txBox="1">
            <a:spLocks noGrp="1"/>
          </p:cNvSpPr>
          <p:nvPr>
            <p:ph type="title"/>
          </p:nvPr>
        </p:nvSpPr>
        <p:spPr>
          <a:xfrm>
            <a:off x="311700" y="579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rgbClr val="FF0000"/>
                </a:solidFill>
              </a:rPr>
              <a:t>Example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217" name="Google Shape;217;p35"/>
          <p:cNvSpPr txBox="1">
            <a:spLocks noGrp="1"/>
          </p:cNvSpPr>
          <p:nvPr>
            <p:ph type="body" idx="1"/>
          </p:nvPr>
        </p:nvSpPr>
        <p:spPr>
          <a:xfrm>
            <a:off x="311700" y="12092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2600" b="1">
                <a:solidFill>
                  <a:srgbClr val="073E87"/>
                </a:solidFill>
              </a:rPr>
              <a:t>1.5 -He was born on the 9th of March</a:t>
            </a:r>
            <a:endParaRPr sz="2600" b="1">
              <a:solidFill>
                <a:srgbClr val="073E8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rgbClr val="FF0000"/>
                </a:solidFill>
              </a:rPr>
              <a:t>Example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223" name="Google Shape;223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2600" b="1">
                <a:solidFill>
                  <a:srgbClr val="073E87"/>
                </a:solidFill>
              </a:rPr>
              <a:t>1.0 -He  died at age of 34</a:t>
            </a:r>
            <a:endParaRPr sz="2600" b="1">
              <a:solidFill>
                <a:srgbClr val="073E8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rgbClr val="FF0000"/>
                </a:solidFill>
              </a:rPr>
              <a:t>Example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229" name="Google Shape;229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2600" b="1">
                <a:solidFill>
                  <a:srgbClr val="073E87"/>
                </a:solidFill>
              </a:rPr>
              <a:t>0.5 -The first cosmonaut</a:t>
            </a:r>
            <a:endParaRPr sz="2600" b="1">
              <a:solidFill>
                <a:srgbClr val="073E8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36" name="Google Shape;23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2925" y="724825"/>
            <a:ext cx="5456175" cy="408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9"/>
          <p:cNvSpPr txBox="1">
            <a:spLocks noGrp="1"/>
          </p:cNvSpPr>
          <p:nvPr>
            <p:ph type="title"/>
          </p:nvPr>
        </p:nvSpPr>
        <p:spPr>
          <a:xfrm>
            <a:off x="1986700" y="445025"/>
            <a:ext cx="684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400" b="1"/>
              <a:t>1.5 Who sits nearby Putin?</a:t>
            </a:r>
            <a:endParaRPr/>
          </a:p>
        </p:txBody>
      </p:sp>
      <p:sp>
        <p:nvSpPr>
          <p:cNvPr id="242" name="Google Shape;242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700">
              <a:solidFill>
                <a:srgbClr val="073E8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1900"/>
          </a:p>
        </p:txBody>
      </p:sp>
      <p:pic>
        <p:nvPicPr>
          <p:cNvPr id="244" name="Google Shape;24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125" y="1152475"/>
            <a:ext cx="6764800" cy="380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9"/>
          <p:cNvSpPr/>
          <p:nvPr/>
        </p:nvSpPr>
        <p:spPr>
          <a:xfrm>
            <a:off x="1667775" y="1801950"/>
            <a:ext cx="1993800" cy="27669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0"/>
          <p:cNvSpPr txBox="1">
            <a:spLocks noGrp="1"/>
          </p:cNvSpPr>
          <p:nvPr>
            <p:ph type="title"/>
          </p:nvPr>
        </p:nvSpPr>
        <p:spPr>
          <a:xfrm>
            <a:off x="357325" y="2169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68580" lvl="0" algn="l" rtl="0">
              <a:spcBef>
                <a:spcPts val="0"/>
              </a:spcBef>
              <a:spcAft>
                <a:spcPts val="0"/>
              </a:spcAft>
              <a:buSzPct val="73684"/>
            </a:pPr>
            <a:r>
              <a:rPr lang="ru" dirty="0"/>
              <a:t>                        </a:t>
            </a:r>
            <a:r>
              <a:rPr lang="ru" sz="4133" b="1" dirty="0"/>
              <a:t>1</a:t>
            </a:r>
            <a:r>
              <a:rPr lang="ru" dirty="0"/>
              <a:t>.</a:t>
            </a:r>
            <a:r>
              <a:rPr lang="ru" sz="3800" b="1" dirty="0"/>
              <a:t>Who is on the horse?</a:t>
            </a:r>
            <a:endParaRPr sz="3800" b="1" dirty="0"/>
          </a:p>
        </p:txBody>
      </p:sp>
      <p:sp>
        <p:nvSpPr>
          <p:cNvPr id="251" name="Google Shape;251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52" name="Google Shape;25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2100" y="958500"/>
            <a:ext cx="5381700" cy="4036251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40"/>
          <p:cNvSpPr/>
          <p:nvPr/>
        </p:nvSpPr>
        <p:spPr>
          <a:xfrm>
            <a:off x="4320150" y="875875"/>
            <a:ext cx="1106100" cy="1782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400" b="1"/>
              <a:t>0,5. Who  is young?</a:t>
            </a:r>
            <a:endParaRPr/>
          </a:p>
        </p:txBody>
      </p:sp>
      <p:sp>
        <p:nvSpPr>
          <p:cNvPr id="260" name="Google Shape;260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8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endParaRPr sz="6710" b="1">
              <a:solidFill>
                <a:srgbClr val="073E87"/>
              </a:solidFill>
            </a:endParaRPr>
          </a:p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endParaRPr sz="6710" b="1">
              <a:solidFill>
                <a:srgbClr val="073E87"/>
              </a:solidFill>
            </a:endParaRPr>
          </a:p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endParaRPr sz="3600">
              <a:solidFill>
                <a:srgbClr val="073E8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62" name="Google Shape;26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3250" y="1483600"/>
            <a:ext cx="4341950" cy="323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ct val="32163"/>
              <a:buFont typeface="Arial"/>
              <a:buNone/>
            </a:pPr>
            <a:r>
              <a:rPr lang="ru" sz="3420" b="1">
                <a:solidFill>
                  <a:srgbClr val="FF0000"/>
                </a:solidFill>
              </a:rPr>
              <a:t>Rules</a:t>
            </a:r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 b="1" dirty="0">
                <a:solidFill>
                  <a:schemeClr val="dk1"/>
                </a:solidFill>
              </a:rPr>
              <a:t>1question- 0,5-1,5 points</a:t>
            </a:r>
            <a:endParaRPr sz="2200"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200" b="1" dirty="0">
                <a:solidFill>
                  <a:schemeClr val="dk1"/>
                </a:solidFill>
              </a:rPr>
              <a:t>write answers in response forms( spelling)</a:t>
            </a:r>
            <a:endParaRPr sz="2200"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200" b="1" dirty="0" smtClean="0">
                <a:solidFill>
                  <a:schemeClr val="dk1"/>
                </a:solidFill>
              </a:rPr>
              <a:t>mustn’t </a:t>
            </a:r>
            <a:r>
              <a:rPr lang="ru" sz="2200" b="1" dirty="0">
                <a:solidFill>
                  <a:schemeClr val="dk1"/>
                </a:solidFill>
              </a:rPr>
              <a:t>use gadgets</a:t>
            </a:r>
            <a:endParaRPr sz="2200"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2200" b="1" dirty="0">
                <a:solidFill>
                  <a:schemeClr val="dk1"/>
                </a:solidFill>
              </a:rPr>
              <a:t>time-20-40 sec</a:t>
            </a:r>
            <a:endParaRPr sz="2200" b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400" b="1"/>
              <a:t>1. Elizabeth II</a:t>
            </a:r>
            <a:endParaRPr/>
          </a:p>
        </p:txBody>
      </p:sp>
      <p:sp>
        <p:nvSpPr>
          <p:cNvPr id="268" name="Google Shape;268;p42"/>
          <p:cNvSpPr txBox="1">
            <a:spLocks noGrp="1"/>
          </p:cNvSpPr>
          <p:nvPr>
            <p:ph type="body" idx="1"/>
          </p:nvPr>
        </p:nvSpPr>
        <p:spPr>
          <a:xfrm>
            <a:off x="82125" y="1017725"/>
            <a:ext cx="8750100" cy="39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endParaRPr sz="5539">
              <a:solidFill>
                <a:srgbClr val="073E87"/>
              </a:solidFill>
            </a:endParaRPr>
          </a:p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endParaRPr sz="4994" b="1">
              <a:solidFill>
                <a:srgbClr val="073E87"/>
              </a:solidFill>
            </a:endParaRPr>
          </a:p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endParaRPr sz="4994" b="1">
              <a:solidFill>
                <a:srgbClr val="073E87"/>
              </a:solidFill>
            </a:endParaRPr>
          </a:p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endParaRPr sz="5539" b="1">
              <a:solidFill>
                <a:srgbClr val="073E87"/>
              </a:solidFill>
            </a:endParaRPr>
          </a:p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endParaRPr sz="3600">
              <a:solidFill>
                <a:srgbClr val="073E8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69" name="Google Shape;26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7950" y="1265776"/>
            <a:ext cx="4474176" cy="368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73300" y="3314475"/>
            <a:ext cx="3036125" cy="170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0050" y="1589050"/>
            <a:ext cx="4341950" cy="323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400" b="1"/>
              <a:t>1,5. Who</a:t>
            </a:r>
            <a:endParaRPr/>
          </a:p>
        </p:txBody>
      </p:sp>
      <p:sp>
        <p:nvSpPr>
          <p:cNvPr id="277" name="Google Shape;277;p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600" b="1">
                <a:solidFill>
                  <a:srgbClr val="073E87"/>
                </a:solidFill>
              </a:rPr>
              <a:t>He was a pioneer in a manufacturing using the assembly line</a:t>
            </a:r>
            <a:endParaRPr sz="3600" b="1">
              <a:solidFill>
                <a:srgbClr val="073E8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400" b="1"/>
              <a:t>1. Who</a:t>
            </a:r>
            <a:endParaRPr/>
          </a:p>
        </p:txBody>
      </p:sp>
      <p:sp>
        <p:nvSpPr>
          <p:cNvPr id="284" name="Google Shape;284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879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endParaRPr sz="3717" b="1">
              <a:solidFill>
                <a:srgbClr val="073E87"/>
              </a:solidFill>
            </a:endParaRPr>
          </a:p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ru" sz="3717" b="1">
                <a:solidFill>
                  <a:srgbClr val="073E87"/>
                </a:solidFill>
              </a:rPr>
              <a:t>Не designed and built his first  steam engine in 1878, when he was only 15 years old!</a:t>
            </a:r>
            <a:endParaRPr sz="3717" b="1">
              <a:solidFill>
                <a:srgbClr val="073E8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pic>
        <p:nvPicPr>
          <p:cNvPr id="286" name="Google Shape;28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4425" y="1351800"/>
            <a:ext cx="3429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400" b="1"/>
              <a:t>0,5. Who</a:t>
            </a:r>
            <a:endParaRPr/>
          </a:p>
        </p:txBody>
      </p:sp>
      <p:sp>
        <p:nvSpPr>
          <p:cNvPr id="292" name="Google Shape;292;p4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endParaRPr sz="10083" b="1">
              <a:solidFill>
                <a:srgbClr val="073E87"/>
              </a:solidFill>
            </a:endParaRPr>
          </a:p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ru" sz="10083" b="1">
                <a:solidFill>
                  <a:srgbClr val="073E87"/>
                </a:solidFill>
              </a:rPr>
              <a:t>Founder  of F… Motor Company</a:t>
            </a:r>
            <a:endParaRPr sz="10083" b="1">
              <a:solidFill>
                <a:srgbClr val="073E87"/>
              </a:solidFill>
            </a:endParaRPr>
          </a:p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endParaRPr sz="10083">
              <a:solidFill>
                <a:srgbClr val="31B6FD"/>
              </a:solidFill>
            </a:endParaRPr>
          </a:p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endParaRPr sz="4400" b="1">
              <a:solidFill>
                <a:srgbClr val="073E87"/>
              </a:solidFill>
            </a:endParaRPr>
          </a:p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endParaRPr sz="3600" b="1">
              <a:solidFill>
                <a:srgbClr val="073E8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460" b="1"/>
              <a:t>2. Henry Ford(1863-1947)industrial and business magnate</a:t>
            </a:r>
            <a:endParaRPr sz="1020"/>
          </a:p>
        </p:txBody>
      </p:sp>
      <p:sp>
        <p:nvSpPr>
          <p:cNvPr id="299" name="Google Shape;299;p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ru" sz="3600" b="1">
                <a:solidFill>
                  <a:srgbClr val="073E87"/>
                </a:solidFill>
              </a:rPr>
              <a:t>He was a pioneer in a manufacturing using the assembly line</a:t>
            </a:r>
            <a:endParaRPr sz="3722" b="1">
              <a:solidFill>
                <a:srgbClr val="073E87"/>
              </a:solidFill>
            </a:endParaRPr>
          </a:p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ru" sz="3722" b="1">
                <a:solidFill>
                  <a:srgbClr val="073E87"/>
                </a:solidFill>
              </a:rPr>
              <a:t>Не designed and built his first  steam engine in 1878, when he was only 15 years old!</a:t>
            </a:r>
            <a:endParaRPr sz="3722" b="1">
              <a:solidFill>
                <a:srgbClr val="073E87"/>
              </a:solidFill>
            </a:endParaRPr>
          </a:p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ru" sz="3722" b="1">
                <a:solidFill>
                  <a:srgbClr val="073E87"/>
                </a:solidFill>
              </a:rPr>
              <a:t>Founder  of Ford Motor Company</a:t>
            </a:r>
            <a:endParaRPr sz="3722" b="1">
              <a:solidFill>
                <a:srgbClr val="073E87"/>
              </a:solidFill>
            </a:endParaRPr>
          </a:p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endParaRPr sz="3600" b="1">
              <a:solidFill>
                <a:srgbClr val="073E87"/>
              </a:solidFill>
            </a:endParaRPr>
          </a:p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endParaRPr sz="3600" b="1">
              <a:solidFill>
                <a:srgbClr val="073E8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00" name="Google Shape;30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0300" y="2837075"/>
            <a:ext cx="1993700" cy="199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6000" y="2765200"/>
            <a:ext cx="2137450" cy="213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400" b="1"/>
              <a:t>1,5. Who is he?</a:t>
            </a:r>
            <a:endParaRPr/>
          </a:p>
        </p:txBody>
      </p:sp>
      <p:sp>
        <p:nvSpPr>
          <p:cNvPr id="307" name="Google Shape;307;p47"/>
          <p:cNvSpPr txBox="1">
            <a:spLocks noGrp="1"/>
          </p:cNvSpPr>
          <p:nvPr>
            <p:ph type="body" idx="1"/>
          </p:nvPr>
        </p:nvSpPr>
        <p:spPr>
          <a:xfrm>
            <a:off x="350050" y="114290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3500" b="1">
                <a:solidFill>
                  <a:srgbClr val="3366CC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His mother named him … after looking at a Da Vinci painting.</a:t>
            </a:r>
            <a:endParaRPr sz="2800" b="1">
              <a:solidFill>
                <a:srgbClr val="3366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400" b="1"/>
              <a:t>1.Who is he?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400" b="1"/>
              <a:t> </a:t>
            </a:r>
            <a:endParaRPr/>
          </a:p>
        </p:txBody>
      </p:sp>
      <p:sp>
        <p:nvSpPr>
          <p:cNvPr id="314" name="Google Shape;314;p48"/>
          <p:cNvSpPr txBox="1">
            <a:spLocks noGrp="1"/>
          </p:cNvSpPr>
          <p:nvPr>
            <p:ph type="body" idx="1"/>
          </p:nvPr>
        </p:nvSpPr>
        <p:spPr>
          <a:xfrm>
            <a:off x="311700" y="114290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3500" b="1">
                <a:solidFill>
                  <a:srgbClr val="3366CC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He once got the award for "Worst Actor."</a:t>
            </a:r>
            <a:endParaRPr sz="2800" b="1">
              <a:solidFill>
                <a:srgbClr val="3366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400" b="1"/>
              <a:t>0,5.Who is he?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400" b="1"/>
              <a:t>.</a:t>
            </a:r>
            <a:endParaRPr/>
          </a:p>
        </p:txBody>
      </p:sp>
      <p:sp>
        <p:nvSpPr>
          <p:cNvPr id="321" name="Google Shape;321;p49"/>
          <p:cNvSpPr txBox="1">
            <a:spLocks noGrp="1"/>
          </p:cNvSpPr>
          <p:nvPr>
            <p:ph type="body" idx="1"/>
          </p:nvPr>
        </p:nvSpPr>
        <p:spPr>
          <a:xfrm>
            <a:off x="235025" y="114290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9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500" b="1">
                <a:solidFill>
                  <a:srgbClr val="3366CC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He rose to fame with his role in Titanic.</a:t>
            </a:r>
            <a:endParaRPr sz="3500" b="1">
              <a:solidFill>
                <a:srgbClr val="3366CC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400" b="1"/>
              <a:t>3.Leonardo DiCaprio</a:t>
            </a:r>
            <a:endParaRPr/>
          </a:p>
        </p:txBody>
      </p:sp>
      <p:sp>
        <p:nvSpPr>
          <p:cNvPr id="328" name="Google Shape;328;p50"/>
          <p:cNvSpPr txBox="1">
            <a:spLocks noGrp="1"/>
          </p:cNvSpPr>
          <p:nvPr>
            <p:ph type="body" idx="1"/>
          </p:nvPr>
        </p:nvSpPr>
        <p:spPr>
          <a:xfrm>
            <a:off x="311700" y="11716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 b="1">
                <a:solidFill>
                  <a:srgbClr val="3366CC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His mother named him Leonardo after looking at a Da Vinci painting</a:t>
            </a:r>
            <a:endParaRPr sz="2100" b="1">
              <a:solidFill>
                <a:srgbClr val="3366CC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300" b="1">
                <a:solidFill>
                  <a:srgbClr val="3366CC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He once got the award for "Worst Actor."- The Beach</a:t>
            </a:r>
            <a:endParaRPr sz="2300" b="1">
              <a:solidFill>
                <a:srgbClr val="3366CC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900"/>
              </a:spcBef>
              <a:spcAft>
                <a:spcPts val="0"/>
              </a:spcAft>
              <a:buNone/>
            </a:pPr>
            <a:r>
              <a:rPr lang="ru" sz="2200" b="1">
                <a:solidFill>
                  <a:srgbClr val="3366CC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He rose to fame with his role in Titanic.</a:t>
            </a:r>
            <a:endParaRPr sz="1000" b="1">
              <a:solidFill>
                <a:srgbClr val="3366CC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8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1">
              <a:solidFill>
                <a:srgbClr val="3366CC"/>
              </a:solidFill>
            </a:endParaRPr>
          </a:p>
        </p:txBody>
      </p:sp>
      <p:pic>
        <p:nvPicPr>
          <p:cNvPr id="329" name="Google Shape;32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3775" y="2322525"/>
            <a:ext cx="3700224" cy="2374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400" b="1"/>
              <a:t>1,5. What</a:t>
            </a:r>
            <a:endParaRPr/>
          </a:p>
        </p:txBody>
      </p:sp>
      <p:sp>
        <p:nvSpPr>
          <p:cNvPr id="335" name="Google Shape;335;p5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3300" b="1">
                <a:solidFill>
                  <a:srgbClr val="073E87"/>
                </a:solidFill>
              </a:rPr>
              <a:t>It said that </a:t>
            </a:r>
            <a:r>
              <a:rPr lang="ru" sz="3300" b="1">
                <a:solidFill>
                  <a:srgbClr val="FF0000"/>
                </a:solidFill>
              </a:rPr>
              <a:t>IT</a:t>
            </a:r>
            <a:r>
              <a:rPr lang="ru" sz="3300" b="1">
                <a:solidFill>
                  <a:srgbClr val="073E87"/>
                </a:solidFill>
              </a:rPr>
              <a:t>  was invented around 476 BC in China and was called Cuju</a:t>
            </a:r>
            <a:endParaRPr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369200" y="4929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3720" b="1">
                <a:solidFill>
                  <a:srgbClr val="3366CC"/>
                </a:solidFill>
                <a:latin typeface="Cambria"/>
                <a:ea typeface="Cambria"/>
                <a:cs typeface="Cambria"/>
                <a:sym typeface="Cambria"/>
              </a:rPr>
              <a:t>1 ROUND. Warming-up-</a:t>
            </a:r>
            <a:r>
              <a:rPr lang="ru" sz="372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30 sec</a:t>
            </a:r>
            <a:endParaRPr sz="3720" b="1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1900" dirty="0"/>
          </a:p>
        </p:txBody>
      </p:sp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5350" y="1347000"/>
            <a:ext cx="3315374" cy="3632401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6"/>
          <p:cNvSpPr txBox="1"/>
          <p:nvPr/>
        </p:nvSpPr>
        <p:spPr>
          <a:xfrm>
            <a:off x="325925" y="1448550"/>
            <a:ext cx="521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400" b="1"/>
              <a:t>4. Football/Soccer </a:t>
            </a:r>
            <a:endParaRPr/>
          </a:p>
        </p:txBody>
      </p:sp>
      <p:sp>
        <p:nvSpPr>
          <p:cNvPr id="356" name="Google Shape;356;p5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100" b="1">
                <a:solidFill>
                  <a:srgbClr val="073E87"/>
                </a:solidFill>
              </a:rPr>
              <a:t>It said that </a:t>
            </a:r>
            <a:r>
              <a:rPr lang="ru" sz="3100" b="1">
                <a:solidFill>
                  <a:srgbClr val="FF0000"/>
                </a:solidFill>
              </a:rPr>
              <a:t>IT</a:t>
            </a:r>
            <a:r>
              <a:rPr lang="ru" sz="3100" b="1">
                <a:solidFill>
                  <a:srgbClr val="073E87"/>
                </a:solidFill>
              </a:rPr>
              <a:t>  was invented around 476 BC in China and was called Cuju</a:t>
            </a:r>
            <a:endParaRPr sz="3100" b="1">
              <a:solidFill>
                <a:srgbClr val="073E87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3100" b="1">
                <a:solidFill>
                  <a:srgbClr val="073E87"/>
                </a:solidFill>
              </a:rPr>
              <a:t>Do you know that only 2 countries in the world call  </a:t>
            </a:r>
            <a:r>
              <a:rPr lang="ru" sz="3100" b="1">
                <a:solidFill>
                  <a:srgbClr val="FF0000"/>
                </a:solidFill>
              </a:rPr>
              <a:t>IT </a:t>
            </a:r>
            <a:r>
              <a:rPr lang="ru" sz="3100" b="1">
                <a:solidFill>
                  <a:srgbClr val="073E87"/>
                </a:solidFill>
              </a:rPr>
              <a:t>and</a:t>
            </a:r>
            <a:r>
              <a:rPr lang="ru" sz="3100" b="1">
                <a:solidFill>
                  <a:srgbClr val="FF0000"/>
                </a:solidFill>
              </a:rPr>
              <a:t> IT</a:t>
            </a:r>
            <a:r>
              <a:rPr lang="ru" sz="3100" b="1">
                <a:solidFill>
                  <a:srgbClr val="073E87"/>
                </a:solidFill>
              </a:rPr>
              <a:t>? The two countries are America and Canada</a:t>
            </a:r>
            <a:endParaRPr sz="3100" b="1">
              <a:solidFill>
                <a:srgbClr val="073E87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3100">
                <a:solidFill>
                  <a:srgbClr val="31B6FD"/>
                </a:solidFill>
              </a:rPr>
              <a:t>*</a:t>
            </a:r>
            <a:r>
              <a:rPr lang="ru" sz="3100" b="1">
                <a:solidFill>
                  <a:srgbClr val="073E87"/>
                </a:solidFill>
              </a:rPr>
              <a:t>Did you know that the biggest stadium in the world is stadium is located in North Korea?  With a seating capacity of 1,14,000</a:t>
            </a:r>
            <a:endParaRPr sz="3100" b="1">
              <a:solidFill>
                <a:srgbClr val="073E8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3100" b="1">
              <a:solidFill>
                <a:srgbClr val="073E8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400" b="1"/>
              <a:t>1,5. What сountry?</a:t>
            </a:r>
            <a:endParaRPr/>
          </a:p>
        </p:txBody>
      </p:sp>
      <p:sp>
        <p:nvSpPr>
          <p:cNvPr id="362" name="Google Shape;362;p5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3050" b="1">
                <a:solidFill>
                  <a:srgbClr val="3366CC"/>
                </a:solidFill>
              </a:rPr>
              <a:t>3.3 times more sheep than people live in </a:t>
            </a:r>
            <a:r>
              <a:rPr lang="ru" sz="3050" b="1">
                <a:solidFill>
                  <a:srgbClr val="FF0000"/>
                </a:solidFill>
              </a:rPr>
              <a:t>IT</a:t>
            </a:r>
            <a:r>
              <a:rPr lang="ru" sz="3050" b="1">
                <a:solidFill>
                  <a:srgbClr val="3366CC"/>
                </a:solidFill>
              </a:rPr>
              <a:t>. </a:t>
            </a:r>
            <a:endParaRPr sz="3500" b="1">
              <a:solidFill>
                <a:srgbClr val="3366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400" b="1"/>
              <a:t>1</a:t>
            </a:r>
            <a:r>
              <a:rPr lang="ru" sz="4400" b="1" i="1"/>
              <a:t>. </a:t>
            </a:r>
            <a:r>
              <a:rPr lang="ru" sz="4400" b="1"/>
              <a:t>What сountry?</a:t>
            </a:r>
            <a:endParaRPr/>
          </a:p>
        </p:txBody>
      </p:sp>
      <p:sp>
        <p:nvSpPr>
          <p:cNvPr id="369" name="Google Shape;369;p56"/>
          <p:cNvSpPr txBox="1">
            <a:spLocks noGrp="1"/>
          </p:cNvSpPr>
          <p:nvPr>
            <p:ph type="body" idx="1"/>
          </p:nvPr>
        </p:nvSpPr>
        <p:spPr>
          <a:xfrm>
            <a:off x="359625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50" b="1">
                <a:solidFill>
                  <a:srgbClr val="3366CC"/>
                </a:solidFill>
              </a:rPr>
              <a:t>It’s name come from the Latin phrase </a:t>
            </a:r>
            <a:endParaRPr sz="2550" b="1">
              <a:solidFill>
                <a:srgbClr val="3366CC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2550" b="1">
                <a:solidFill>
                  <a:srgbClr val="3366CC"/>
                </a:solidFill>
              </a:rPr>
              <a:t>«Terra … Incognito» (Unknown Southern Land).</a:t>
            </a:r>
            <a:endParaRPr sz="3000" b="1">
              <a:solidFill>
                <a:srgbClr val="3366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400" b="1"/>
              <a:t>0,5</a:t>
            </a:r>
            <a:r>
              <a:rPr lang="ru" sz="4400" b="1" i="1"/>
              <a:t>. </a:t>
            </a:r>
            <a:r>
              <a:rPr lang="ru" sz="4400" b="1"/>
              <a:t>What сountry?</a:t>
            </a:r>
            <a:endParaRPr/>
          </a:p>
        </p:txBody>
      </p:sp>
      <p:sp>
        <p:nvSpPr>
          <p:cNvPr id="376" name="Google Shape;376;p57"/>
          <p:cNvSpPr txBox="1">
            <a:spLocks noGrp="1"/>
          </p:cNvSpPr>
          <p:nvPr>
            <p:ph type="body" idx="1"/>
          </p:nvPr>
        </p:nvSpPr>
        <p:spPr>
          <a:xfrm>
            <a:off x="359625" y="114290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="1">
              <a:solidFill>
                <a:srgbClr val="073E87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600">
                <a:solidFill>
                  <a:srgbClr val="31B6FD"/>
                </a:solidFill>
              </a:rPr>
              <a:t>*</a:t>
            </a:r>
            <a:endParaRPr sz="2600" b="1">
              <a:solidFill>
                <a:srgbClr val="073E87"/>
              </a:solidFill>
            </a:endParaRPr>
          </a:p>
        </p:txBody>
      </p:sp>
      <p:pic>
        <p:nvPicPr>
          <p:cNvPr id="378" name="Google Shape;378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9974" y="1142900"/>
            <a:ext cx="4303299" cy="381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400" b="1" i="1"/>
              <a:t>5. </a:t>
            </a:r>
            <a:r>
              <a:rPr lang="ru" sz="4400" b="1"/>
              <a:t>Australia </a:t>
            </a:r>
            <a:endParaRPr b="1"/>
          </a:p>
        </p:txBody>
      </p:sp>
      <p:sp>
        <p:nvSpPr>
          <p:cNvPr id="384" name="Google Shape;384;p58"/>
          <p:cNvSpPr txBox="1">
            <a:spLocks noGrp="1"/>
          </p:cNvSpPr>
          <p:nvPr>
            <p:ph type="body" idx="1"/>
          </p:nvPr>
        </p:nvSpPr>
        <p:spPr>
          <a:xfrm>
            <a:off x="359625" y="114290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50" b="1">
                <a:solidFill>
                  <a:srgbClr val="3366CC"/>
                </a:solidFill>
              </a:rPr>
              <a:t>3.3 times more sheep than people live in </a:t>
            </a:r>
            <a:r>
              <a:rPr lang="ru" sz="3050" b="1">
                <a:solidFill>
                  <a:srgbClr val="FF0000"/>
                </a:solidFill>
              </a:rPr>
              <a:t>IT</a:t>
            </a:r>
            <a:r>
              <a:rPr lang="ru" sz="3050" b="1">
                <a:solidFill>
                  <a:srgbClr val="3366CC"/>
                </a:solidFill>
              </a:rPr>
              <a:t>.</a:t>
            </a:r>
            <a:endParaRPr sz="255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550" b="1">
                <a:solidFill>
                  <a:srgbClr val="3366CC"/>
                </a:solidFill>
              </a:rPr>
              <a:t>It’s name come from the Latin phrase «Terra Australis Incognito» (Unknown Southern Land).</a:t>
            </a:r>
            <a:endParaRPr sz="3000" b="1">
              <a:solidFill>
                <a:srgbClr val="3366CC"/>
              </a:solidFill>
            </a:endParaRPr>
          </a:p>
        </p:txBody>
      </p:sp>
      <p:pic>
        <p:nvPicPr>
          <p:cNvPr id="385" name="Google Shape;38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4550" y="2961725"/>
            <a:ext cx="2337750" cy="2070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400" b="1"/>
              <a:t>1,5. What city</a:t>
            </a:r>
            <a:endParaRPr/>
          </a:p>
        </p:txBody>
      </p:sp>
      <p:sp>
        <p:nvSpPr>
          <p:cNvPr id="391" name="Google Shape;391;p5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93" name="Google Shape;393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5600" y="1273200"/>
            <a:ext cx="6155924" cy="347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ru" sz="4400" b="1"/>
              <a:t>6. What city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6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01" name="Google Shape;401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574" y="1202925"/>
            <a:ext cx="6997001" cy="3864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ru" sz="4400" b="1"/>
              <a:t>1. What city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6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09" name="Google Shape;409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5175" y="1152475"/>
            <a:ext cx="6939475" cy="3903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3120" b="1"/>
              <a:t>0,5.London</a:t>
            </a:r>
            <a:endParaRPr sz="3120" b="1"/>
          </a:p>
        </p:txBody>
      </p:sp>
      <p:sp>
        <p:nvSpPr>
          <p:cNvPr id="415" name="Google Shape;415;p6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16" name="Google Shape;416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4689" y="1111849"/>
            <a:ext cx="5129312" cy="289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250" y="1152475"/>
            <a:ext cx="4563776" cy="256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83359" y="2801775"/>
            <a:ext cx="4368417" cy="241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6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4400" b="1"/>
              <a:t>1,5. What </a:t>
            </a:r>
            <a:endParaRPr sz="4520">
              <a:solidFill>
                <a:srgbClr val="FF0000"/>
              </a:solidFill>
            </a:endParaRPr>
          </a:p>
        </p:txBody>
      </p:sp>
      <p:sp>
        <p:nvSpPr>
          <p:cNvPr id="424" name="Google Shape;424;p63"/>
          <p:cNvSpPr txBox="1">
            <a:spLocks noGrp="1"/>
          </p:cNvSpPr>
          <p:nvPr>
            <p:ph type="body" idx="1"/>
          </p:nvPr>
        </p:nvSpPr>
        <p:spPr>
          <a:xfrm>
            <a:off x="178950" y="11856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600" b="1">
              <a:solidFill>
                <a:srgbClr val="073E87"/>
              </a:solidFill>
            </a:endParaRPr>
          </a:p>
          <a:p>
            <a:pPr marL="0" lvl="0" indent="0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600" b="1">
                <a:solidFill>
                  <a:srgbClr val="073E87"/>
                </a:solidFill>
              </a:rPr>
              <a:t>The original name for  </a:t>
            </a:r>
            <a:r>
              <a:rPr lang="ru" sz="3600" b="1">
                <a:solidFill>
                  <a:srgbClr val="FF0000"/>
                </a:solidFill>
              </a:rPr>
              <a:t>IT </a:t>
            </a:r>
            <a:r>
              <a:rPr lang="ru" sz="3600" b="1">
                <a:solidFill>
                  <a:srgbClr val="073E87"/>
                </a:solidFill>
              </a:rPr>
              <a:t>was flutterby.</a:t>
            </a:r>
            <a:endParaRPr sz="3600" b="1">
              <a:solidFill>
                <a:srgbClr val="073E8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311700" y="1684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 b="1">
                <a:solidFill>
                  <a:srgbClr val="FF0000"/>
                </a:solidFill>
              </a:rPr>
              <a:t>1.</a:t>
            </a:r>
            <a:r>
              <a:rPr lang="ru" sz="4333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Guess the city</a:t>
            </a:r>
            <a:endParaRPr sz="3133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2" name="Google Shape;82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0875" y="865162"/>
            <a:ext cx="6143936" cy="399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6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4400" b="1"/>
              <a:t>1. What </a:t>
            </a:r>
            <a:endParaRPr sz="4520">
              <a:solidFill>
                <a:srgbClr val="FF0000"/>
              </a:solidFill>
            </a:endParaRPr>
          </a:p>
        </p:txBody>
      </p:sp>
      <p:sp>
        <p:nvSpPr>
          <p:cNvPr id="431" name="Google Shape;431;p64"/>
          <p:cNvSpPr txBox="1">
            <a:spLocks noGrp="1"/>
          </p:cNvSpPr>
          <p:nvPr>
            <p:ph type="body" idx="1"/>
          </p:nvPr>
        </p:nvSpPr>
        <p:spPr>
          <a:xfrm>
            <a:off x="178950" y="11856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endParaRPr sz="3600" b="1">
              <a:solidFill>
                <a:srgbClr val="073E87"/>
              </a:solidFill>
            </a:endParaRPr>
          </a:p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ru" sz="3600" b="1">
                <a:solidFill>
                  <a:srgbClr val="073E87"/>
                </a:solidFill>
              </a:rPr>
              <a:t>Actually have four wings, not two</a:t>
            </a:r>
            <a:endParaRPr sz="3600" b="1">
              <a:solidFill>
                <a:srgbClr val="073E87"/>
              </a:solidFill>
            </a:endParaRPr>
          </a:p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endParaRPr sz="3600" b="1">
              <a:solidFill>
                <a:srgbClr val="073E8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4400" b="1"/>
              <a:t>0,5. What </a:t>
            </a:r>
            <a:endParaRPr sz="4520">
              <a:solidFill>
                <a:srgbClr val="FF0000"/>
              </a:solidFill>
            </a:endParaRPr>
          </a:p>
        </p:txBody>
      </p:sp>
      <p:sp>
        <p:nvSpPr>
          <p:cNvPr id="438" name="Google Shape;438;p65"/>
          <p:cNvSpPr txBox="1">
            <a:spLocks noGrp="1"/>
          </p:cNvSpPr>
          <p:nvPr>
            <p:ph type="body" idx="1"/>
          </p:nvPr>
        </p:nvSpPr>
        <p:spPr>
          <a:xfrm>
            <a:off x="178950" y="11856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endParaRPr sz="3929" b="1">
              <a:solidFill>
                <a:srgbClr val="073E87"/>
              </a:solidFill>
            </a:endParaRPr>
          </a:p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ru" sz="3929" b="1">
                <a:solidFill>
                  <a:srgbClr val="073E87"/>
                </a:solidFill>
              </a:rPr>
              <a:t> Kjell Bloch Sandved </a:t>
            </a:r>
            <a:endParaRPr sz="3929" b="1">
              <a:solidFill>
                <a:srgbClr val="073E87"/>
              </a:solidFill>
            </a:endParaRPr>
          </a:p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ru" sz="3929" b="1">
                <a:solidFill>
                  <a:srgbClr val="073E87"/>
                </a:solidFill>
              </a:rPr>
              <a:t>has created an alphabet </a:t>
            </a:r>
            <a:endParaRPr sz="3929" b="1">
              <a:solidFill>
                <a:srgbClr val="073E87"/>
              </a:solidFill>
            </a:endParaRPr>
          </a:p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ru" sz="3929" b="1">
                <a:solidFill>
                  <a:srgbClr val="073E87"/>
                </a:solidFill>
              </a:rPr>
              <a:t>entirely out of </a:t>
            </a:r>
            <a:r>
              <a:rPr lang="ru" sz="3929" b="1">
                <a:solidFill>
                  <a:srgbClr val="FF0000"/>
                </a:solidFill>
              </a:rPr>
              <a:t>IT</a:t>
            </a:r>
            <a:r>
              <a:rPr lang="ru" sz="3929" b="1">
                <a:solidFill>
                  <a:srgbClr val="073E87"/>
                </a:solidFill>
              </a:rPr>
              <a:t> wings</a:t>
            </a:r>
            <a:endParaRPr sz="3929" b="1">
              <a:solidFill>
                <a:srgbClr val="073E87"/>
              </a:solidFill>
            </a:endParaRPr>
          </a:p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endParaRPr sz="4045" b="1">
              <a:solidFill>
                <a:srgbClr val="073E8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39" name="Google Shape;439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5600" y="1185650"/>
            <a:ext cx="3748701" cy="236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66"/>
          <p:cNvSpPr txBox="1">
            <a:spLocks noGrp="1"/>
          </p:cNvSpPr>
          <p:nvPr>
            <p:ph type="title"/>
          </p:nvPr>
        </p:nvSpPr>
        <p:spPr>
          <a:xfrm>
            <a:off x="311700" y="1519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4520" b="1"/>
              <a:t>7.Butterfly </a:t>
            </a:r>
            <a:endParaRPr sz="4520" b="1"/>
          </a:p>
        </p:txBody>
      </p:sp>
      <p:sp>
        <p:nvSpPr>
          <p:cNvPr id="446" name="Google Shape;446;p66"/>
          <p:cNvSpPr txBox="1">
            <a:spLocks noGrp="1"/>
          </p:cNvSpPr>
          <p:nvPr>
            <p:ph type="body" idx="1"/>
          </p:nvPr>
        </p:nvSpPr>
        <p:spPr>
          <a:xfrm>
            <a:off x="178950" y="11856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47" name="Google Shape;447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3849" y="1231300"/>
            <a:ext cx="6353426" cy="4012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6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4400" b="1"/>
              <a:t>1.5.What cartoon</a:t>
            </a:r>
            <a:endParaRPr sz="4520">
              <a:solidFill>
                <a:srgbClr val="FF0000"/>
              </a:solidFill>
            </a:endParaRPr>
          </a:p>
        </p:txBody>
      </p:sp>
      <p:sp>
        <p:nvSpPr>
          <p:cNvPr id="453" name="Google Shape;453;p67"/>
          <p:cNvSpPr txBox="1">
            <a:spLocks noGrp="1"/>
          </p:cNvSpPr>
          <p:nvPr>
            <p:ph type="body" idx="1"/>
          </p:nvPr>
        </p:nvSpPr>
        <p:spPr>
          <a:xfrm>
            <a:off x="178950" y="11856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54" name="Google Shape;454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942" y="1289850"/>
            <a:ext cx="8160607" cy="3416401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67"/>
          <p:cNvSpPr/>
          <p:nvPr/>
        </p:nvSpPr>
        <p:spPr>
          <a:xfrm>
            <a:off x="1178950" y="2405800"/>
            <a:ext cx="6134400" cy="2089800"/>
          </a:xfrm>
          <a:prstGeom prst="rect">
            <a:avLst/>
          </a:prstGeom>
          <a:solidFill>
            <a:srgbClr val="31B6F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6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4400" b="1"/>
              <a:t>1.What cartoon</a:t>
            </a:r>
            <a:endParaRPr sz="4520">
              <a:solidFill>
                <a:srgbClr val="FF0000"/>
              </a:solidFill>
            </a:endParaRPr>
          </a:p>
        </p:txBody>
      </p:sp>
      <p:sp>
        <p:nvSpPr>
          <p:cNvPr id="462" name="Google Shape;462;p68"/>
          <p:cNvSpPr txBox="1">
            <a:spLocks noGrp="1"/>
          </p:cNvSpPr>
          <p:nvPr>
            <p:ph type="body" idx="1"/>
          </p:nvPr>
        </p:nvSpPr>
        <p:spPr>
          <a:xfrm>
            <a:off x="178950" y="11856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63" name="Google Shape;463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942" y="1289850"/>
            <a:ext cx="8160607" cy="3416401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68"/>
          <p:cNvSpPr/>
          <p:nvPr/>
        </p:nvSpPr>
        <p:spPr>
          <a:xfrm>
            <a:off x="699700" y="1648600"/>
            <a:ext cx="3910800" cy="2953500"/>
          </a:xfrm>
          <a:prstGeom prst="rect">
            <a:avLst/>
          </a:prstGeom>
          <a:solidFill>
            <a:srgbClr val="31B6F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6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4400" b="1"/>
              <a:t>0,5.What cartoon</a:t>
            </a:r>
            <a:endParaRPr sz="4520">
              <a:solidFill>
                <a:srgbClr val="FF0000"/>
              </a:solidFill>
            </a:endParaRPr>
          </a:p>
        </p:txBody>
      </p:sp>
      <p:sp>
        <p:nvSpPr>
          <p:cNvPr id="471" name="Google Shape;471;p69"/>
          <p:cNvSpPr txBox="1">
            <a:spLocks noGrp="1"/>
          </p:cNvSpPr>
          <p:nvPr>
            <p:ph type="body" idx="1"/>
          </p:nvPr>
        </p:nvSpPr>
        <p:spPr>
          <a:xfrm>
            <a:off x="178950" y="11856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72" name="Google Shape;472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942" y="1289850"/>
            <a:ext cx="8160607" cy="3416401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69"/>
          <p:cNvSpPr/>
          <p:nvPr/>
        </p:nvSpPr>
        <p:spPr>
          <a:xfrm>
            <a:off x="2214125" y="2415400"/>
            <a:ext cx="2214000" cy="1849800"/>
          </a:xfrm>
          <a:prstGeom prst="rect">
            <a:avLst/>
          </a:prstGeom>
          <a:solidFill>
            <a:srgbClr val="31B6F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7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4400" b="1"/>
              <a:t>8.Soul (2021)</a:t>
            </a:r>
            <a:endParaRPr sz="4520">
              <a:solidFill>
                <a:srgbClr val="FF0000"/>
              </a:solidFill>
            </a:endParaRPr>
          </a:p>
        </p:txBody>
      </p:sp>
      <p:sp>
        <p:nvSpPr>
          <p:cNvPr id="480" name="Google Shape;480;p70"/>
          <p:cNvSpPr txBox="1">
            <a:spLocks noGrp="1"/>
          </p:cNvSpPr>
          <p:nvPr>
            <p:ph type="body" idx="1"/>
          </p:nvPr>
        </p:nvSpPr>
        <p:spPr>
          <a:xfrm>
            <a:off x="178950" y="11856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81" name="Google Shape;481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942" y="1289850"/>
            <a:ext cx="8160607" cy="3416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8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3920" b="1" dirty="0">
                <a:solidFill>
                  <a:srgbClr val="3366CC"/>
                </a:solidFill>
              </a:rPr>
              <a:t>Round </a:t>
            </a:r>
            <a:r>
              <a:rPr lang="ru" sz="3920" b="1" dirty="0" smtClean="0">
                <a:solidFill>
                  <a:srgbClr val="3366CC"/>
                </a:solidFill>
              </a:rPr>
              <a:t>3 </a:t>
            </a:r>
            <a:r>
              <a:rPr lang="ru" sz="3920" b="1" dirty="0">
                <a:solidFill>
                  <a:srgbClr val="3366CC"/>
                </a:solidFill>
              </a:rPr>
              <a:t>-Google search-</a:t>
            </a:r>
            <a:r>
              <a:rPr lang="ru" sz="3920" b="1" dirty="0">
                <a:solidFill>
                  <a:srgbClr val="FF0000"/>
                </a:solidFill>
              </a:rPr>
              <a:t>30sec</a:t>
            </a:r>
            <a:endParaRPr sz="3920" b="1" dirty="0">
              <a:solidFill>
                <a:srgbClr val="FF0000"/>
              </a:solidFill>
            </a:endParaRPr>
          </a:p>
        </p:txBody>
      </p:sp>
      <p:sp>
        <p:nvSpPr>
          <p:cNvPr id="625" name="Google Shape;625;p8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26" name="Google Shape;626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8076" y="1208100"/>
            <a:ext cx="5530425" cy="368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9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rgbClr val="FF0000"/>
                </a:solidFill>
              </a:rPr>
              <a:t>Example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632" name="Google Shape;632;p90"/>
          <p:cNvSpPr txBox="1">
            <a:spLocks noGrp="1"/>
          </p:cNvSpPr>
          <p:nvPr>
            <p:ph type="body" idx="1"/>
          </p:nvPr>
        </p:nvSpPr>
        <p:spPr>
          <a:xfrm>
            <a:off x="311700" y="11141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4800" b="1" dirty="0"/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4800" b="1" dirty="0">
                <a:solidFill>
                  <a:schemeClr val="dk1"/>
                </a:solidFill>
              </a:rPr>
              <a:t>meeting with Elizabeth II</a:t>
            </a:r>
            <a:endParaRPr sz="4800" b="1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4800" b="1" dirty="0">
                <a:solidFill>
                  <a:schemeClr val="dk1"/>
                </a:solidFill>
              </a:rPr>
              <a:t>2 daughters  Galina and Elena</a:t>
            </a:r>
            <a:endParaRPr sz="4800" b="1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4800" b="1" dirty="0">
                <a:solidFill>
                  <a:schemeClr val="dk1"/>
                </a:solidFill>
              </a:rPr>
              <a:t>first flight to space</a:t>
            </a:r>
            <a:r>
              <a:rPr lang="ru" sz="4800" b="1" dirty="0"/>
              <a:t> </a:t>
            </a:r>
            <a:endParaRPr sz="4800" b="1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633" name="Google Shape;633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4250" y="1017725"/>
            <a:ext cx="3412225" cy="126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Google Shape;236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22925" y="724825"/>
            <a:ext cx="5456175" cy="4086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631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400" b="1">
                <a:solidFill>
                  <a:srgbClr val="FF0000"/>
                </a:solidFill>
              </a:rPr>
              <a:t>2.Continue … </a:t>
            </a:r>
            <a:endParaRPr sz="3022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0" name="Google Shape;90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3400" b="1">
                <a:solidFill>
                  <a:schemeClr val="accent1"/>
                </a:solidFill>
              </a:rPr>
              <a:t>Faster.Higer. Stronger.-</a:t>
            </a:r>
            <a:endParaRPr sz="3400" b="1">
              <a:solidFill>
                <a:schemeClr val="accent1"/>
              </a:solidFill>
            </a:endParaRPr>
          </a:p>
        </p:txBody>
      </p:sp>
      <p:pic>
        <p:nvPicPr>
          <p:cNvPr id="92" name="Google Shape;9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1949" y="1994424"/>
            <a:ext cx="4552850" cy="308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9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91"/>
          <p:cNvSpPr txBox="1">
            <a:spLocks noGrp="1"/>
          </p:cNvSpPr>
          <p:nvPr>
            <p:ph type="body" idx="1"/>
          </p:nvPr>
        </p:nvSpPr>
        <p:spPr>
          <a:xfrm>
            <a:off x="311700" y="14843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32500" lnSpcReduction="20000"/>
          </a:bodyPr>
          <a:lstStyle/>
          <a:p>
            <a:pPr marL="0" lvl="0" indent="-22860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endParaRPr sz="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3300" b="1">
              <a:solidFill>
                <a:schemeClr val="accent1"/>
              </a:solidFill>
              <a:highlight>
                <a:srgbClr val="F3F3F3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91440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7261" b="1">
                <a:solidFill>
                  <a:schemeClr val="dk1"/>
                </a:solidFill>
                <a:highlight>
                  <a:srgbClr val="F3F3F3"/>
                </a:highlight>
                <a:latin typeface="Verdana"/>
                <a:ea typeface="Verdana"/>
                <a:cs typeface="Verdana"/>
                <a:sym typeface="Verdana"/>
              </a:rPr>
              <a:t>1</a:t>
            </a:r>
            <a:endParaRPr sz="7261" b="1">
              <a:solidFill>
                <a:schemeClr val="dk1"/>
              </a:solidFill>
              <a:highlight>
                <a:srgbClr val="F3F3F3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91440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5511" b="1">
                <a:solidFill>
                  <a:schemeClr val="dk1"/>
                </a:solidFill>
                <a:highlight>
                  <a:srgbClr val="F3F3F3"/>
                </a:highlight>
                <a:latin typeface="Verdana"/>
                <a:ea typeface="Verdana"/>
                <a:cs typeface="Verdana"/>
                <a:sym typeface="Verdana"/>
              </a:rPr>
              <a:t>cowboy hat</a:t>
            </a:r>
            <a:endParaRPr sz="5511" b="1">
              <a:solidFill>
                <a:schemeClr val="dk1"/>
              </a:solidFill>
              <a:highlight>
                <a:srgbClr val="F3F3F3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91440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5311" b="1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the largest in the U.S.</a:t>
            </a:r>
            <a:endParaRPr sz="5311" b="1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91440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5311" b="1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Mexico</a:t>
            </a:r>
            <a:endParaRPr sz="5311" b="1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91440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3100" b="1">
              <a:solidFill>
                <a:schemeClr val="accent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9144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4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</a:t>
            </a:r>
            <a:endParaRPr sz="4600" b="1"/>
          </a:p>
        </p:txBody>
      </p:sp>
      <p:pic>
        <p:nvPicPr>
          <p:cNvPr id="640" name="Google Shape;640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7825" y="84975"/>
            <a:ext cx="4788225" cy="178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9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9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-228600" algn="ctr" rtl="0">
              <a:spcBef>
                <a:spcPts val="1200"/>
              </a:spcBef>
              <a:spcAft>
                <a:spcPts val="0"/>
              </a:spcAft>
              <a:buNone/>
            </a:pPr>
            <a:endParaRPr sz="3600" b="1">
              <a:solidFill>
                <a:schemeClr val="dk1"/>
              </a:solidFill>
            </a:endParaRPr>
          </a:p>
          <a:p>
            <a:pPr marL="0" lvl="0" indent="-22860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30555"/>
              <a:buFont typeface="Arial"/>
              <a:buNone/>
            </a:pPr>
            <a:endParaRPr sz="3600" b="1">
              <a:solidFill>
                <a:schemeClr val="dk1"/>
              </a:solidFill>
            </a:endParaRPr>
          </a:p>
          <a:p>
            <a:pPr marL="0" lvl="0" indent="-22860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ru" sz="4942" b="1">
                <a:solidFill>
                  <a:schemeClr val="dk1"/>
                </a:solidFill>
              </a:rPr>
              <a:t>2.</a:t>
            </a:r>
            <a:endParaRPr sz="4942" b="1">
              <a:solidFill>
                <a:schemeClr val="dk1"/>
              </a:solidFill>
            </a:endParaRPr>
          </a:p>
          <a:p>
            <a:pPr marL="0" lvl="0" indent="-22860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ru" sz="9453" b="1">
                <a:solidFill>
                  <a:srgbClr val="4D5156"/>
                </a:solidFill>
                <a:highlight>
                  <a:srgbClr val="FFFFFF"/>
                </a:highlight>
              </a:rPr>
              <a:t>2.</a:t>
            </a:r>
            <a:endParaRPr sz="9453" b="1">
              <a:solidFill>
                <a:srgbClr val="4D5156"/>
              </a:solidFill>
              <a:highlight>
                <a:srgbClr val="FFFFFF"/>
              </a:highlight>
            </a:endParaRPr>
          </a:p>
          <a:p>
            <a:pPr marL="0" lvl="0" indent="-22860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ru" sz="9453" b="1">
                <a:solidFill>
                  <a:schemeClr val="dk1"/>
                </a:solidFill>
                <a:highlight>
                  <a:srgbClr val="FFFFFF"/>
                </a:highlight>
              </a:rPr>
              <a:t>New York City</a:t>
            </a:r>
            <a:endParaRPr sz="9453" b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-22860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ru" sz="8595" b="1">
                <a:solidFill>
                  <a:srgbClr val="1A1A1A"/>
                </a:solidFill>
                <a:highlight>
                  <a:srgbClr val="FFFFFF"/>
                </a:highlight>
              </a:rPr>
              <a:t>colossus </a:t>
            </a:r>
            <a:r>
              <a:rPr lang="ru" sz="7645" b="1">
                <a:solidFill>
                  <a:srgbClr val="1A1A1A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" sz="8549" b="1">
                <a:solidFill>
                  <a:srgbClr val="1A1A1A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statue</a:t>
            </a:r>
            <a:endParaRPr sz="8549" b="1">
              <a:solidFill>
                <a:srgbClr val="1A1A1A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lvl="0" indent="-22860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ru" sz="9345" b="1">
                <a:solidFill>
                  <a:srgbClr val="1A1A1A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" sz="10295" b="1">
                <a:solidFill>
                  <a:srgbClr val="1A1A1A"/>
                </a:solidFill>
                <a:highlight>
                  <a:srgbClr val="FFFFFF"/>
                </a:highlight>
              </a:rPr>
              <a:t> </a:t>
            </a:r>
            <a:r>
              <a:rPr lang="ru" sz="8003" b="1">
                <a:solidFill>
                  <a:srgbClr val="1A1A1A"/>
                </a:solidFill>
                <a:highlight>
                  <a:srgbClr val="FAFAFA"/>
                </a:highlight>
                <a:latin typeface="Georgia"/>
                <a:ea typeface="Georgia"/>
                <a:cs typeface="Georgia"/>
                <a:sym typeface="Georgia"/>
              </a:rPr>
              <a:t>holds a torch in raised right hand</a:t>
            </a:r>
            <a:endParaRPr sz="10295" b="1">
              <a:solidFill>
                <a:srgbClr val="1A1A1A"/>
              </a:solidFill>
              <a:highlight>
                <a:srgbClr val="FFFFFF"/>
              </a:highlight>
            </a:endParaRPr>
          </a:p>
          <a:p>
            <a:pPr marL="0" lvl="0" indent="-22860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31532"/>
              <a:buFont typeface="Arial"/>
              <a:buNone/>
            </a:pPr>
            <a:endParaRPr sz="3488" b="1">
              <a:solidFill>
                <a:srgbClr val="4D5156"/>
              </a:solidFill>
              <a:highlight>
                <a:srgbClr val="FFFFFF"/>
              </a:highlight>
            </a:endParaRPr>
          </a:p>
          <a:p>
            <a:pPr marL="0" lvl="0" indent="-22860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6410"/>
              <a:buFont typeface="Arial"/>
              <a:buNone/>
            </a:pPr>
            <a:endParaRPr sz="1950" b="1">
              <a:solidFill>
                <a:srgbClr val="4D5156"/>
              </a:solidFill>
              <a:highlight>
                <a:srgbClr val="FFFFFF"/>
              </a:highlight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endParaRPr sz="53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8" name="Google Shape;648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9875" y="165800"/>
            <a:ext cx="4788225" cy="178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9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9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406400" lvl="0" indent="-228600" algn="ctr" rtl="0">
              <a:spcBef>
                <a:spcPts val="1200"/>
              </a:spcBef>
              <a:spcAft>
                <a:spcPts val="0"/>
              </a:spcAft>
              <a:buNone/>
            </a:pPr>
            <a:endParaRPr sz="3600" b="1">
              <a:solidFill>
                <a:schemeClr val="dk1"/>
              </a:solidFill>
            </a:endParaRPr>
          </a:p>
          <a:p>
            <a:pPr marL="406400" lvl="0" indent="-22860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30555"/>
              <a:buFont typeface="Arial"/>
              <a:buNone/>
            </a:pPr>
            <a:r>
              <a:rPr lang="ru" sz="3600" b="1">
                <a:solidFill>
                  <a:schemeClr val="dk1"/>
                </a:solidFill>
              </a:rPr>
              <a:t>3.</a:t>
            </a:r>
            <a:endParaRPr sz="3600" b="1">
              <a:solidFill>
                <a:schemeClr val="dk1"/>
              </a:solidFill>
            </a:endParaRPr>
          </a:p>
          <a:p>
            <a:pPr marL="406400" lvl="0" indent="-22860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40284"/>
              <a:buFont typeface="Arial"/>
              <a:buNone/>
            </a:pPr>
            <a:r>
              <a:rPr lang="ru" sz="2730">
                <a:solidFill>
                  <a:srgbClr val="222222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" sz="2730" b="1">
                <a:solidFill>
                  <a:srgbClr val="222222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a popular tourist attraction worldwide</a:t>
            </a:r>
            <a:endParaRPr sz="2730" b="1">
              <a:solidFill>
                <a:srgbClr val="222222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406400" lvl="0" indent="-22860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42508"/>
              <a:buFont typeface="Arial"/>
              <a:buNone/>
            </a:pPr>
            <a:r>
              <a:rPr lang="ru" sz="2587" b="1">
                <a:solidFill>
                  <a:srgbClr val="222222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is packed with the world’s most famous people</a:t>
            </a:r>
            <a:endParaRPr sz="2587" b="1">
              <a:solidFill>
                <a:srgbClr val="222222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lnSpc>
                <a:spcPct val="110000"/>
              </a:lnSpc>
              <a:spcBef>
                <a:spcPts val="2600"/>
              </a:spcBef>
              <a:spcAft>
                <a:spcPts val="0"/>
              </a:spcAft>
              <a:buClr>
                <a:schemeClr val="dk1"/>
              </a:buClr>
              <a:buSzPct val="36887"/>
              <a:buFont typeface="Arial"/>
              <a:buNone/>
            </a:pPr>
            <a:r>
              <a:rPr lang="ru" sz="2982" b="1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all figures are made 2% larger than the person really Is</a:t>
            </a:r>
            <a:endParaRPr sz="2982" b="1">
              <a:solidFill>
                <a:schemeClr val="dk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06400" lvl="0" indent="-22860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95652"/>
              <a:buFont typeface="Arial"/>
              <a:buNone/>
            </a:pPr>
            <a:endParaRPr sz="1150">
              <a:solidFill>
                <a:srgbClr val="222222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endParaRPr sz="4700" b="1"/>
          </a:p>
        </p:txBody>
      </p:sp>
      <p:pic>
        <p:nvPicPr>
          <p:cNvPr id="656" name="Google Shape;656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9450" y="0"/>
            <a:ext cx="4788225" cy="178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9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9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635000" lvl="0" indent="-22860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100" b="1">
                <a:solidFill>
                  <a:schemeClr val="dk1"/>
                </a:solidFill>
              </a:rPr>
              <a:t>	</a:t>
            </a:r>
            <a:endParaRPr sz="1100" b="1">
              <a:solidFill>
                <a:schemeClr val="dk1"/>
              </a:solidFill>
            </a:endParaRPr>
          </a:p>
          <a:p>
            <a:pPr marL="635000" lvl="0" indent="-228600" algn="ctr" rtl="0">
              <a:spcBef>
                <a:spcPts val="1200"/>
              </a:spcBef>
              <a:spcAft>
                <a:spcPts val="0"/>
              </a:spcAft>
              <a:buNone/>
            </a:pPr>
            <a:endParaRPr sz="3200" b="1">
              <a:solidFill>
                <a:schemeClr val="dk1"/>
              </a:solidFill>
            </a:endParaRPr>
          </a:p>
          <a:p>
            <a:pPr marL="635000" lvl="0" indent="-22860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3200" b="1">
                <a:solidFill>
                  <a:schemeClr val="dk1"/>
                </a:solidFill>
              </a:rPr>
              <a:t>4</a:t>
            </a:r>
            <a:endParaRPr sz="3200" b="1">
              <a:solidFill>
                <a:schemeClr val="dk1"/>
              </a:solidFill>
            </a:endParaRPr>
          </a:p>
          <a:p>
            <a:pPr marL="635000" lvl="0" indent="-22860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30547"/>
              <a:buFont typeface="Arial"/>
              <a:buNone/>
            </a:pPr>
            <a:r>
              <a:rPr lang="ru" sz="3600" b="1">
                <a:solidFill>
                  <a:schemeClr val="dk1"/>
                </a:solidFill>
              </a:rPr>
              <a:t>travelling around the world</a:t>
            </a:r>
            <a:endParaRPr sz="3600" b="1">
              <a:solidFill>
                <a:schemeClr val="dk1"/>
              </a:solidFill>
            </a:endParaRPr>
          </a:p>
          <a:p>
            <a:pPr marL="635000" lvl="0" indent="-22860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30547"/>
              <a:buFont typeface="Arial"/>
              <a:buNone/>
            </a:pPr>
            <a:r>
              <a:rPr lang="ru" sz="3600" b="1">
                <a:solidFill>
                  <a:schemeClr val="dk1"/>
                </a:solidFill>
              </a:rPr>
              <a:t>breeds of domestic animals and varieties of plants</a:t>
            </a:r>
            <a:endParaRPr sz="36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3886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there God?    </a:t>
            </a:r>
            <a:endParaRPr sz="4586" b="1"/>
          </a:p>
        </p:txBody>
      </p:sp>
      <p:pic>
        <p:nvPicPr>
          <p:cNvPr id="664" name="Google Shape;664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2675" y="161475"/>
            <a:ext cx="4788225" cy="178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9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9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-228600" algn="ctr" rtl="0">
              <a:spcBef>
                <a:spcPts val="1200"/>
              </a:spcBef>
              <a:spcAft>
                <a:spcPts val="0"/>
              </a:spcAft>
              <a:buNone/>
            </a:pPr>
            <a:endParaRPr sz="3600" b="1">
              <a:solidFill>
                <a:schemeClr val="dk1"/>
              </a:solidFill>
            </a:endParaRPr>
          </a:p>
          <a:p>
            <a:pPr marL="0" lvl="0" indent="-22860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30555"/>
              <a:buFont typeface="Arial"/>
              <a:buNone/>
            </a:pPr>
            <a:r>
              <a:rPr lang="ru" sz="3600" b="1">
                <a:solidFill>
                  <a:schemeClr val="dk1"/>
                </a:solidFill>
              </a:rPr>
              <a:t>5.</a:t>
            </a:r>
            <a:endParaRPr sz="3600" b="1">
              <a:solidFill>
                <a:schemeClr val="dk1"/>
              </a:solidFill>
            </a:endParaRPr>
          </a:p>
          <a:p>
            <a:pPr marL="0" lvl="0" indent="-22860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30555"/>
              <a:buFont typeface="Arial"/>
              <a:buNone/>
            </a:pPr>
            <a:r>
              <a:rPr lang="ru" sz="3600" b="1">
                <a:solidFill>
                  <a:schemeClr val="dk1"/>
                </a:solidFill>
              </a:rPr>
              <a:t>how to play football better</a:t>
            </a:r>
            <a:endParaRPr sz="3600" b="1">
              <a:solidFill>
                <a:schemeClr val="dk1"/>
              </a:solidFill>
            </a:endParaRPr>
          </a:p>
          <a:p>
            <a:pPr marL="0" lvl="0" indent="-22860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lang="ru" sz="3200" b="1">
                <a:solidFill>
                  <a:schemeClr val="dk1"/>
                </a:solidFill>
              </a:rPr>
              <a:t>	</a:t>
            </a:r>
            <a:r>
              <a:rPr lang="ru" sz="3600" b="1">
                <a:solidFill>
                  <a:schemeClr val="dk1"/>
                </a:solidFill>
              </a:rPr>
              <a:t>Argentina</a:t>
            </a:r>
            <a:endParaRPr sz="32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4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tattoos of his mother’s face  </a:t>
            </a:r>
            <a:endParaRPr sz="5000" b="1"/>
          </a:p>
        </p:txBody>
      </p:sp>
      <p:pic>
        <p:nvPicPr>
          <p:cNvPr id="672" name="Google Shape;672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7888" y="200900"/>
            <a:ext cx="4788225" cy="178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9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96"/>
          <p:cNvSpPr txBox="1">
            <a:spLocks noGrp="1"/>
          </p:cNvSpPr>
          <p:nvPr>
            <p:ph type="body" idx="1"/>
          </p:nvPr>
        </p:nvSpPr>
        <p:spPr>
          <a:xfrm>
            <a:off x="388700" y="1704000"/>
            <a:ext cx="8443500" cy="28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-22860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700">
                <a:solidFill>
                  <a:schemeClr val="dk1"/>
                </a:solidFill>
              </a:rPr>
              <a:t>	</a:t>
            </a:r>
            <a:endParaRPr sz="700">
              <a:solidFill>
                <a:schemeClr val="dk1"/>
              </a:solidFill>
            </a:endParaRPr>
          </a:p>
          <a:p>
            <a:pPr marL="0" lvl="0" indent="-22860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36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6.</a:t>
            </a:r>
            <a:endParaRPr sz="36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-22860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30555"/>
              <a:buFont typeface="Arial"/>
              <a:buNone/>
            </a:pPr>
            <a:r>
              <a:rPr lang="ru" sz="36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to read about murders</a:t>
            </a:r>
            <a:endParaRPr sz="36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-22860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30555"/>
              <a:buFont typeface="Arial"/>
              <a:buNone/>
            </a:pPr>
            <a:r>
              <a:rPr lang="ru" sz="36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facts about poisons</a:t>
            </a:r>
            <a:endParaRPr sz="36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36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success of  «Ten little niggers»      </a:t>
            </a:r>
            <a:endParaRPr sz="4300" b="1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680" name="Google Shape;680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9875" y="165800"/>
            <a:ext cx="4788225" cy="178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9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97"/>
          <p:cNvSpPr txBox="1">
            <a:spLocks noGrp="1"/>
          </p:cNvSpPr>
          <p:nvPr>
            <p:ph type="body" idx="1"/>
          </p:nvPr>
        </p:nvSpPr>
        <p:spPr>
          <a:xfrm>
            <a:off x="587250" y="1410900"/>
            <a:ext cx="8244900" cy="315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-22860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31428"/>
              <a:buFont typeface="Arial"/>
              <a:buNone/>
            </a:pPr>
            <a:endParaRPr sz="35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-22860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31428"/>
              <a:buFont typeface="Arial"/>
              <a:buNone/>
            </a:pPr>
            <a:r>
              <a:rPr lang="ru" sz="35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7.</a:t>
            </a:r>
            <a:endParaRPr sz="35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-22860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0970"/>
              <a:buFont typeface="Arial"/>
              <a:buNone/>
            </a:pPr>
            <a:r>
              <a:rPr lang="ru" sz="2158" b="1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one of the London’s most popular attractions</a:t>
            </a:r>
            <a:endParaRPr sz="2158" b="1"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lvl="0" indent="-22860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0970"/>
              <a:buFont typeface="Arial"/>
              <a:buNone/>
            </a:pPr>
            <a:r>
              <a:rPr lang="ru" sz="2158" b="1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has 32 capsules</a:t>
            </a:r>
            <a:endParaRPr sz="2158" b="1"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lvl="0" indent="-22860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0970"/>
              <a:buFont typeface="Arial"/>
              <a:buNone/>
            </a:pPr>
            <a:r>
              <a:rPr lang="ru" sz="2158" b="1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was opened in 2000</a:t>
            </a:r>
            <a:endParaRPr sz="2158" b="1"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lvl="0" indent="-228600" algn="ctr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ct val="47964"/>
              <a:buFont typeface="Arial"/>
              <a:buNone/>
            </a:pPr>
            <a:endParaRPr sz="2293" b="1"/>
          </a:p>
        </p:txBody>
      </p:sp>
      <p:pic>
        <p:nvPicPr>
          <p:cNvPr id="688" name="Google Shape;688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9875" y="165800"/>
            <a:ext cx="4788225" cy="178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9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98"/>
          <p:cNvSpPr txBox="1">
            <a:spLocks noGrp="1"/>
          </p:cNvSpPr>
          <p:nvPr>
            <p:ph type="body" idx="1"/>
          </p:nvPr>
        </p:nvSpPr>
        <p:spPr>
          <a:xfrm>
            <a:off x="587250" y="2022425"/>
            <a:ext cx="8244900" cy="25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150" b="1" dirty="0">
                <a:solidFill>
                  <a:srgbClr val="222222"/>
                </a:solidFill>
                <a:highlight>
                  <a:srgbClr val="FFFFFF"/>
                </a:highlight>
              </a:rPr>
              <a:t>was founded by Larry Page and Sergey Brin on </a:t>
            </a:r>
            <a:r>
              <a:rPr lang="ru" sz="2150" b="1" dirty="0">
                <a:solidFill>
                  <a:schemeClr val="dk1"/>
                </a:solidFill>
                <a:highlight>
                  <a:srgbClr val="FFFFFF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September 4</a:t>
            </a:r>
            <a:r>
              <a:rPr lang="ru" sz="2150" b="1" dirty="0">
                <a:solidFill>
                  <a:schemeClr val="dk1"/>
                </a:solidFill>
                <a:highlight>
                  <a:srgbClr val="FFFFFF"/>
                </a:highlight>
              </a:rPr>
              <a:t>,</a:t>
            </a:r>
            <a:r>
              <a:rPr lang="ru" sz="2150" b="1" dirty="0">
                <a:solidFill>
                  <a:srgbClr val="222222"/>
                </a:solidFill>
                <a:highlight>
                  <a:srgbClr val="FFFFFF"/>
                </a:highlight>
              </a:rPr>
              <a:t> 1998</a:t>
            </a:r>
            <a:endParaRPr sz="2150" b="1" dirty="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150" b="1" dirty="0">
                <a:solidFill>
                  <a:srgbClr val="222222"/>
                </a:solidFill>
                <a:highlight>
                  <a:srgbClr val="FFFFFF"/>
                </a:highlight>
              </a:rPr>
              <a:t>Slogan-</a:t>
            </a:r>
            <a:r>
              <a:rPr lang="ru" sz="2150" b="1" dirty="0">
                <a:solidFill>
                  <a:srgbClr val="0000FF"/>
                </a:solidFill>
                <a:highlight>
                  <a:srgbClr val="FFFFFF"/>
                </a:highlight>
              </a:rPr>
              <a:t>Don’t be evil</a:t>
            </a:r>
            <a:endParaRPr sz="2150" b="1" dirty="0">
              <a:solidFill>
                <a:srgbClr val="0000FF"/>
              </a:solidFill>
              <a:highlight>
                <a:srgbClr val="FFFFFF"/>
              </a:highlight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2150" b="1" dirty="0">
                <a:solidFill>
                  <a:srgbClr val="222222"/>
                </a:solidFill>
                <a:highlight>
                  <a:srgbClr val="FFFFFF"/>
                </a:highlight>
              </a:rPr>
              <a:t>search everything and find</a:t>
            </a:r>
            <a:endParaRPr sz="2150" b="1" dirty="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  <p:pic>
        <p:nvPicPr>
          <p:cNvPr id="696" name="Google Shape;696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49875" y="165800"/>
            <a:ext cx="4788225" cy="178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9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4520">
                <a:solidFill>
                  <a:srgbClr val="FF0000"/>
                </a:solidFill>
              </a:rPr>
              <a:t>Answers</a:t>
            </a:r>
            <a:endParaRPr sz="4520">
              <a:solidFill>
                <a:srgbClr val="FF0000"/>
              </a:solidFill>
            </a:endParaRPr>
          </a:p>
        </p:txBody>
      </p:sp>
      <p:sp>
        <p:nvSpPr>
          <p:cNvPr id="703" name="Google Shape;703;p99"/>
          <p:cNvSpPr txBox="1">
            <a:spLocks noGrp="1"/>
          </p:cNvSpPr>
          <p:nvPr>
            <p:ph type="body" idx="1"/>
          </p:nvPr>
        </p:nvSpPr>
        <p:spPr>
          <a:xfrm>
            <a:off x="178950" y="11856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04" name="Google Shape;704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77179"/>
            <a:ext cx="9258351" cy="4444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100"/>
          <p:cNvSpPr txBox="1">
            <a:spLocks noGrp="1"/>
          </p:cNvSpPr>
          <p:nvPr>
            <p:ph type="title"/>
          </p:nvPr>
        </p:nvSpPr>
        <p:spPr>
          <a:xfrm>
            <a:off x="356175" y="170350"/>
            <a:ext cx="8476200" cy="20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25000"/>
              </a:lnSpc>
              <a:spcBef>
                <a:spcPts val="2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100" b="1">
                <a:solidFill>
                  <a:srgbClr val="FF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1.Texas</a:t>
            </a:r>
            <a:endParaRPr sz="3100" b="1">
              <a:solidFill>
                <a:srgbClr val="FF000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ctr" rtl="0">
              <a:spcBef>
                <a:spcPts val="1700"/>
              </a:spcBef>
              <a:spcAft>
                <a:spcPts val="0"/>
              </a:spcAft>
              <a:buNone/>
            </a:pPr>
            <a:endParaRPr sz="6719" b="1">
              <a:solidFill>
                <a:srgbClr val="FF0000"/>
              </a:solidFill>
            </a:endParaRPr>
          </a:p>
        </p:txBody>
      </p:sp>
      <p:sp>
        <p:nvSpPr>
          <p:cNvPr id="710" name="Google Shape;710;p100"/>
          <p:cNvSpPr txBox="1">
            <a:spLocks noGrp="1"/>
          </p:cNvSpPr>
          <p:nvPr>
            <p:ph type="body" idx="1"/>
          </p:nvPr>
        </p:nvSpPr>
        <p:spPr>
          <a:xfrm>
            <a:off x="83100" y="1389250"/>
            <a:ext cx="3290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711" name="Google Shape;711;p100"/>
          <p:cNvSpPr txBox="1"/>
          <p:nvPr/>
        </p:nvSpPr>
        <p:spPr>
          <a:xfrm>
            <a:off x="4355925" y="1870100"/>
            <a:ext cx="4214400" cy="20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411" b="1">
                <a:solidFill>
                  <a:schemeClr val="dk1"/>
                </a:solidFill>
                <a:highlight>
                  <a:srgbClr val="F3F3F3"/>
                </a:highlight>
                <a:latin typeface="Verdana"/>
                <a:ea typeface="Verdana"/>
                <a:cs typeface="Verdana"/>
                <a:sym typeface="Verdana"/>
              </a:rPr>
              <a:t>cowboy hat</a:t>
            </a:r>
            <a:endParaRPr sz="2411" b="1">
              <a:solidFill>
                <a:schemeClr val="dk1"/>
              </a:solidFill>
              <a:highlight>
                <a:srgbClr val="F3F3F3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91440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211" b="1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the largest in the U.S.</a:t>
            </a:r>
            <a:endParaRPr sz="2211" b="1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91440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211" b="1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Mexico</a:t>
            </a:r>
            <a:endParaRPr sz="2211" b="1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12" name="Google Shape;712;p100"/>
          <p:cNvPicPr preferRelativeResize="0"/>
          <p:nvPr/>
        </p:nvPicPr>
        <p:blipFill rotWithShape="1">
          <a:blip r:embed="rId3">
            <a:alphaModFix/>
          </a:blip>
          <a:srcRect l="1774" r="1774"/>
          <a:stretch/>
        </p:blipFill>
        <p:spPr>
          <a:xfrm>
            <a:off x="131900" y="1274800"/>
            <a:ext cx="4680425" cy="358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389125" y="21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4520" b="1">
                <a:solidFill>
                  <a:srgbClr val="FF0000"/>
                </a:solidFill>
              </a:rPr>
              <a:t>3 What is written? </a:t>
            </a:r>
            <a:endParaRPr sz="1620" b="1">
              <a:solidFill>
                <a:srgbClr val="FF0000"/>
              </a:solidFill>
            </a:endParaRPr>
          </a:p>
        </p:txBody>
      </p:sp>
      <p:sp>
        <p:nvSpPr>
          <p:cNvPr id="98" name="Google Shape;98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728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5069">
                <a:solidFill>
                  <a:srgbClr val="980000"/>
                </a:solidFill>
                <a:highlight>
                  <a:srgbClr val="F8F9FA"/>
                </a:highlight>
              </a:rPr>
              <a:t> </a:t>
            </a:r>
            <a:endParaRPr sz="5069">
              <a:solidFill>
                <a:srgbClr val="980000"/>
              </a:solidFill>
              <a:highlight>
                <a:srgbClr val="F8F9FA"/>
              </a:highlight>
            </a:endParaRPr>
          </a:p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9" name="Google Shape;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50650"/>
            <a:ext cx="5655101" cy="4192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9"/>
          <p:cNvSpPr txBox="1"/>
          <p:nvPr/>
        </p:nvSpPr>
        <p:spPr>
          <a:xfrm>
            <a:off x="6124750" y="1625100"/>
            <a:ext cx="2971200" cy="2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 </a:t>
            </a:r>
            <a:r>
              <a:rPr lang="ru" sz="2500" b="1">
                <a:solidFill>
                  <a:srgbClr val="202124"/>
                </a:solidFill>
                <a:highlight>
                  <a:srgbClr val="F8F9FA"/>
                </a:highlight>
              </a:rPr>
              <a:t>The painting by the Polish artist </a:t>
            </a:r>
            <a:r>
              <a:rPr lang="ru" sz="2200" b="1">
                <a:solidFill>
                  <a:schemeClr val="dk2"/>
                </a:solidFill>
              </a:rPr>
              <a:t>Sebastian Pytka </a:t>
            </a:r>
            <a:r>
              <a:rPr lang="ru" sz="2100" b="1">
                <a:solidFill>
                  <a:srgbClr val="202124"/>
                </a:solidFill>
                <a:highlight>
                  <a:srgbClr val="F8F9FA"/>
                </a:highlight>
              </a:rPr>
              <a:t> </a:t>
            </a:r>
            <a:endParaRPr sz="2100" b="1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 b="1">
                <a:solidFill>
                  <a:srgbClr val="3366CC"/>
                </a:solidFill>
                <a:highlight>
                  <a:srgbClr val="F8F9FA"/>
                </a:highlight>
              </a:rPr>
              <a:t>The Divorce</a:t>
            </a:r>
            <a:endParaRPr sz="2100" b="1">
              <a:solidFill>
                <a:srgbClr val="3366CC"/>
              </a:solidFill>
              <a:highlight>
                <a:srgbClr val="F8F9FA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</a:endParaRPr>
          </a:p>
        </p:txBody>
      </p:sp>
      <p:sp>
        <p:nvSpPr>
          <p:cNvPr id="101" name="Google Shape;101;p19"/>
          <p:cNvSpPr/>
          <p:nvPr/>
        </p:nvSpPr>
        <p:spPr>
          <a:xfrm>
            <a:off x="613300" y="3383475"/>
            <a:ext cx="498300" cy="114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9"/>
          <p:cNvSpPr/>
          <p:nvPr/>
        </p:nvSpPr>
        <p:spPr>
          <a:xfrm>
            <a:off x="4638000" y="3449625"/>
            <a:ext cx="498300" cy="114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0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-2286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0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2. </a:t>
            </a:r>
            <a:r>
              <a:rPr lang="ru" sz="2650" b="1">
                <a:solidFill>
                  <a:srgbClr val="FF0000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Statue of Liberty</a:t>
            </a:r>
            <a:endParaRPr sz="4300" b="1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990"/>
              <a:buNone/>
            </a:pPr>
            <a:endParaRPr sz="4520">
              <a:solidFill>
                <a:srgbClr val="FF0000"/>
              </a:solidFill>
            </a:endParaRPr>
          </a:p>
        </p:txBody>
      </p:sp>
      <p:sp>
        <p:nvSpPr>
          <p:cNvPr id="718" name="Google Shape;718;p101"/>
          <p:cNvSpPr txBox="1">
            <a:spLocks noGrp="1"/>
          </p:cNvSpPr>
          <p:nvPr>
            <p:ph type="body" idx="1"/>
          </p:nvPr>
        </p:nvSpPr>
        <p:spPr>
          <a:xfrm>
            <a:off x="178950" y="11856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-228600" algn="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633" b="1">
              <a:solidFill>
                <a:srgbClr val="4D5156"/>
              </a:solidFill>
              <a:highlight>
                <a:srgbClr val="FFFFFF"/>
              </a:highlight>
            </a:endParaRPr>
          </a:p>
          <a:p>
            <a:pPr marL="0" lvl="0" indent="-228600" algn="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128" b="1">
              <a:solidFill>
                <a:srgbClr val="1A1A1A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lvl="0" indent="-228600" algn="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5675" b="1">
              <a:solidFill>
                <a:srgbClr val="1A1A1A"/>
              </a:solidFill>
              <a:highlight>
                <a:srgbClr val="FFFFFF"/>
              </a:highlight>
            </a:endParaRPr>
          </a:p>
          <a:p>
            <a:pPr marL="0" lvl="0" indent="0" algn="r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719" name="Google Shape;719;p101"/>
          <p:cNvSpPr txBox="1"/>
          <p:nvPr/>
        </p:nvSpPr>
        <p:spPr>
          <a:xfrm>
            <a:off x="4297675" y="1472600"/>
            <a:ext cx="4137000" cy="30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-2286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438" b="1">
                <a:solidFill>
                  <a:srgbClr val="4D5156"/>
                </a:solidFill>
                <a:highlight>
                  <a:srgbClr val="FFFFFF"/>
                </a:highlight>
              </a:rPr>
              <a:t>New York City</a:t>
            </a:r>
            <a:endParaRPr sz="3438" b="1">
              <a:solidFill>
                <a:srgbClr val="4D5156"/>
              </a:solidFill>
              <a:highlight>
                <a:srgbClr val="FFFFFF"/>
              </a:highlight>
            </a:endParaRPr>
          </a:p>
          <a:p>
            <a:pPr marL="0" lvl="0" indent="-2286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980" b="1">
                <a:solidFill>
                  <a:srgbClr val="1A1A1A"/>
                </a:solidFill>
                <a:highlight>
                  <a:srgbClr val="FFFFFF"/>
                </a:highlight>
              </a:rPr>
              <a:t>colossus </a:t>
            </a:r>
            <a:r>
              <a:rPr lang="ru" sz="2030" b="1">
                <a:solidFill>
                  <a:srgbClr val="1A1A1A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" sz="2933" b="1">
                <a:solidFill>
                  <a:srgbClr val="1A1A1A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statue</a:t>
            </a:r>
            <a:endParaRPr sz="2933" b="1">
              <a:solidFill>
                <a:srgbClr val="1A1A1A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lvl="0" indent="-22860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4530" b="1">
                <a:solidFill>
                  <a:srgbClr val="1A1A1A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" sz="5480" b="1">
                <a:solidFill>
                  <a:srgbClr val="1A1A1A"/>
                </a:solidFill>
                <a:highlight>
                  <a:srgbClr val="FFFFFF"/>
                </a:highlight>
              </a:rPr>
              <a:t> </a:t>
            </a:r>
            <a:r>
              <a:rPr lang="ru" sz="3188" b="1">
                <a:solidFill>
                  <a:srgbClr val="1A1A1A"/>
                </a:solidFill>
                <a:highlight>
                  <a:srgbClr val="FAFAFA"/>
                </a:highlight>
                <a:latin typeface="Georgia"/>
                <a:ea typeface="Georgia"/>
                <a:cs typeface="Georgia"/>
                <a:sym typeface="Georgia"/>
              </a:rPr>
              <a:t>holds a torch in raised right hand</a:t>
            </a:r>
            <a:endParaRPr sz="5480" b="1">
              <a:solidFill>
                <a:srgbClr val="1A1A1A"/>
              </a:solidFill>
              <a:highlight>
                <a:srgbClr val="FFFFFF"/>
              </a:highlight>
            </a:endParaRPr>
          </a:p>
        </p:txBody>
      </p:sp>
      <p:pic>
        <p:nvPicPr>
          <p:cNvPr id="720" name="Google Shape;720;p101" descr="Statue of Liberty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200" y="1125550"/>
            <a:ext cx="2857500" cy="396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02"/>
          <p:cNvSpPr txBox="1">
            <a:spLocks noGrp="1"/>
          </p:cNvSpPr>
          <p:nvPr>
            <p:ph type="title"/>
          </p:nvPr>
        </p:nvSpPr>
        <p:spPr>
          <a:xfrm>
            <a:off x="245550" y="81850"/>
            <a:ext cx="85869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06400" lvl="0" indent="-2286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800" b="1">
                <a:solidFill>
                  <a:srgbClr val="FF0000"/>
                </a:solidFill>
              </a:rPr>
              <a:t>3.</a:t>
            </a:r>
            <a:r>
              <a:rPr lang="ru" sz="1100">
                <a:solidFill>
                  <a:srgbClr val="FF0000"/>
                </a:solidFill>
              </a:rPr>
              <a:t> </a:t>
            </a:r>
            <a:r>
              <a:rPr lang="ru" sz="2000" b="1">
                <a:solidFill>
                  <a:srgbClr val="FF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Madame Tussauds Museum</a:t>
            </a:r>
            <a:endParaRPr sz="2000" b="1">
              <a:solidFill>
                <a:srgbClr val="FF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06400" lvl="0" indent="-2286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FF0000"/>
                </a:solidFill>
              </a:rPr>
              <a:t> </a:t>
            </a:r>
            <a:endParaRPr sz="11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990"/>
              <a:buNone/>
            </a:pPr>
            <a:endParaRPr sz="4520">
              <a:solidFill>
                <a:srgbClr val="FF0000"/>
              </a:solidFill>
            </a:endParaRPr>
          </a:p>
        </p:txBody>
      </p:sp>
      <p:sp>
        <p:nvSpPr>
          <p:cNvPr id="726" name="Google Shape;726;p102"/>
          <p:cNvSpPr txBox="1">
            <a:spLocks noGrp="1"/>
          </p:cNvSpPr>
          <p:nvPr>
            <p:ph type="body" idx="1"/>
          </p:nvPr>
        </p:nvSpPr>
        <p:spPr>
          <a:xfrm>
            <a:off x="178950" y="11856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727" name="Google Shape;727;p102"/>
          <p:cNvSpPr txBox="1"/>
          <p:nvPr/>
        </p:nvSpPr>
        <p:spPr>
          <a:xfrm>
            <a:off x="4338250" y="1464525"/>
            <a:ext cx="4125900" cy="23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06400" lvl="0" indent="-2286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16" b="1">
                <a:solidFill>
                  <a:srgbClr val="222222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a popular tourist attraction worldwide</a:t>
            </a:r>
            <a:endParaRPr sz="1516" b="1">
              <a:solidFill>
                <a:srgbClr val="222222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406400" lvl="0" indent="-2286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16" b="1">
                <a:solidFill>
                  <a:srgbClr val="222222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is packed with the world’s most famous people</a:t>
            </a:r>
            <a:endParaRPr sz="1516" b="1">
              <a:solidFill>
                <a:srgbClr val="222222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lnSpc>
                <a:spcPct val="110000"/>
              </a:lnSpc>
              <a:spcBef>
                <a:spcPts val="2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716" b="1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all figures are made 2% larger than the person really Is</a:t>
            </a:r>
            <a:endParaRPr sz="9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728" name="Google Shape;728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557" y="2416132"/>
            <a:ext cx="4031900" cy="268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954" y="1281475"/>
            <a:ext cx="4285000" cy="190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10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0640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100" b="1">
                <a:solidFill>
                  <a:srgbClr val="FF0000"/>
                </a:solidFill>
              </a:rPr>
              <a:t>4. Charles Darwin</a:t>
            </a:r>
            <a:endParaRPr sz="31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990"/>
              <a:buNone/>
            </a:pPr>
            <a:endParaRPr sz="4520">
              <a:solidFill>
                <a:srgbClr val="FF0000"/>
              </a:solidFill>
            </a:endParaRPr>
          </a:p>
        </p:txBody>
      </p:sp>
      <p:sp>
        <p:nvSpPr>
          <p:cNvPr id="735" name="Google Shape;735;p103"/>
          <p:cNvSpPr txBox="1">
            <a:spLocks noGrp="1"/>
          </p:cNvSpPr>
          <p:nvPr>
            <p:ph type="body" idx="1"/>
          </p:nvPr>
        </p:nvSpPr>
        <p:spPr>
          <a:xfrm>
            <a:off x="178950" y="11856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36" name="Google Shape;736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975" y="1384800"/>
            <a:ext cx="4413349" cy="3217249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103"/>
          <p:cNvSpPr txBox="1"/>
          <p:nvPr/>
        </p:nvSpPr>
        <p:spPr>
          <a:xfrm>
            <a:off x="5090400" y="1564075"/>
            <a:ext cx="3528600" cy="18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000" b="1">
                <a:solidFill>
                  <a:schemeClr val="dk1"/>
                </a:solidFill>
              </a:rPr>
              <a:t>travelling around the world</a:t>
            </a:r>
            <a:endParaRPr sz="20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chemeClr val="dk1"/>
                </a:solidFill>
              </a:rPr>
              <a:t>breeds of domestic animals and varieties of plants</a:t>
            </a:r>
            <a:endParaRPr sz="20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there God?  </a:t>
            </a:r>
            <a:r>
              <a:rPr lang="ru" sz="1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2600" b="1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10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-2286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500" b="1">
                <a:solidFill>
                  <a:srgbClr val="FF0000"/>
                </a:solidFill>
              </a:rPr>
              <a:t>5. Lionel Messi</a:t>
            </a:r>
            <a:endParaRPr sz="2550" b="1">
              <a:solidFill>
                <a:srgbClr val="181818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lvl="0" indent="-2286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500" b="1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FF0000"/>
                </a:solidFill>
              </a:rPr>
              <a:t> </a:t>
            </a:r>
            <a:endParaRPr sz="11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990"/>
              <a:buNone/>
            </a:pPr>
            <a:endParaRPr sz="4520">
              <a:solidFill>
                <a:srgbClr val="FF0000"/>
              </a:solidFill>
            </a:endParaRPr>
          </a:p>
        </p:txBody>
      </p:sp>
      <p:sp>
        <p:nvSpPr>
          <p:cNvPr id="743" name="Google Shape;743;p104"/>
          <p:cNvSpPr txBox="1">
            <a:spLocks noGrp="1"/>
          </p:cNvSpPr>
          <p:nvPr>
            <p:ph type="body" idx="1"/>
          </p:nvPr>
        </p:nvSpPr>
        <p:spPr>
          <a:xfrm>
            <a:off x="178950" y="11856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744" name="Google Shape;744;p104"/>
          <p:cNvSpPr txBox="1"/>
          <p:nvPr/>
        </p:nvSpPr>
        <p:spPr>
          <a:xfrm>
            <a:off x="5278450" y="1597250"/>
            <a:ext cx="3553800" cy="30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-2286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500" b="1">
                <a:solidFill>
                  <a:schemeClr val="dk1"/>
                </a:solidFill>
              </a:rPr>
              <a:t>how to play football better</a:t>
            </a:r>
            <a:endParaRPr sz="2500" b="1">
              <a:solidFill>
                <a:schemeClr val="dk1"/>
              </a:solidFill>
            </a:endParaRPr>
          </a:p>
          <a:p>
            <a:pPr marL="0" lvl="0" indent="-2286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100" b="1">
                <a:solidFill>
                  <a:schemeClr val="dk1"/>
                </a:solidFill>
              </a:rPr>
              <a:t>	</a:t>
            </a:r>
            <a:r>
              <a:rPr lang="ru" sz="2500" b="1">
                <a:solidFill>
                  <a:schemeClr val="dk1"/>
                </a:solidFill>
              </a:rPr>
              <a:t>Argentina</a:t>
            </a:r>
            <a:endParaRPr sz="2100" b="1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tattoos of his mother’s face</a:t>
            </a:r>
            <a:r>
              <a:rPr lang="ru" sz="4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745" name="Google Shape;745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25" y="1125225"/>
            <a:ext cx="3959899" cy="264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79925" y="2910175"/>
            <a:ext cx="3076750" cy="2051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05"/>
          <p:cNvSpPr txBox="1">
            <a:spLocks noGrp="1"/>
          </p:cNvSpPr>
          <p:nvPr>
            <p:ph type="title"/>
          </p:nvPr>
        </p:nvSpPr>
        <p:spPr>
          <a:xfrm>
            <a:off x="311700" y="4733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-2286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700"/>
              <a:t>	</a:t>
            </a:r>
            <a:r>
              <a:rPr lang="ru" sz="2200" b="1">
                <a:solidFill>
                  <a:srgbClr val="FF0000"/>
                </a:solidFill>
              </a:rPr>
              <a:t>6.</a:t>
            </a:r>
            <a:r>
              <a:rPr lang="ru" sz="2200">
                <a:solidFill>
                  <a:srgbClr val="FF0000"/>
                </a:solidFill>
              </a:rPr>
              <a:t> </a:t>
            </a:r>
            <a:r>
              <a:rPr lang="ru" b="1">
                <a:solidFill>
                  <a:srgbClr val="FF0000"/>
                </a:solidFill>
              </a:rPr>
              <a:t>Agatha Christie</a:t>
            </a:r>
            <a:endParaRPr b="1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SzPts val="990"/>
              <a:buNone/>
            </a:pPr>
            <a:endParaRPr sz="4920">
              <a:solidFill>
                <a:srgbClr val="FF0000"/>
              </a:solidFill>
            </a:endParaRPr>
          </a:p>
        </p:txBody>
      </p:sp>
      <p:sp>
        <p:nvSpPr>
          <p:cNvPr id="752" name="Google Shape;752;p10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53" name="Google Shape;753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450" y="1098875"/>
            <a:ext cx="3141951" cy="3823401"/>
          </a:xfrm>
          <a:prstGeom prst="rect">
            <a:avLst/>
          </a:prstGeom>
          <a:noFill/>
          <a:ln>
            <a:noFill/>
          </a:ln>
        </p:spPr>
      </p:pic>
      <p:sp>
        <p:nvSpPr>
          <p:cNvPr id="754" name="Google Shape;754;p105"/>
          <p:cNvSpPr txBox="1"/>
          <p:nvPr/>
        </p:nvSpPr>
        <p:spPr>
          <a:xfrm>
            <a:off x="4050650" y="1575125"/>
            <a:ext cx="4855800" cy="21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          </a:t>
            </a:r>
            <a:r>
              <a:rPr lang="ru" sz="2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</a:t>
            </a:r>
            <a:r>
              <a:rPr lang="ru" sz="25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 read about murder</a:t>
            </a:r>
            <a:endParaRPr sz="25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5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     Facts about poisons</a:t>
            </a:r>
            <a:endParaRPr sz="25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5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  The success of  «Ten little niggers»  </a:t>
            </a:r>
            <a:r>
              <a:rPr lang="ru" sz="25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ru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endParaRPr sz="2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106"/>
          <p:cNvSpPr txBox="1">
            <a:spLocks noGrp="1"/>
          </p:cNvSpPr>
          <p:nvPr>
            <p:ph type="title"/>
          </p:nvPr>
        </p:nvSpPr>
        <p:spPr>
          <a:xfrm>
            <a:off x="373650" y="101325"/>
            <a:ext cx="85206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ctr" rtl="0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2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7. London Eye </a:t>
            </a:r>
            <a:endParaRPr sz="32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5120">
              <a:solidFill>
                <a:srgbClr val="FF0000"/>
              </a:solidFill>
            </a:endParaRPr>
          </a:p>
        </p:txBody>
      </p:sp>
      <p:sp>
        <p:nvSpPr>
          <p:cNvPr id="760" name="Google Shape;760;p10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-228600" algn="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158" b="1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one of the London’s most popular attractions</a:t>
            </a:r>
            <a:endParaRPr sz="2158" b="1"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lvl="0" indent="-228600" algn="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158" b="1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has 32 capsules</a:t>
            </a:r>
            <a:endParaRPr sz="2158" b="1"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lvl="0" indent="-228600" algn="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158" b="1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was opened in 2000</a:t>
            </a:r>
            <a:endParaRPr sz="2158" b="1"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761" name="Google Shape;761;p106"/>
          <p:cNvSpPr txBox="1"/>
          <p:nvPr/>
        </p:nvSpPr>
        <p:spPr>
          <a:xfrm>
            <a:off x="4572000" y="1718925"/>
            <a:ext cx="42603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ru" sz="3100" b="1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  </a:t>
            </a:r>
            <a:endParaRPr sz="3300" b="1"/>
          </a:p>
        </p:txBody>
      </p:sp>
      <p:pic>
        <p:nvPicPr>
          <p:cNvPr id="762" name="Google Shape;762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650" y="1718924"/>
            <a:ext cx="1952300" cy="348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10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107"/>
          <p:cNvSpPr txBox="1">
            <a:spLocks noGrp="1"/>
          </p:cNvSpPr>
          <p:nvPr>
            <p:ph type="body" idx="1"/>
          </p:nvPr>
        </p:nvSpPr>
        <p:spPr>
          <a:xfrm>
            <a:off x="311700" y="2139517"/>
            <a:ext cx="8520600" cy="24293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769" name="Google Shape;769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3700" y="207950"/>
            <a:ext cx="7503075" cy="25237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3027284" y="2254928"/>
            <a:ext cx="3830715" cy="2302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buClr>
                <a:srgbClr val="595959"/>
              </a:buClr>
              <a:buSzPts val="1800"/>
            </a:pPr>
            <a:r>
              <a:rPr lang="en-US" sz="2150" b="1" dirty="0">
                <a:solidFill>
                  <a:srgbClr val="222222"/>
                </a:solidFill>
                <a:highlight>
                  <a:srgbClr val="FFFFFF"/>
                </a:highlight>
              </a:rPr>
              <a:t>was founded by Larry Page and Sergey </a:t>
            </a:r>
            <a:r>
              <a:rPr lang="en-US" sz="2150" b="1" dirty="0" err="1">
                <a:solidFill>
                  <a:srgbClr val="222222"/>
                </a:solidFill>
                <a:highlight>
                  <a:srgbClr val="FFFFFF"/>
                </a:highlight>
              </a:rPr>
              <a:t>Brin</a:t>
            </a:r>
            <a:r>
              <a:rPr lang="en-US" sz="2150" b="1" dirty="0">
                <a:solidFill>
                  <a:srgbClr val="222222"/>
                </a:solidFill>
                <a:highlight>
                  <a:srgbClr val="FFFFFF"/>
                </a:highlight>
              </a:rPr>
              <a:t> on </a:t>
            </a:r>
            <a:r>
              <a:rPr lang="en-US" sz="2150" b="1" dirty="0">
                <a:highlight>
                  <a:srgbClr val="FFFFFF"/>
                </a:highlight>
                <a:uFill>
                  <a:noFill/>
                </a:uFill>
                <a:hlinkClick r:id="rId4">
                  <a:extLst>
                    <a:ext uri="{A12FA001-AC4F-418D-AE19-62706E023703}">
                      <ahyp:hlinkClr xmlns:lc="http://schemas.openxmlformats.org/drawingml/2006/lockedCanvas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September 4</a:t>
            </a:r>
            <a:r>
              <a:rPr lang="en-US" sz="2150" b="1" dirty="0">
                <a:highlight>
                  <a:srgbClr val="FFFFFF"/>
                </a:highlight>
              </a:rPr>
              <a:t>,</a:t>
            </a:r>
            <a:r>
              <a:rPr lang="en-US" sz="2150" b="1" dirty="0">
                <a:solidFill>
                  <a:srgbClr val="222222"/>
                </a:solidFill>
                <a:highlight>
                  <a:srgbClr val="FFFFFF"/>
                </a:highlight>
              </a:rPr>
              <a:t> 1998</a:t>
            </a:r>
          </a:p>
          <a:p>
            <a:pPr lvl="0" algn="ctr">
              <a:lnSpc>
                <a:spcPct val="115000"/>
              </a:lnSpc>
              <a:spcBef>
                <a:spcPts val="1200"/>
              </a:spcBef>
              <a:buClr>
                <a:srgbClr val="595959"/>
              </a:buClr>
              <a:buSzPts val="1800"/>
            </a:pPr>
            <a:r>
              <a:rPr lang="en-US" sz="2150" b="1" dirty="0">
                <a:solidFill>
                  <a:srgbClr val="222222"/>
                </a:solidFill>
                <a:highlight>
                  <a:srgbClr val="FFFFFF"/>
                </a:highlight>
              </a:rPr>
              <a:t>Slogan-</a:t>
            </a:r>
            <a:r>
              <a:rPr lang="en-US" sz="2150" b="1" dirty="0">
                <a:solidFill>
                  <a:srgbClr val="0000FF"/>
                </a:solidFill>
                <a:highlight>
                  <a:srgbClr val="FFFFFF"/>
                </a:highlight>
              </a:rPr>
              <a:t>Don’t be evil</a:t>
            </a:r>
          </a:p>
          <a:p>
            <a:pPr lv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595959"/>
              </a:buClr>
              <a:buSzPts val="1800"/>
            </a:pPr>
            <a:r>
              <a:rPr lang="en-US" sz="2150" b="1" dirty="0">
                <a:solidFill>
                  <a:srgbClr val="222222"/>
                </a:solidFill>
                <a:highlight>
                  <a:srgbClr val="FFFFFF"/>
                </a:highlight>
              </a:rPr>
              <a:t>search everything and find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108"/>
          <p:cNvSpPr txBox="1">
            <a:spLocks noGrp="1"/>
          </p:cNvSpPr>
          <p:nvPr>
            <p:ph type="title"/>
          </p:nvPr>
        </p:nvSpPr>
        <p:spPr>
          <a:xfrm>
            <a:off x="311700" y="164450"/>
            <a:ext cx="85206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300" b="1" dirty="0">
                <a:solidFill>
                  <a:srgbClr val="0000FF"/>
                </a:solidFill>
                <a:highlight>
                  <a:srgbClr val="FAFAFA"/>
                </a:highlight>
              </a:rPr>
              <a:t>4</a:t>
            </a:r>
            <a:r>
              <a:rPr lang="ru" sz="3300" b="1" dirty="0" smtClean="0">
                <a:solidFill>
                  <a:srgbClr val="0000FF"/>
                </a:solidFill>
                <a:highlight>
                  <a:srgbClr val="FAFAFA"/>
                </a:highlight>
              </a:rPr>
              <a:t> </a:t>
            </a:r>
            <a:r>
              <a:rPr lang="ru" sz="3300" b="1" dirty="0">
                <a:solidFill>
                  <a:srgbClr val="0000FF"/>
                </a:solidFill>
                <a:highlight>
                  <a:srgbClr val="FAFAFA"/>
                </a:highlight>
              </a:rPr>
              <a:t>Round</a:t>
            </a:r>
            <a:endParaRPr sz="3300" b="1" dirty="0">
              <a:solidFill>
                <a:srgbClr val="FF0000"/>
              </a:solidFill>
              <a:highlight>
                <a:srgbClr val="FAFAFA"/>
              </a:highlight>
            </a:endParaRPr>
          </a:p>
          <a:p>
            <a:pPr marL="457200" lvl="0" indent="-2286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300" b="1" dirty="0">
                <a:solidFill>
                  <a:srgbClr val="0000FF"/>
                </a:solidFill>
                <a:highlight>
                  <a:srgbClr val="FAFAFA"/>
                </a:highlight>
              </a:rPr>
              <a:t> The Neural network</a:t>
            </a:r>
            <a:r>
              <a:rPr lang="ru" sz="3466" b="1" dirty="0">
                <a:solidFill>
                  <a:srgbClr val="FF0000"/>
                </a:solidFill>
              </a:rPr>
              <a:t>30 sec</a:t>
            </a:r>
            <a:endParaRPr sz="3300" b="1" dirty="0">
              <a:solidFill>
                <a:srgbClr val="0000FF"/>
              </a:solidFill>
              <a:highlight>
                <a:srgbClr val="FAFAFA"/>
              </a:highlight>
            </a:endParaRPr>
          </a:p>
          <a:p>
            <a:pPr marL="457200" lvl="0" indent="-228600" algn="ctr" rtl="0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5120" dirty="0">
              <a:solidFill>
                <a:srgbClr val="FF0000"/>
              </a:solidFill>
            </a:endParaRPr>
          </a:p>
        </p:txBody>
      </p:sp>
      <p:sp>
        <p:nvSpPr>
          <p:cNvPr id="775" name="Google Shape;775;p10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776" name="Google Shape;776;p108"/>
          <p:cNvSpPr txBox="1"/>
          <p:nvPr/>
        </p:nvSpPr>
        <p:spPr>
          <a:xfrm>
            <a:off x="3906850" y="1718925"/>
            <a:ext cx="42807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-22860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</a:t>
            </a:r>
            <a:r>
              <a:rPr lang="ru" sz="3100" b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ru" sz="3100" b="1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   </a:t>
            </a:r>
            <a:endParaRPr sz="3300" b="1"/>
          </a:p>
        </p:txBody>
      </p:sp>
      <p:pic>
        <p:nvPicPr>
          <p:cNvPr id="777" name="Google Shape;777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9885" y="1606300"/>
            <a:ext cx="4718339" cy="329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10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730"/>
              <a:buFont typeface="Arial"/>
              <a:buNone/>
            </a:pPr>
            <a:r>
              <a:rPr lang="ru" sz="3466" b="1">
                <a:solidFill>
                  <a:srgbClr val="FF0000"/>
                </a:solidFill>
              </a:rPr>
              <a:t>1.Guess the Idiom</a:t>
            </a:r>
            <a:endParaRPr>
              <a:solidFill>
                <a:srgbClr val="3366CC"/>
              </a:solidFill>
            </a:endParaRPr>
          </a:p>
        </p:txBody>
      </p:sp>
      <p:sp>
        <p:nvSpPr>
          <p:cNvPr id="783" name="Google Shape;783;p10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84" name="Google Shape;784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5925" y="1152475"/>
            <a:ext cx="3991025" cy="399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11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730"/>
              <a:buFont typeface="Arial"/>
              <a:buNone/>
            </a:pPr>
            <a:r>
              <a:rPr lang="ru" sz="3466" b="1">
                <a:solidFill>
                  <a:srgbClr val="FF0000"/>
                </a:solidFill>
              </a:rPr>
              <a:t>2.Guess the Idiom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11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93" name="Google Shape;793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8751" y="1152475"/>
            <a:ext cx="3905825" cy="390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400" b="1">
                <a:solidFill>
                  <a:srgbClr val="FF0000"/>
                </a:solidFill>
              </a:rPr>
              <a:t>4.</a:t>
            </a:r>
            <a:r>
              <a:rPr lang="ru" sz="4288" b="1">
                <a:solidFill>
                  <a:srgbClr val="FF0000"/>
                </a:solidFill>
              </a:rPr>
              <a:t> Continue the famous phrase</a:t>
            </a:r>
            <a:endParaRPr sz="2688">
              <a:solidFill>
                <a:srgbClr val="FF0000"/>
              </a:solidFill>
            </a:endParaRPr>
          </a:p>
        </p:txBody>
      </p:sp>
      <p:sp>
        <p:nvSpPr>
          <p:cNvPr id="109" name="Google Shape;109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>
              <a:highlight>
                <a:schemeClr val="accent5"/>
              </a:highlight>
            </a:endParaRPr>
          </a:p>
        </p:txBody>
      </p:sp>
      <p:pic>
        <p:nvPicPr>
          <p:cNvPr id="111" name="Google Shape;11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6698" y="1152475"/>
            <a:ext cx="3194550" cy="3799951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0"/>
          <p:cNvSpPr/>
          <p:nvPr/>
        </p:nvSpPr>
        <p:spPr>
          <a:xfrm>
            <a:off x="2262050" y="2913800"/>
            <a:ext cx="4361100" cy="21663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1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730"/>
              <a:buFont typeface="Arial"/>
              <a:buNone/>
            </a:pPr>
            <a:r>
              <a:rPr lang="ru" sz="3466" b="1">
                <a:solidFill>
                  <a:srgbClr val="FF0000"/>
                </a:solidFill>
              </a:rPr>
              <a:t>3.Guess the Phrase</a:t>
            </a:r>
            <a:endParaRPr sz="3466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11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00" name="Google Shape;800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8725" y="1152475"/>
            <a:ext cx="3884899" cy="3884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1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730"/>
              <a:buFont typeface="Arial"/>
              <a:buNone/>
            </a:pPr>
            <a:r>
              <a:rPr lang="ru" sz="3466" b="1">
                <a:solidFill>
                  <a:srgbClr val="FF0000"/>
                </a:solidFill>
              </a:rPr>
              <a:t>4.Guess the Idiom</a:t>
            </a:r>
            <a:endParaRPr/>
          </a:p>
        </p:txBody>
      </p:sp>
      <p:sp>
        <p:nvSpPr>
          <p:cNvPr id="807" name="Google Shape;807;p11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09" name="Google Shape;809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0525" y="1017725"/>
            <a:ext cx="4125775" cy="412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114"/>
          <p:cNvSpPr txBox="1">
            <a:spLocks noGrp="1"/>
          </p:cNvSpPr>
          <p:nvPr>
            <p:ph type="title"/>
          </p:nvPr>
        </p:nvSpPr>
        <p:spPr>
          <a:xfrm>
            <a:off x="455475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730"/>
              <a:buFont typeface="Arial"/>
              <a:buNone/>
            </a:pPr>
            <a:r>
              <a:rPr lang="ru" sz="3466" b="1">
                <a:solidFill>
                  <a:srgbClr val="FF0000"/>
                </a:solidFill>
              </a:rPr>
              <a:t>6.Guess the Phrase</a:t>
            </a:r>
            <a:endParaRPr sz="3466" b="1">
              <a:solidFill>
                <a:srgbClr val="FF0000"/>
              </a:solidFill>
            </a:endParaRPr>
          </a:p>
        </p:txBody>
      </p:sp>
      <p:sp>
        <p:nvSpPr>
          <p:cNvPr id="823" name="Google Shape;823;p1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25" name="Google Shape;825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9375" y="1152475"/>
            <a:ext cx="3870025" cy="387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1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920" b="1">
                <a:solidFill>
                  <a:srgbClr val="FF0000"/>
                </a:solidFill>
              </a:rPr>
              <a:t>7.</a:t>
            </a:r>
            <a:r>
              <a:rPr lang="ru" sz="3466" b="1">
                <a:solidFill>
                  <a:srgbClr val="FF0000"/>
                </a:solidFill>
              </a:rPr>
              <a:t>Guess the Idiom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920" b="1">
              <a:solidFill>
                <a:srgbClr val="FF0000"/>
              </a:solidFill>
            </a:endParaRPr>
          </a:p>
        </p:txBody>
      </p:sp>
      <p:sp>
        <p:nvSpPr>
          <p:cNvPr id="831" name="Google Shape;831;p1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33" name="Google Shape;833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9225" y="1258625"/>
            <a:ext cx="3884874" cy="3884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1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730"/>
              <a:buFont typeface="Arial"/>
              <a:buNone/>
            </a:pPr>
            <a:r>
              <a:rPr lang="ru" sz="3466" b="1">
                <a:solidFill>
                  <a:srgbClr val="FF0000"/>
                </a:solidFill>
              </a:rPr>
              <a:t>8.Guess the Phrase</a:t>
            </a:r>
            <a:endParaRPr sz="3466" b="1">
              <a:solidFill>
                <a:srgbClr val="FF0000"/>
              </a:solidFill>
            </a:endParaRPr>
          </a:p>
        </p:txBody>
      </p:sp>
      <p:sp>
        <p:nvSpPr>
          <p:cNvPr id="839" name="Google Shape;839;p1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41" name="Google Shape;841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8750" y="1230450"/>
            <a:ext cx="3846125" cy="384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1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1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48" name="Google Shape;848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77179"/>
            <a:ext cx="9258351" cy="4444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1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                    </a:t>
            </a:r>
            <a:r>
              <a:rPr lang="ru" sz="3466" b="1">
                <a:solidFill>
                  <a:srgbClr val="3366CC"/>
                </a:solidFill>
              </a:rPr>
              <a:t>BUTTERFLIES IN THE STOMACH</a:t>
            </a:r>
            <a:endParaRPr sz="3466" b="1">
              <a:solidFill>
                <a:srgbClr val="3366CC"/>
              </a:solidFill>
            </a:endParaRPr>
          </a:p>
        </p:txBody>
      </p:sp>
      <p:sp>
        <p:nvSpPr>
          <p:cNvPr id="854" name="Google Shape;854;p1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55" name="Google Shape;855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1450" y="1152475"/>
            <a:ext cx="4057650" cy="405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119"/>
          <p:cNvSpPr txBox="1">
            <a:spLocks noGrp="1"/>
          </p:cNvSpPr>
          <p:nvPr>
            <p:ph type="title"/>
          </p:nvPr>
        </p:nvSpPr>
        <p:spPr>
          <a:xfrm>
            <a:off x="311700" y="473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3520" b="1">
                <a:solidFill>
                  <a:schemeClr val="accent1"/>
                </a:solidFill>
              </a:rPr>
              <a:t>Under the weather</a:t>
            </a:r>
            <a:endParaRPr sz="3520" b="1">
              <a:solidFill>
                <a:schemeClr val="accent1"/>
              </a:solidFill>
            </a:endParaRPr>
          </a:p>
        </p:txBody>
      </p:sp>
      <p:sp>
        <p:nvSpPr>
          <p:cNvPr id="861" name="Google Shape;861;p119"/>
          <p:cNvSpPr txBox="1">
            <a:spLocks noGrp="1"/>
          </p:cNvSpPr>
          <p:nvPr>
            <p:ph type="body" idx="1"/>
          </p:nvPr>
        </p:nvSpPr>
        <p:spPr>
          <a:xfrm>
            <a:off x="311700" y="11908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62" name="Google Shape;862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8751" y="1152475"/>
            <a:ext cx="3905825" cy="390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1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3120" b="1">
                <a:solidFill>
                  <a:schemeClr val="accent1"/>
                </a:solidFill>
              </a:rPr>
              <a:t>Take it easy</a:t>
            </a:r>
            <a:endParaRPr sz="3120" b="1">
              <a:solidFill>
                <a:schemeClr val="accent1"/>
              </a:solidFill>
            </a:endParaRPr>
          </a:p>
        </p:txBody>
      </p:sp>
      <p:sp>
        <p:nvSpPr>
          <p:cNvPr id="868" name="Google Shape;868;p1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69" name="Google Shape;869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8725" y="1152475"/>
            <a:ext cx="3884899" cy="3884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121"/>
          <p:cNvSpPr txBox="1">
            <a:spLocks noGrp="1"/>
          </p:cNvSpPr>
          <p:nvPr>
            <p:ph type="title"/>
          </p:nvPr>
        </p:nvSpPr>
        <p:spPr>
          <a:xfrm>
            <a:off x="494000" y="579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                                </a:t>
            </a:r>
            <a:r>
              <a:rPr lang="ru" b="1">
                <a:solidFill>
                  <a:schemeClr val="accent1"/>
                </a:solidFill>
              </a:rPr>
              <a:t>AS BUSY AS A BEE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875" name="Google Shape;875;p1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76" name="Google Shape;876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5275" y="1152475"/>
            <a:ext cx="3991025" cy="399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400" b="1">
                <a:solidFill>
                  <a:srgbClr val="FF0000"/>
                </a:solidFill>
              </a:rPr>
              <a:t>5. </a:t>
            </a:r>
            <a:r>
              <a:rPr lang="ru" sz="4177" b="1">
                <a:solidFill>
                  <a:srgbClr val="FF0000"/>
                </a:solidFill>
              </a:rPr>
              <a:t>Where is  situated?</a:t>
            </a:r>
            <a:endParaRPr sz="2577">
              <a:solidFill>
                <a:srgbClr val="FF0000"/>
              </a:solidFill>
            </a:endParaRPr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0" name="Google Shape;12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9500" y="1391525"/>
            <a:ext cx="6638025" cy="348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1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3520" b="1">
                <a:solidFill>
                  <a:srgbClr val="3366CC"/>
                </a:solidFill>
              </a:rPr>
              <a:t>Never give up</a:t>
            </a:r>
            <a:endParaRPr sz="3520" b="1">
              <a:solidFill>
                <a:srgbClr val="3366CC"/>
              </a:solidFill>
            </a:endParaRPr>
          </a:p>
        </p:txBody>
      </p:sp>
      <p:sp>
        <p:nvSpPr>
          <p:cNvPr id="882" name="Google Shape;882;p1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83" name="Google Shape;883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8737" y="1229175"/>
            <a:ext cx="3846524" cy="3846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1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3620" b="1">
                <a:solidFill>
                  <a:schemeClr val="accent1"/>
                </a:solidFill>
              </a:rPr>
              <a:t>I love you</a:t>
            </a:r>
            <a:endParaRPr sz="3620" b="1">
              <a:solidFill>
                <a:schemeClr val="accent1"/>
              </a:solidFill>
            </a:endParaRPr>
          </a:p>
        </p:txBody>
      </p:sp>
      <p:sp>
        <p:nvSpPr>
          <p:cNvPr id="889" name="Google Shape;889;p1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90" name="Google Shape;890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9375" y="1152475"/>
            <a:ext cx="3870025" cy="387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24"/>
          <p:cNvSpPr txBox="1">
            <a:spLocks noGrp="1"/>
          </p:cNvSpPr>
          <p:nvPr>
            <p:ph type="title"/>
          </p:nvPr>
        </p:nvSpPr>
        <p:spPr>
          <a:xfrm>
            <a:off x="471363" y="4354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3520" b="1">
                <a:solidFill>
                  <a:schemeClr val="accent1"/>
                </a:solidFill>
              </a:rPr>
              <a:t>Break a leg</a:t>
            </a:r>
            <a:endParaRPr sz="3520" b="1">
              <a:solidFill>
                <a:schemeClr val="accent1"/>
              </a:solidFill>
            </a:endParaRPr>
          </a:p>
        </p:txBody>
      </p:sp>
      <p:sp>
        <p:nvSpPr>
          <p:cNvPr id="896" name="Google Shape;896;p1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97" name="Google Shape;897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9225" y="1258625"/>
            <a:ext cx="3884874" cy="3884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1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550" b="1">
                <a:solidFill>
                  <a:srgbClr val="3366CC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Time is money</a:t>
            </a:r>
            <a:r>
              <a:rPr lang="ru" sz="3550" b="1">
                <a:solidFill>
                  <a:srgbClr val="3D464A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5000" b="1"/>
          </a:p>
        </p:txBody>
      </p:sp>
      <p:sp>
        <p:nvSpPr>
          <p:cNvPr id="903" name="Google Shape;903;p1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04" name="Google Shape;904;p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9577" y="1233875"/>
            <a:ext cx="3801725" cy="38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1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457200" lvl="0" indent="-2286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33333"/>
              <a:buFont typeface="Arial"/>
              <a:buNone/>
            </a:pPr>
            <a:r>
              <a:rPr lang="ru" sz="3300" b="1" dirty="0">
                <a:solidFill>
                  <a:srgbClr val="0000FF"/>
                </a:solidFill>
                <a:highlight>
                  <a:srgbClr val="FAFAFA"/>
                </a:highlight>
              </a:rPr>
              <a:t>5</a:t>
            </a:r>
            <a:r>
              <a:rPr lang="ru" sz="3300" b="1" dirty="0" smtClean="0">
                <a:solidFill>
                  <a:srgbClr val="0000FF"/>
                </a:solidFill>
                <a:highlight>
                  <a:srgbClr val="FAFAFA"/>
                </a:highlight>
              </a:rPr>
              <a:t> </a:t>
            </a:r>
            <a:r>
              <a:rPr lang="ru" sz="3300" b="1" dirty="0">
                <a:solidFill>
                  <a:srgbClr val="0000FF"/>
                </a:solidFill>
                <a:highlight>
                  <a:srgbClr val="FAFAFA"/>
                </a:highlight>
              </a:rPr>
              <a:t>Round.  Guess the country-</a:t>
            </a:r>
            <a:r>
              <a:rPr lang="ru" sz="3300" b="1" dirty="0">
                <a:solidFill>
                  <a:srgbClr val="FF0000"/>
                </a:solidFill>
                <a:highlight>
                  <a:srgbClr val="FAFAFA"/>
                </a:highlight>
              </a:rPr>
              <a:t>30 sec</a:t>
            </a:r>
            <a:endParaRPr sz="3300" b="1" dirty="0">
              <a:solidFill>
                <a:srgbClr val="FF0000"/>
              </a:solidFill>
              <a:highlight>
                <a:srgbClr val="FAFAFA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0" name="Google Shape;910;p1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11" name="Google Shape;911;p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5079" y="1247775"/>
            <a:ext cx="5141845" cy="385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1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11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rgbClr val="3366CC"/>
                </a:solidFill>
              </a:rPr>
              <a:t>Example</a:t>
            </a:r>
            <a:endParaRPr b="1">
              <a:solidFill>
                <a:srgbClr val="3366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3366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3366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3366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rgbClr val="3366CC"/>
                </a:solidFill>
              </a:rPr>
              <a:t>O</a:t>
            </a:r>
            <a:r>
              <a:rPr lang="ru" b="1">
                <a:solidFill>
                  <a:srgbClr val="FF0000"/>
                </a:solidFill>
              </a:rPr>
              <a:t>MAN</a:t>
            </a:r>
            <a:endParaRPr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p1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18" name="Google Shape;918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7275" y="50875"/>
            <a:ext cx="5233375" cy="523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9" name="Google Shape;919;p1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20624" y="2194863"/>
            <a:ext cx="1262250" cy="94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1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128"/>
          <p:cNvSpPr txBox="1">
            <a:spLocks noGrp="1"/>
          </p:cNvSpPr>
          <p:nvPr>
            <p:ph type="body" idx="1"/>
          </p:nvPr>
        </p:nvSpPr>
        <p:spPr>
          <a:xfrm>
            <a:off x="311700" y="603850"/>
            <a:ext cx="8520600" cy="396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 b="1">
                <a:solidFill>
                  <a:srgbClr val="202122"/>
                </a:solidFill>
                <a:highlight>
                  <a:srgbClr val="F8F9FA"/>
                </a:highlight>
              </a:rPr>
              <a:t> </a:t>
            </a:r>
            <a:r>
              <a:rPr lang="ru" sz="2650" b="1" u="sng">
                <a:solidFill>
                  <a:srgbClr val="3366CC"/>
                </a:solidFill>
                <a:highlight>
                  <a:srgbClr val="F8F9FA"/>
                </a:highlight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Belarus</a:t>
            </a:r>
            <a:r>
              <a:rPr lang="ru" sz="2650">
                <a:solidFill>
                  <a:srgbClr val="3366CC"/>
                </a:solidFill>
                <a:highlight>
                  <a:srgbClr val="F8F9FA"/>
                </a:highlight>
              </a:rPr>
              <a:t> </a:t>
            </a:r>
            <a:endParaRPr sz="2650">
              <a:solidFill>
                <a:srgbClr val="3366CC"/>
              </a:solidFill>
              <a:highlight>
                <a:srgbClr val="F8F9FA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650" b="1">
                <a:solidFill>
                  <a:srgbClr val="3366CC"/>
                </a:solidFill>
                <a:highlight>
                  <a:srgbClr val="F8F9FA"/>
                </a:highlight>
              </a:rPr>
              <a:t> </a:t>
            </a:r>
            <a:r>
              <a:rPr lang="ru" sz="2650" b="1" u="sng">
                <a:solidFill>
                  <a:srgbClr val="3366CC"/>
                </a:solidFill>
                <a:highlight>
                  <a:srgbClr val="F8F9FA"/>
                </a:highlight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Dominica</a:t>
            </a:r>
            <a:endParaRPr sz="2650">
              <a:solidFill>
                <a:srgbClr val="3366CC"/>
              </a:solidFill>
              <a:highlight>
                <a:srgbClr val="F8F9FA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650" b="1" u="sng">
                <a:solidFill>
                  <a:srgbClr val="3366CC"/>
                </a:solidFill>
                <a:highlight>
                  <a:srgbClr val="F8F9FA"/>
                </a:highlight>
                <a:hlinkClick r:id="rId5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Georgia</a:t>
            </a:r>
            <a:endParaRPr sz="2650">
              <a:solidFill>
                <a:srgbClr val="3366CC"/>
              </a:solidFill>
              <a:highlight>
                <a:srgbClr val="F8F9FA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650" b="1" u="sng">
                <a:solidFill>
                  <a:srgbClr val="3366CC"/>
                </a:solidFill>
                <a:highlight>
                  <a:srgbClr val="F8F9FA"/>
                </a:highlight>
                <a:hlinkClick r:id="rId6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Mongolia</a:t>
            </a:r>
            <a:endParaRPr sz="2650">
              <a:solidFill>
                <a:srgbClr val="3366CC"/>
              </a:solidFill>
              <a:highlight>
                <a:srgbClr val="F8F9FA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650">
                <a:solidFill>
                  <a:srgbClr val="3366CC"/>
                </a:solidFill>
                <a:highlight>
                  <a:srgbClr val="F8F9FA"/>
                </a:highlight>
              </a:rPr>
              <a:t>….</a:t>
            </a:r>
            <a:endParaRPr sz="2650">
              <a:solidFill>
                <a:srgbClr val="3366CC"/>
              </a:solidFill>
              <a:highlight>
                <a:srgbClr val="F8F9FA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2650" b="1" u="sng">
                <a:solidFill>
                  <a:srgbClr val="3366CC"/>
                </a:solidFill>
                <a:highlight>
                  <a:srgbClr val="F8F9FA"/>
                </a:highlight>
                <a:hlinkClick r:id="rId7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Uzbekistan</a:t>
            </a:r>
            <a:r>
              <a:rPr lang="ru" sz="2650">
                <a:solidFill>
                  <a:srgbClr val="3366CC"/>
                </a:solidFill>
                <a:highlight>
                  <a:srgbClr val="F8F9FA"/>
                </a:highlight>
              </a:rPr>
              <a:t> </a:t>
            </a:r>
            <a:endParaRPr sz="2650">
              <a:solidFill>
                <a:srgbClr val="3366CC"/>
              </a:solidFill>
              <a:highlight>
                <a:srgbClr val="F8F9FA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1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rgbClr val="FF0000"/>
                </a:solidFill>
              </a:rPr>
              <a:t>1.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931" name="Google Shape;931;p1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32" name="Google Shape;932;p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0185" y="136950"/>
            <a:ext cx="280861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3" name="Google Shape;933;p1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4500" y="1552750"/>
            <a:ext cx="2405700" cy="180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1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rgbClr val="FF0000"/>
                </a:solidFill>
              </a:rPr>
              <a:t>2.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940" name="Google Shape;940;p1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41" name="Google Shape;941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0150" y="-89750"/>
            <a:ext cx="5560337" cy="523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2" name="Google Shape;942;p1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8875" y="1429175"/>
            <a:ext cx="2758975" cy="183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1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rgbClr val="FF0000"/>
                </a:solidFill>
              </a:rPr>
              <a:t>3.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949" name="Google Shape;949;p1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50" name="Google Shape;950;p131"/>
          <p:cNvPicPr preferRelativeResize="0"/>
          <p:nvPr/>
        </p:nvPicPr>
        <p:blipFill rotWithShape="1">
          <a:blip r:embed="rId3">
            <a:alphaModFix/>
          </a:blip>
          <a:srcRect l="19154" r="19154"/>
          <a:stretch/>
        </p:blipFill>
        <p:spPr>
          <a:xfrm>
            <a:off x="1667375" y="0"/>
            <a:ext cx="5099575" cy="550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1" name="Google Shape;951;p1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28800" y="2275300"/>
            <a:ext cx="1428175" cy="95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1861</Words>
  <Application>Microsoft Office PowerPoint</Application>
  <PresentationFormat>Экран (16:9)</PresentationFormat>
  <Paragraphs>412</Paragraphs>
  <Slides>132</Slides>
  <Notes>131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132</vt:i4>
      </vt:variant>
    </vt:vector>
  </HeadingPairs>
  <TitlesOfParts>
    <vt:vector size="142" baseType="lpstr">
      <vt:lpstr>Arial</vt:lpstr>
      <vt:lpstr>Cambria</vt:lpstr>
      <vt:lpstr>Verdana</vt:lpstr>
      <vt:lpstr>Times New Roman</vt:lpstr>
      <vt:lpstr>Roboto</vt:lpstr>
      <vt:lpstr>Open Sans</vt:lpstr>
      <vt:lpstr>Calibri</vt:lpstr>
      <vt:lpstr>Georgia</vt:lpstr>
      <vt:lpstr>Montserrat</vt:lpstr>
      <vt:lpstr>Simple Light</vt:lpstr>
      <vt:lpstr>Quiz</vt:lpstr>
      <vt:lpstr>Презентация PowerPoint</vt:lpstr>
      <vt:lpstr>Rules</vt:lpstr>
      <vt:lpstr>1 ROUND. Warming-up-30 sec</vt:lpstr>
      <vt:lpstr>1.Guess the city</vt:lpstr>
      <vt:lpstr>2.Continue … </vt:lpstr>
      <vt:lpstr>3 What is written? </vt:lpstr>
      <vt:lpstr>4. Continue the famous phrase</vt:lpstr>
      <vt:lpstr>5. Where is  situated?</vt:lpstr>
      <vt:lpstr>6. Continue the joke</vt:lpstr>
      <vt:lpstr>7. Who is the author ?( Rus. poet)</vt:lpstr>
      <vt:lpstr>8. Guess the singer-0,5/song-0,5</vt:lpstr>
      <vt:lpstr>Answers</vt:lpstr>
      <vt:lpstr>1.Liverpool city The only musical city in England listed as a UNESCO World Heritage Site. Many famous musicians were born here, including The Beatles.</vt:lpstr>
      <vt:lpstr>2.The Olympic Motto</vt:lpstr>
      <vt:lpstr>2.</vt:lpstr>
      <vt:lpstr> 4. Definition of ‘under one’s control’ means  everything is going well, there are no problems.</vt:lpstr>
      <vt:lpstr>5. Bull of Wall Street or the Bowling Green Bull</vt:lpstr>
      <vt:lpstr>6. Continue the joke</vt:lpstr>
      <vt:lpstr>7. А.С. Пушкин</vt:lpstr>
      <vt:lpstr>8.Billie Eilish - Bad Guy   The song topped the charts in Australia, Canada, New Zealand, Norway and Russia, became the second in Ireland, Malaysia, Sweden, the United Kingdom </vt:lpstr>
      <vt:lpstr>2 Round . Who? What? 20*3=60sec</vt:lpstr>
      <vt:lpstr>Example</vt:lpstr>
      <vt:lpstr>Example</vt:lpstr>
      <vt:lpstr>Example</vt:lpstr>
      <vt:lpstr>Презентация PowerPoint</vt:lpstr>
      <vt:lpstr>1.5 Who sits nearby Putin?</vt:lpstr>
      <vt:lpstr>                        1.Who is on the horse?</vt:lpstr>
      <vt:lpstr>0,5. Who  is young?</vt:lpstr>
      <vt:lpstr>1. Elizabeth II</vt:lpstr>
      <vt:lpstr>1,5. Who</vt:lpstr>
      <vt:lpstr>1. Who</vt:lpstr>
      <vt:lpstr>0,5. Who</vt:lpstr>
      <vt:lpstr>2. Henry Ford(1863-1947)industrial and business magnate</vt:lpstr>
      <vt:lpstr>1,5. Who is he?</vt:lpstr>
      <vt:lpstr>1.Who is he?  </vt:lpstr>
      <vt:lpstr>0,5.Who is he? .</vt:lpstr>
      <vt:lpstr>3.Leonardo DiCaprio</vt:lpstr>
      <vt:lpstr>1,5. What</vt:lpstr>
      <vt:lpstr>4. Football/Soccer </vt:lpstr>
      <vt:lpstr>1,5. What сountry?</vt:lpstr>
      <vt:lpstr>1. What сountry?</vt:lpstr>
      <vt:lpstr>0,5. What сountry?</vt:lpstr>
      <vt:lpstr>5. Australia </vt:lpstr>
      <vt:lpstr>1,5. What city</vt:lpstr>
      <vt:lpstr>6. What city </vt:lpstr>
      <vt:lpstr>1. What city </vt:lpstr>
      <vt:lpstr>0,5.London</vt:lpstr>
      <vt:lpstr>1,5. What </vt:lpstr>
      <vt:lpstr>1. What </vt:lpstr>
      <vt:lpstr>0,5. What </vt:lpstr>
      <vt:lpstr>7.Butterfly </vt:lpstr>
      <vt:lpstr>1.5.What cartoon</vt:lpstr>
      <vt:lpstr>1.What cartoon</vt:lpstr>
      <vt:lpstr>0,5.What cartoon</vt:lpstr>
      <vt:lpstr>8.Soul (2021)</vt:lpstr>
      <vt:lpstr>Round 3 -Google search-30sec</vt:lpstr>
      <vt:lpstr>Example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Answers</vt:lpstr>
      <vt:lpstr>1.Texas </vt:lpstr>
      <vt:lpstr>2. Statue of Liberty </vt:lpstr>
      <vt:lpstr>3. Madame Tussauds Museum   </vt:lpstr>
      <vt:lpstr>4. Charles Darwin </vt:lpstr>
      <vt:lpstr>5. Lionel Messi    </vt:lpstr>
      <vt:lpstr> 6. Agatha Christie </vt:lpstr>
      <vt:lpstr>7. London Eye  </vt:lpstr>
      <vt:lpstr>Презентация PowerPoint</vt:lpstr>
      <vt:lpstr>4 Round  The Neural network30 sec </vt:lpstr>
      <vt:lpstr>1.Guess the Idiom</vt:lpstr>
      <vt:lpstr>2.Guess the Idiom </vt:lpstr>
      <vt:lpstr>3.Guess the Phrase </vt:lpstr>
      <vt:lpstr>4.Guess the Idiom</vt:lpstr>
      <vt:lpstr>6.Guess the Phrase</vt:lpstr>
      <vt:lpstr>7.Guess the Idiom </vt:lpstr>
      <vt:lpstr>8.Guess the Phrase</vt:lpstr>
      <vt:lpstr>Презентация PowerPoint</vt:lpstr>
      <vt:lpstr>                      BUTTERFLIES IN THE STOMACH</vt:lpstr>
      <vt:lpstr>Under the weather</vt:lpstr>
      <vt:lpstr>Take it easy</vt:lpstr>
      <vt:lpstr>                                  AS BUSY AS A BEE</vt:lpstr>
      <vt:lpstr>Never give up</vt:lpstr>
      <vt:lpstr>I love you</vt:lpstr>
      <vt:lpstr>Break a leg</vt:lpstr>
      <vt:lpstr>Time is money </vt:lpstr>
      <vt:lpstr>5 Round.  Guess the country-30 sec </vt:lpstr>
      <vt:lpstr>Example    OMAN </vt:lpstr>
      <vt:lpstr>Презентация PowerPoint</vt:lpstr>
      <vt:lpstr>1.</vt:lpstr>
      <vt:lpstr>2.</vt:lpstr>
      <vt:lpstr>3.</vt:lpstr>
      <vt:lpstr>4.</vt:lpstr>
      <vt:lpstr>5.</vt:lpstr>
      <vt:lpstr>6.</vt:lpstr>
      <vt:lpstr>7.</vt:lpstr>
      <vt:lpstr>8.</vt:lpstr>
      <vt:lpstr>Answers</vt:lpstr>
      <vt:lpstr>ArgenTINa. </vt:lpstr>
      <vt:lpstr>2. BaHAMas</vt:lpstr>
      <vt:lpstr>3. ICEland</vt:lpstr>
      <vt:lpstr>4. MadagasCAR</vt:lpstr>
      <vt:lpstr>5. MonTENegro ( Черногория). </vt:lpstr>
      <vt:lpstr>6. NorWAY</vt:lpstr>
      <vt:lpstr>7.The Kingdom of Saudi Arabia </vt:lpstr>
      <vt:lpstr>8. Turkey</vt:lpstr>
      <vt:lpstr>Final-crossword-40 sec</vt:lpstr>
      <vt:lpstr>Презентация PowerPoint</vt:lpstr>
      <vt:lpstr>Example</vt:lpstr>
      <vt:lpstr>1.Guess the music group  </vt:lpstr>
      <vt:lpstr>2.Itty Bitty Rhyme: I'm a Little Princess … What word is missing?</vt:lpstr>
      <vt:lpstr> 3.What do these pictures have in common?</vt:lpstr>
      <vt:lpstr>4.</vt:lpstr>
      <vt:lpstr>5.</vt:lpstr>
      <vt:lpstr>6. Who stands nearby Kevin? ( “Home alone-2”-Hotel Plaza)</vt:lpstr>
      <vt:lpstr>7. Who is he?</vt:lpstr>
      <vt:lpstr>Answers</vt:lpstr>
      <vt:lpstr>1.Queen A British rock band that achieved widespread fame in the mid-1970s, and one of the most successful bands in the history of rock music </vt:lpstr>
      <vt:lpstr>2.Itty Bitty Rhyme: I'm a Little Princess … </vt:lpstr>
      <vt:lpstr>3. King</vt:lpstr>
      <vt:lpstr>4. London</vt:lpstr>
      <vt:lpstr>3. 3</vt:lpstr>
      <vt:lpstr>Презентация PowerPoint</vt:lpstr>
      <vt:lpstr>7. Prince Harry Prince Henry, Duke of Sussex is a member of the British royal family, son of King Charles III and Princess Diana, brother of Prince William. Grandson of Queen Elizabeth II.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Quiz</dc:title>
  <cp:lastModifiedBy>Admin</cp:lastModifiedBy>
  <cp:revision>9</cp:revision>
  <dcterms:modified xsi:type="dcterms:W3CDTF">2024-03-27T17:17:37Z</dcterms:modified>
</cp:coreProperties>
</file>