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0" r:id="rId1"/>
  </p:sldMasterIdLst>
  <p:sldIdLst>
    <p:sldId id="256" r:id="rId2"/>
    <p:sldId id="257" r:id="rId3"/>
    <p:sldId id="272" r:id="rId4"/>
    <p:sldId id="264" r:id="rId5"/>
    <p:sldId id="267" r:id="rId6"/>
    <p:sldId id="268" r:id="rId7"/>
    <p:sldId id="273" r:id="rId8"/>
    <p:sldId id="259" r:id="rId9"/>
    <p:sldId id="260" r:id="rId10"/>
    <p:sldId id="261" r:id="rId11"/>
    <p:sldId id="266" r:id="rId12"/>
    <p:sldId id="270" r:id="rId13"/>
    <p:sldId id="274" r:id="rId14"/>
    <p:sldId id="271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1715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3"/>
          <c:dPt>
            <c:idx val="0"/>
            <c:bubble3D val="0"/>
            <c:explosion val="12"/>
            <c:spPr>
              <a:solidFill>
                <a:schemeClr val="accent5">
                  <a:shade val="58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B1A-405E-8122-DCE21DE7077E}"/>
              </c:ext>
            </c:extLst>
          </c:dPt>
          <c:dPt>
            <c:idx val="1"/>
            <c:bubble3D val="0"/>
            <c:explosion val="14"/>
            <c:spPr>
              <a:solidFill>
                <a:schemeClr val="accent5">
                  <a:shade val="8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B1A-405E-8122-DCE21DE7077E}"/>
              </c:ext>
            </c:extLst>
          </c:dPt>
          <c:dPt>
            <c:idx val="2"/>
            <c:bubble3D val="0"/>
            <c:explosion val="14"/>
            <c:spPr>
              <a:solidFill>
                <a:schemeClr val="accent5">
                  <a:tint val="8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B1A-405E-8122-DCE21DE7077E}"/>
              </c:ext>
            </c:extLst>
          </c:dPt>
          <c:dPt>
            <c:idx val="3"/>
            <c:bubble3D val="0"/>
            <c:spPr>
              <a:solidFill>
                <a:schemeClr val="accent5">
                  <a:tint val="58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B1A-405E-8122-DCE21DE7077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partly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</c:v>
                </c:pt>
                <c:pt idx="1">
                  <c:v>1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E0-46EC-A668-EF6D354A2094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explosion val="8"/>
            <c:spPr>
              <a:solidFill>
                <a:schemeClr val="accent5">
                  <a:shade val="58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47F-4672-95E0-AC57DF2DA382}"/>
              </c:ext>
            </c:extLst>
          </c:dPt>
          <c:dPt>
            <c:idx val="1"/>
            <c:bubble3D val="0"/>
            <c:spPr>
              <a:solidFill>
                <a:schemeClr val="accent5">
                  <a:shade val="8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47F-4672-95E0-AC57DF2DA382}"/>
              </c:ext>
            </c:extLst>
          </c:dPt>
          <c:dPt>
            <c:idx val="2"/>
            <c:bubble3D val="0"/>
            <c:spPr>
              <a:solidFill>
                <a:schemeClr val="accent5">
                  <a:tint val="8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47F-4672-95E0-AC57DF2DA382}"/>
              </c:ext>
            </c:extLst>
          </c:dPt>
          <c:dPt>
            <c:idx val="3"/>
            <c:bubble3D val="0"/>
            <c:spPr>
              <a:solidFill>
                <a:schemeClr val="accent5">
                  <a:tint val="58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47F-4672-95E0-AC57DF2DA382}"/>
              </c:ext>
            </c:extLst>
          </c:dPt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47F-4672-95E0-AC57DF2DA3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comedy</c:v>
                </c:pt>
                <c:pt idx="1">
                  <c:v>drama</c:v>
                </c:pt>
                <c:pt idx="2">
                  <c:v>tragedy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</c:v>
                </c:pt>
                <c:pt idx="1">
                  <c:v>9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5E-423E-945F-8D1288E01AC8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30170801549142651"/>
          <c:y val="0.89123142093549346"/>
          <c:w val="0.39658383317033974"/>
          <c:h val="5.07395072056571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7187500000000001E-2"/>
          <c:y val="3.0468748125692169E-2"/>
          <c:w val="0.96562499999999996"/>
          <c:h val="0.8872248469965030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explosion val="5"/>
            <c:spPr>
              <a:solidFill>
                <a:schemeClr val="accent5">
                  <a:shade val="7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C1E-424C-9AEC-1DEE14678B02}"/>
              </c:ext>
            </c:extLst>
          </c:dPt>
          <c:dPt>
            <c:idx val="1"/>
            <c:bubble3D val="0"/>
            <c:explosion val="3"/>
            <c:spPr>
              <a:solidFill>
                <a:schemeClr val="accent5">
                  <a:tint val="77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C1E-424C-9AEC-1DEE14678B02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8C1E-424C-9AEC-1DEE14678B02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8C1E-424C-9AEC-1DEE14678B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6A-4C0D-8228-1F5DB113A0AF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091460826902821"/>
          <c:y val="0.89200198684834031"/>
          <c:w val="0.29817072014703161"/>
          <c:h val="0.105260019458305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2F58-F39D-432D-9929-E84AB37FAEA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F011-3563-4B61-B69B-923EAEA8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7388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2F58-F39D-432D-9929-E84AB37FAEA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F011-3563-4B61-B69B-923EAEA8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55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2F58-F39D-432D-9929-E84AB37FAEA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F011-3563-4B61-B69B-923EAEA8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866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2F58-F39D-432D-9929-E84AB37FAEA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F011-3563-4B61-B69B-923EAEA8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05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2F58-F39D-432D-9929-E84AB37FAEA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F011-3563-4B61-B69B-923EAEA8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8870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2F58-F39D-432D-9929-E84AB37FAEA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F011-3563-4B61-B69B-923EAEA8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795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2F58-F39D-432D-9929-E84AB37FAEA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F011-3563-4B61-B69B-923EAEA87FE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643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2F58-F39D-432D-9929-E84AB37FAEA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F011-3563-4B61-B69B-923EAEA8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272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2F58-F39D-432D-9929-E84AB37FAEA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F011-3563-4B61-B69B-923EAEA8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798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2F58-F39D-432D-9929-E84AB37FAEA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F011-3563-4B61-B69B-923EAEA8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82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5AD2F58-F39D-432D-9929-E84AB37FAEA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F011-3563-4B61-B69B-923EAEA8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643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35AD2F58-F39D-432D-9929-E84AB37FAEA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FD4F011-3563-4B61-B69B-923EAEA8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744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1429" y="1552116"/>
            <a:ext cx="5852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Theatrical art</a:t>
            </a:r>
            <a:endParaRPr lang="ru-RU" sz="4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xx.bstatic.com/data/xphoto/1182x887/311/31194693.jpg?size=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728" y="2471535"/>
            <a:ext cx="4732272" cy="32669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 flipH="1">
            <a:off x="6095999" y="3034146"/>
            <a:ext cx="5176058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Completed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Agapina Olga, </a:t>
            </a:r>
          </a:p>
          <a:p>
            <a:pPr algn="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Evchenko Timofey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7th graders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school “Lotos”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director: Ivchenko Olga Vladimirovna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English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teacher of school “Lotos”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ctr"/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3825" y="997529"/>
            <a:ext cx="11147368" cy="9194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Private educational institution of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Moscow School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“Lotos”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933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201541825"/>
              </p:ext>
            </p:extLst>
          </p:nvPr>
        </p:nvGraphicFramePr>
        <p:xfrm>
          <a:off x="2795269" y="2028304"/>
          <a:ext cx="6601461" cy="4513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44684" y="953814"/>
            <a:ext cx="7897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Would you like to see </a:t>
            </a:r>
          </a:p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performance in an English theatre?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229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A80F661-27A8-D39A-720B-933DA7E44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64" y="1732277"/>
            <a:ext cx="5238079" cy="38528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299E2C-DBEA-E6F0-158B-6F292A3223BB}"/>
              </a:ext>
            </a:extLst>
          </p:cNvPr>
          <p:cNvSpPr txBox="1"/>
          <p:nvPr/>
        </p:nvSpPr>
        <p:spPr>
          <a:xfrm>
            <a:off x="6096000" y="2151728"/>
            <a:ext cx="49543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British have a great epithet for everything that is happening on the theatrical stage and it </a:t>
            </a:r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sounds</a:t>
            </a:r>
          </a:p>
          <a:p>
            <a:pPr algn="ctr"/>
            <a:r>
              <a:rPr lang="en-US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like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 </a:t>
            </a:r>
            <a:r>
              <a:rPr lang="en-US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vibrant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ru-RU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299E2C-DBEA-E6F0-158B-6F292A3223BB}"/>
              </a:ext>
            </a:extLst>
          </p:cNvPr>
          <p:cNvSpPr txBox="1"/>
          <p:nvPr/>
        </p:nvSpPr>
        <p:spPr>
          <a:xfrm>
            <a:off x="3320355" y="937776"/>
            <a:ext cx="55512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“Tiger who came to tea”</a:t>
            </a:r>
            <a:endParaRPr lang="ru-RU" sz="3200" b="1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57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440372-E455-2A28-EFAB-61ECCF65C378}"/>
              </a:ext>
            </a:extLst>
          </p:cNvPr>
          <p:cNvSpPr txBox="1"/>
          <p:nvPr/>
        </p:nvSpPr>
        <p:spPr>
          <a:xfrm>
            <a:off x="4768279" y="851155"/>
            <a:ext cx="26332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ru-RU" sz="3200" b="1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73083" y="1795549"/>
            <a:ext cx="10623665" cy="1842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  <a:tabLst>
                <a:tab pos="716280" algn="l"/>
              </a:tabLst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Theatre can captivate a teenager.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  <a:tabLst>
                <a:tab pos="716280" algn="l"/>
              </a:tabLst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Develop 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communicative skills.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  <a:tabLst>
                <a:tab pos="716280" algn="l"/>
              </a:tabLst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Theatre 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 be a hobby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Ромб 3"/>
          <p:cNvSpPr/>
          <p:nvPr/>
        </p:nvSpPr>
        <p:spPr>
          <a:xfrm>
            <a:off x="872836" y="1928553"/>
            <a:ext cx="266006" cy="299257"/>
          </a:xfrm>
          <a:prstGeom prst="diamond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Ромб 4"/>
          <p:cNvSpPr/>
          <p:nvPr/>
        </p:nvSpPr>
        <p:spPr>
          <a:xfrm>
            <a:off x="872836" y="2587133"/>
            <a:ext cx="266006" cy="299257"/>
          </a:xfrm>
          <a:prstGeom prst="diamond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Ромб 5"/>
          <p:cNvSpPr/>
          <p:nvPr/>
        </p:nvSpPr>
        <p:spPr>
          <a:xfrm>
            <a:off x="872836" y="3215300"/>
            <a:ext cx="266006" cy="299257"/>
          </a:xfrm>
          <a:prstGeom prst="diamond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72836" y="4365716"/>
            <a:ext cx="103742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Theatrical art has a great influence on the formation of personality. </a:t>
            </a:r>
          </a:p>
        </p:txBody>
      </p:sp>
    </p:spTree>
    <p:extLst>
      <p:ext uri="{BB962C8B-B14F-4D97-AF65-F5344CB8AC3E}">
        <p14:creationId xmlns:p14="http://schemas.microsoft.com/office/powerpoint/2010/main" val="250899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945" y="1138844"/>
            <a:ext cx="6033655" cy="464681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97034" y="1596045"/>
            <a:ext cx="39152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2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Our performances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35498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61BB50-3440-8F24-DEE7-92022013CD25}"/>
              </a:ext>
            </a:extLst>
          </p:cNvPr>
          <p:cNvSpPr txBox="1"/>
          <p:nvPr/>
        </p:nvSpPr>
        <p:spPr>
          <a:xfrm>
            <a:off x="3066461" y="853152"/>
            <a:ext cx="60590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Bibliography</a:t>
            </a:r>
            <a:endParaRPr lang="ru-RU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28853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11468" y="1730388"/>
            <a:ext cx="9903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8720" y="1645920"/>
            <a:ext cx="850611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1.https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://en.wikipedia.org/wiki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Theatre of the United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Kingdom</a:t>
            </a:r>
            <a:endParaRPr lang="en-US" sz="2400" dirty="0" smtClean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https: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history of English theatre.org/</a:t>
            </a:r>
          </a:p>
          <a:p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https://en.wikipedia.org/wiki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Theatre of the United Kingdom</a:t>
            </a:r>
          </a:p>
          <a:p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L.Smernova G.Galperina – “Popular history of the theatre.” Moscow 1999.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51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3668" y="874948"/>
            <a:ext cx="8047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aim of the project work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Ромб 2"/>
          <p:cNvSpPr/>
          <p:nvPr/>
        </p:nvSpPr>
        <p:spPr>
          <a:xfrm>
            <a:off x="1086768" y="1770462"/>
            <a:ext cx="266006" cy="299257"/>
          </a:xfrm>
          <a:prstGeom prst="diamond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98600" y="1581240"/>
            <a:ext cx="9976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attach the younger generation to the theatrical culture of Great Britain</a:t>
            </a:r>
          </a:p>
          <a:p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interest in theatrical performances. 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59872" y="3034266"/>
            <a:ext cx="5852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learn about historical events and people.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59872" y="3545390"/>
            <a:ext cx="8754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younger generation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about theatrical culture of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Great Britain.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realize yourself as a creative person.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857105" y="4629084"/>
            <a:ext cx="3915295" cy="583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Hypothesis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83267" y="5247127"/>
            <a:ext cx="9034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Theatrical art has a great influence on the formation of personality.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768" y="5339327"/>
            <a:ext cx="280440" cy="34140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768" y="4349488"/>
            <a:ext cx="280440" cy="34140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768" y="3701056"/>
            <a:ext cx="280440" cy="3414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768" y="3100681"/>
            <a:ext cx="280440" cy="3414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0D47DB-025A-CA0B-5BA5-35A527617066}"/>
              </a:ext>
            </a:extLst>
          </p:cNvPr>
          <p:cNvSpPr txBox="1"/>
          <p:nvPr/>
        </p:nvSpPr>
        <p:spPr>
          <a:xfrm>
            <a:off x="2527069" y="2412237"/>
            <a:ext cx="66787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project work 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tasks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279833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dzeninfra.ru/get-zen_doc/62917/pub_5e60cc494059ac0c9104779f_5e60cc80b4e2b434ba67739f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896" y="2263171"/>
            <a:ext cx="4686890" cy="34981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originals/9a/7c/f8/9a7cf8510fdd2daf002c0882a54995e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80" y="1381553"/>
            <a:ext cx="4686889" cy="34981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95999" y="1129439"/>
            <a:ext cx="50430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There are 1300 theatres of various genres in the UK.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02178" y="4979486"/>
            <a:ext cx="49938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Early theatres 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5978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085" y="1691108"/>
            <a:ext cx="4141621" cy="4141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997089" y="1049775"/>
            <a:ext cx="82627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Shakespeare’s plays became the most popular.</a:t>
            </a:r>
            <a:endParaRPr lang="ru-RU" sz="32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6642" r="5983"/>
          <a:stretch/>
        </p:blipFill>
        <p:spPr>
          <a:xfrm>
            <a:off x="6432716" y="1691109"/>
            <a:ext cx="4172989" cy="4141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0840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7C63A4-A114-60CD-6EC8-276804A88CE2}"/>
              </a:ext>
            </a:extLst>
          </p:cNvPr>
          <p:cNvSpPr txBox="1"/>
          <p:nvPr/>
        </p:nvSpPr>
        <p:spPr>
          <a:xfrm>
            <a:off x="1072342" y="1122218"/>
            <a:ext cx="10066712" cy="1146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  <a:tabLst>
                <a:tab pos="716280" algn="l"/>
              </a:tabLst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Bernard 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Shaw became the creator of the modern English drama “Caesar and Cleopatra”.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E46F317-A3A5-5C01-4E6C-8606ACBE8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475" y="2178452"/>
            <a:ext cx="5333049" cy="37983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693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37FE7B-0E16-2FE6-DE26-25056F25300B}"/>
              </a:ext>
            </a:extLst>
          </p:cNvPr>
          <p:cNvSpPr txBox="1"/>
          <p:nvPr/>
        </p:nvSpPr>
        <p:spPr>
          <a:xfrm>
            <a:off x="1421476" y="1088967"/>
            <a:ext cx="912905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The famous director Somerset Maugham showed a brilliant dialogue as the main thing in his comedies.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A2155A2-2500-FC44-415D-1FD80C0F4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718" y="2334986"/>
            <a:ext cx="4717206" cy="3757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D2209AC-833F-E7F6-6338-F9667587F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544" y="2334986"/>
            <a:ext cx="4876328" cy="3757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073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37FE7B-0E16-2FE6-DE26-25056F25300B}"/>
              </a:ext>
            </a:extLst>
          </p:cNvPr>
          <p:cNvSpPr txBox="1"/>
          <p:nvPr/>
        </p:nvSpPr>
        <p:spPr>
          <a:xfrm>
            <a:off x="1542854" y="1072606"/>
            <a:ext cx="91062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The famous director Somerset Maugham showed a brilliant dialogue as the main thing in his comedies.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A2155A2-2500-FC44-415D-1FD80C0F4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16" y="2334986"/>
            <a:ext cx="4859208" cy="3757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399" t="221" r="13499" b="-221"/>
          <a:stretch/>
        </p:blipFill>
        <p:spPr>
          <a:xfrm>
            <a:off x="6260170" y="2335511"/>
            <a:ext cx="4928761" cy="3757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2272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01829" y="919829"/>
            <a:ext cx="58743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you like going to the theatre?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249767168"/>
              </p:ext>
            </p:extLst>
          </p:nvPr>
        </p:nvGraphicFramePr>
        <p:xfrm>
          <a:off x="2536083" y="1566160"/>
          <a:ext cx="7119834" cy="4861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27900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671460307"/>
              </p:ext>
            </p:extLst>
          </p:nvPr>
        </p:nvGraphicFramePr>
        <p:xfrm>
          <a:off x="2577904" y="1886989"/>
          <a:ext cx="7036189" cy="4623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09648" y="859221"/>
            <a:ext cx="7441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theatrical performances do you prefer most of all?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435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TM10001115[[fn=Посылка]]</Template>
  <TotalTime>1303</TotalTime>
  <Words>318</Words>
  <Application>Microsoft Office PowerPoint</Application>
  <PresentationFormat>Широкоэкранный</PresentationFormat>
  <Paragraphs>49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Corbel</vt:lpstr>
      <vt:lpstr>Gill Sans MT</vt:lpstr>
      <vt:lpstr>Times New Roman</vt:lpstr>
      <vt:lpstr>Parcel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Shkola</dc:creator>
  <cp:lastModifiedBy>Shkola</cp:lastModifiedBy>
  <cp:revision>71</cp:revision>
  <dcterms:created xsi:type="dcterms:W3CDTF">2023-02-01T13:09:02Z</dcterms:created>
  <dcterms:modified xsi:type="dcterms:W3CDTF">2024-03-19T05:37:51Z</dcterms:modified>
</cp:coreProperties>
</file>