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gif" ContentType="image/gif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8" r:id="rId3"/>
    <p:sldId id="256" r:id="rId4"/>
    <p:sldId id="266" r:id="rId5"/>
    <p:sldId id="279" r:id="rId6"/>
    <p:sldId id="280" r:id="rId7"/>
    <p:sldId id="273" r:id="rId8"/>
    <p:sldId id="276" r:id="rId9"/>
    <p:sldId id="274" r:id="rId10"/>
    <p:sldId id="275" r:id="rId11"/>
    <p:sldId id="277" r:id="rId12"/>
    <p:sldId id="278" r:id="rId13"/>
    <p:sldId id="281" r:id="rId1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80813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3824" autoAdjust="0"/>
    <p:restoredTop sz="94660"/>
  </p:normalViewPr>
  <p:slideViewPr>
    <p:cSldViewPr snapToGrid="0">
      <p:cViewPr varScale="1">
        <p:scale>
          <a:sx n="88" d="100"/>
          <a:sy n="88" d="100"/>
        </p:scale>
        <p:origin x="91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7" Type="http://schemas.openxmlformats.org/officeDocument/2006/relationships/tableStyles" Target="tableStyles.xml"/><Relationship Id="rId16" Type="http://schemas.openxmlformats.org/officeDocument/2006/relationships/viewProps" Target="viewProps.xml"/><Relationship Id="rId15" Type="http://schemas.openxmlformats.org/officeDocument/2006/relationships/presProps" Target="presProps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3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03405"/>
            <a:ext cx="9448800" cy="1825096"/>
          </a:xfrm>
        </p:spPr>
        <p:txBody>
          <a:bodyPr anchor="b">
            <a:normAutofit/>
          </a:bodyPr>
          <a:lstStyle>
            <a:lvl1pPr algn="l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32201"/>
            <a:ext cx="9448800" cy="685800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09561" y="4314328"/>
            <a:ext cx="2910840" cy="374642"/>
          </a:xfrm>
        </p:spPr>
        <p:txBody>
          <a:bodyPr/>
          <a:lstStyle/>
          <a:p>
            <a:fld id="{48A87A34-81AB-432B-8DAE-1953F412C126}" type="datetimeFigureOut">
              <a:rPr lang="en-US" smtClean="0"/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71600" y="4323845"/>
            <a:ext cx="64008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7200" y="1430866"/>
            <a:ext cx="2743200" cy="365125"/>
          </a:xfrm>
        </p:spPr>
        <p:txBody>
          <a:bodyPr/>
          <a:lstStyle/>
          <a:p>
            <a:fld id="{6D22F896-40B5-4ADD-8801-0D06FADFA095}" type="slidenum">
              <a:rPr lang="en-US" smtClean="0"/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77" y="4697360"/>
            <a:ext cx="10822034" cy="81935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1727" y="941439"/>
            <a:ext cx="10821840" cy="3478161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516715"/>
            <a:ext cx="10820400" cy="701969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3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2"/>
            <a:ext cx="10820400" cy="2802467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9133"/>
            <a:ext cx="10130516" cy="99906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smtClean="0"/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smtClean="0"/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3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67" y="753533"/>
            <a:ext cx="10151533" cy="2604495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303865" y="3365556"/>
            <a:ext cx="9592736" cy="4444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959862"/>
            <a:ext cx="10151533" cy="679871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smtClean="0"/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smtClean="0"/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476250" y="93345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  <a:endParaRPr lang="en-US" sz="8000" dirty="0">
              <a:solidFill>
                <a:schemeClr val="tx1"/>
              </a:solidFill>
              <a:effectLst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0984230" y="270129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  <a:endParaRPr lang="en-US" sz="8000" dirty="0">
              <a:solidFill>
                <a:schemeClr val="tx1"/>
              </a:solidFill>
              <a:effectLst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3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95" y="1124701"/>
            <a:ext cx="10146186" cy="251183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8315"/>
            <a:ext cx="10144654" cy="99988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78883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smtClean="0"/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8883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smtClean="0"/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895600" y="761999"/>
            <a:ext cx="8610599" cy="130386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0" y="2202080"/>
            <a:ext cx="3456432" cy="61732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799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68800" y="2201333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366858" y="2904067"/>
            <a:ext cx="3456432" cy="331461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51800" y="2192866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8051801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599" cy="12954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8618" y="4191000"/>
            <a:ext cx="3451582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8618" y="2362200"/>
            <a:ext cx="3451582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8618" y="4873764"/>
            <a:ext cx="3451582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74263" y="4191000"/>
            <a:ext cx="3448935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374263" y="2362200"/>
            <a:ext cx="3448936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374264" y="4873763"/>
            <a:ext cx="344893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49731" y="4191000"/>
            <a:ext cx="3456469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49855" y="2362200"/>
            <a:ext cx="3447878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8049731" y="4873761"/>
            <a:ext cx="345244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2194559"/>
            <a:ext cx="10820400" cy="40241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 showMasterSp="0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3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48800" y="745066"/>
            <a:ext cx="2057400" cy="3903133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24466" y="745067"/>
            <a:ext cx="8204201" cy="390313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79941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smtClean="0"/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0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smtClean="0"/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 showMasterSp="0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3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3"/>
            <a:ext cx="10820399" cy="2801935"/>
          </a:xfrm>
        </p:spPr>
        <p:txBody>
          <a:bodyPr anchor="b">
            <a:normAutofit/>
          </a:bodyPr>
          <a:lstStyle>
            <a:lvl1pPr algn="r"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467" y="3641725"/>
            <a:ext cx="10490200" cy="955675"/>
          </a:xfrm>
        </p:spPr>
        <p:txBody>
          <a:bodyPr>
            <a:normAutofit/>
          </a:bodyPr>
          <a:lstStyle>
            <a:lvl1pPr marL="0" indent="0" algn="r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smtClean="0"/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1"/>
            <a:ext cx="6991492" cy="36406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smtClean="0"/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194559"/>
            <a:ext cx="5334000" cy="40241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194559"/>
            <a:ext cx="5334000" cy="40241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600" cy="12954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9" y="2183802"/>
            <a:ext cx="5079991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3132666"/>
            <a:ext cx="5311775" cy="3086019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0" y="2183802"/>
            <a:ext cx="5105400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132666"/>
            <a:ext cx="5334000" cy="3086019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411480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95582" y="746759"/>
            <a:ext cx="6510618" cy="5471925"/>
          </a:xfrm>
        </p:spPr>
        <p:txBody>
          <a:bodyPr anchor="ctr"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411480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687324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861238" y="751241"/>
            <a:ext cx="3644962" cy="5467443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687324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9" Type="http://schemas.openxmlformats.org/officeDocument/2006/relationships/theme" Target="../theme/theme1.xml"/><Relationship Id="rId18" Type="http://schemas.openxmlformats.org/officeDocument/2006/relationships/image" Target="../media/image2.png"/><Relationship Id="rId17" Type="http://schemas.openxmlformats.org/officeDocument/2006/relationships/slideLayout" Target="../slideLayouts/slideLayout17.xml"/><Relationship Id="rId16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3-HD-TOP.png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95600" y="764373"/>
            <a:ext cx="8610600" cy="129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194560"/>
            <a:ext cx="10820400" cy="4024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smtClean="0"/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000" y="3810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smtClean="0"/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</p:sldLayoutIdLs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7.xml"/><Relationship Id="rId4" Type="http://schemas.openxmlformats.org/officeDocument/2006/relationships/image" Target="../media/image6.jpeg"/><Relationship Id="rId3" Type="http://schemas.openxmlformats.org/officeDocument/2006/relationships/image" Target="../media/image5.GIF"/><Relationship Id="rId2" Type="http://schemas.openxmlformats.org/officeDocument/2006/relationships/image" Target="../media/image4.jpeg"/><Relationship Id="rId1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image" Target="../media/image16.jpeg"/><Relationship Id="rId1" Type="http://schemas.openxmlformats.org/officeDocument/2006/relationships/image" Target="../media/image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image" Target="../media/image17.jpeg"/><Relationship Id="rId1" Type="http://schemas.openxmlformats.org/officeDocument/2006/relationships/image" Target="../media/image3.jpeg"/></Relationships>
</file>

<file path=ppt/slides/_rels/slide1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3.xml"/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7.xml"/><Relationship Id="rId8" Type="http://schemas.openxmlformats.org/officeDocument/2006/relationships/image" Target="../media/image5.GIF"/><Relationship Id="rId7" Type="http://schemas.openxmlformats.org/officeDocument/2006/relationships/image" Target="../media/image4.jpeg"/><Relationship Id="rId6" Type="http://schemas.openxmlformats.org/officeDocument/2006/relationships/image" Target="../media/image6.jpeg"/><Relationship Id="rId5" Type="http://schemas.openxmlformats.org/officeDocument/2006/relationships/image" Target="../media/image7.jpeg"/><Relationship Id="rId4" Type="http://schemas.openxmlformats.org/officeDocument/2006/relationships/image" Target="../media/image8.jpeg"/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12.jpeg"/><Relationship Id="rId1" Type="http://schemas.openxmlformats.org/officeDocument/2006/relationships/image" Target="../media/image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13.jpeg"/><Relationship Id="rId1" Type="http://schemas.openxmlformats.org/officeDocument/2006/relationships/image" Target="../media/image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5.xml"/><Relationship Id="rId2" Type="http://schemas.openxmlformats.org/officeDocument/2006/relationships/image" Target="../media/image14.jpeg"/><Relationship Id="rId1" Type="http://schemas.openxmlformats.org/officeDocument/2006/relationships/image" Target="../media/image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image" Target="../media/image15.jpeg"/><Relationship Id="rId1" Type="http://schemas.openxmlformats.org/officeDocument/2006/relationships/image" Target="../media/image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E:\Зам по информатизации\2014-15\Защита модели\МАОУ.jpg"/>
          <p:cNvPicPr>
            <a:picLocks noChangeAspect="1" noChangeArrowheads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85191" y="245414"/>
            <a:ext cx="1473200" cy="147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 descr="Как включать голову - Психологос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5763" y="814844"/>
            <a:ext cx="4551563" cy="312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4" descr="http://manuscr.chat.ru/16/pix/483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32620" y="766437"/>
            <a:ext cx="3698025" cy="33068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Фразеологизмы с «гореть»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3309" y="4436436"/>
            <a:ext cx="5558323" cy="2003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E:\Зам по информатизации\2014-15\Защита модели\МАОУ.jpg"/>
          <p:cNvPicPr>
            <a:picLocks noChangeAspect="1" noChangeArrowheads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44174" y="156016"/>
            <a:ext cx="1473200" cy="147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6774287" y="3248221"/>
            <a:ext cx="3769887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580813"/>
                </a:solidFill>
              </a:rPr>
              <a:t>Художник </a:t>
            </a:r>
            <a:endParaRPr lang="ru-RU" sz="2800" b="1" dirty="0" smtClean="0">
              <a:solidFill>
                <a:srgbClr val="580813"/>
              </a:solidFill>
            </a:endParaRPr>
          </a:p>
          <a:p>
            <a:pPr algn="ctr"/>
            <a:r>
              <a:rPr lang="ru-RU" sz="2800" b="1" dirty="0">
                <a:solidFill>
                  <a:srgbClr val="580813"/>
                </a:solidFill>
              </a:rPr>
              <a:t>Петр </a:t>
            </a:r>
            <a:r>
              <a:rPr lang="ru-RU" sz="2800" b="1" dirty="0" smtClean="0">
                <a:solidFill>
                  <a:srgbClr val="580813"/>
                </a:solidFill>
              </a:rPr>
              <a:t>Ефимович</a:t>
            </a:r>
            <a:endParaRPr lang="ru-RU" sz="2800" b="1" dirty="0" smtClean="0">
              <a:solidFill>
                <a:srgbClr val="580813"/>
              </a:solidFill>
            </a:endParaRPr>
          </a:p>
          <a:p>
            <a:pPr algn="ctr"/>
            <a:r>
              <a:rPr lang="ru-RU" sz="2800" b="1" dirty="0" err="1" smtClean="0">
                <a:solidFill>
                  <a:srgbClr val="580813"/>
                </a:solidFill>
              </a:rPr>
              <a:t>Заболотский</a:t>
            </a:r>
            <a:r>
              <a:rPr lang="ru-RU" sz="2800" dirty="0"/>
              <a:t> </a:t>
            </a:r>
            <a:r>
              <a:rPr lang="ru-RU" sz="2800" b="1" dirty="0" smtClean="0">
                <a:solidFill>
                  <a:srgbClr val="580813"/>
                </a:solidFill>
              </a:rPr>
              <a:t> </a:t>
            </a:r>
            <a:endParaRPr lang="ru-RU" sz="2800" b="1" dirty="0">
              <a:solidFill>
                <a:srgbClr val="580813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439988" y="381322"/>
            <a:ext cx="3606084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dirty="0" smtClean="0">
                <a:solidFill>
                  <a:srgbClr val="580813"/>
                </a:solidFill>
              </a:rPr>
              <a:t>Михаил Юрьевич Лермонтов</a:t>
            </a:r>
            <a:endParaRPr lang="ru-RU" sz="4400" b="1" dirty="0">
              <a:solidFill>
                <a:srgbClr val="580813"/>
              </a:solidFill>
            </a:endParaRPr>
          </a:p>
        </p:txBody>
      </p:sp>
      <p:pic>
        <p:nvPicPr>
          <p:cNvPr id="5122" name="Picture 2" descr="Лермонтов, Михаил Юрьевич — Википедия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1798" y="216280"/>
            <a:ext cx="3986020" cy="51341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E:\Зам по информатизации\2014-15\Защита модели\МАОУ.jpg"/>
          <p:cNvPicPr>
            <a:picLocks noChangeAspect="1" noChangeArrowheads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44174" y="156016"/>
            <a:ext cx="1473200" cy="147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6774287" y="3248221"/>
            <a:ext cx="3769887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580813"/>
                </a:solidFill>
              </a:rPr>
              <a:t>Художник </a:t>
            </a:r>
            <a:endParaRPr lang="ru-RU" sz="2800" b="1" dirty="0" smtClean="0">
              <a:solidFill>
                <a:srgbClr val="580813"/>
              </a:solidFill>
            </a:endParaRPr>
          </a:p>
          <a:p>
            <a:pPr algn="ctr"/>
            <a:r>
              <a:rPr lang="ru-RU" sz="2800" b="1" dirty="0" smtClean="0">
                <a:solidFill>
                  <a:srgbClr val="580813"/>
                </a:solidFill>
              </a:rPr>
              <a:t>Фёдор Антонович </a:t>
            </a:r>
            <a:r>
              <a:rPr lang="ru-RU" sz="2800" b="1" dirty="0" err="1" smtClean="0">
                <a:solidFill>
                  <a:srgbClr val="580813"/>
                </a:solidFill>
              </a:rPr>
              <a:t>Моллер</a:t>
            </a:r>
            <a:endParaRPr lang="ru-RU" sz="2800" dirty="0">
              <a:solidFill>
                <a:srgbClr val="580813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439988" y="381322"/>
            <a:ext cx="3606084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dirty="0" smtClean="0">
                <a:solidFill>
                  <a:srgbClr val="580813"/>
                </a:solidFill>
              </a:rPr>
              <a:t>Николай Васильевич Гоголь</a:t>
            </a:r>
            <a:endParaRPr lang="ru-RU" sz="4400" b="1" dirty="0">
              <a:solidFill>
                <a:srgbClr val="580813"/>
              </a:solidFill>
            </a:endParaRPr>
          </a:p>
        </p:txBody>
      </p:sp>
      <p:pic>
        <p:nvPicPr>
          <p:cNvPr id="6146" name="Picture 2" descr="Файл:N.Gogol by F.Moller (1840, Tretyakov gallery).jpg — Википедия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83" t="8489" r="3882" b="4680"/>
          <a:stretch>
            <a:fillRect/>
          </a:stretch>
        </p:blipFill>
        <p:spPr bwMode="auto">
          <a:xfrm>
            <a:off x="1563757" y="381322"/>
            <a:ext cx="3922643" cy="47707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E:\Зам по информатизации\2014-15\Защита модели\МАОУ.jpg"/>
          <p:cNvPicPr>
            <a:picLocks noChangeAspect="1" noChangeArrowheads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44174" y="156016"/>
            <a:ext cx="1473200" cy="147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 descr="https://s.poembook.ru/theme/2a/5d/c8/b117b61b6aa8cc36bcbbe3b113d82b6d2c14379f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2946" y="892616"/>
            <a:ext cx="6010094" cy="467980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i.mycdn.me/i?r=AzFIxPtkV78jcmdRfpoIOyaJLZNKGC-3eSaXWppVAfIGAzO7EuABt8t6j6ROsg0SwU4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72" t="-5973" r="472" b="15806"/>
          <a:stretch>
            <a:fillRect/>
          </a:stretch>
        </p:blipFill>
        <p:spPr bwMode="auto">
          <a:xfrm>
            <a:off x="3312432" y="963187"/>
            <a:ext cx="5531122" cy="32865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E:\Зам по информатизации\2014-15\Защита модели\МАОУ.jpg"/>
          <p:cNvPicPr>
            <a:picLocks noChangeAspect="1" noChangeArrowheads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82161" y="144687"/>
            <a:ext cx="1473200" cy="147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" name="Picture 2" descr="Зарубить на носу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113" r="22098" b="11662"/>
          <a:stretch>
            <a:fillRect/>
          </a:stretch>
        </p:blipFill>
        <p:spPr bwMode="auto">
          <a:xfrm>
            <a:off x="1473660" y="1333599"/>
            <a:ext cx="4062366" cy="35545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фразеологизмы в картинках развесить уши: 2 тыс изображений найдено в Яндекс  Картинках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471" t="24961" r="4811" b="5931"/>
          <a:stretch>
            <a:fillRect/>
          </a:stretch>
        </p:blipFill>
        <p:spPr bwMode="auto">
          <a:xfrm>
            <a:off x="5797282" y="1333599"/>
            <a:ext cx="4584879" cy="29844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E:\Зам по информатизации\2014-15\Защита модели\МАОУ.jpg"/>
          <p:cNvPicPr>
            <a:picLocks noChangeAspect="1" noChangeArrowheads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75343" y="244698"/>
            <a:ext cx="1473200" cy="147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2"/>
          <a:srcRect l="63343" t="23064" r="15870" b="48178"/>
          <a:stretch>
            <a:fillRect/>
          </a:stretch>
        </p:blipFill>
        <p:spPr>
          <a:xfrm>
            <a:off x="6356930" y="2182762"/>
            <a:ext cx="5195255" cy="4041058"/>
          </a:xfrm>
          <a:prstGeom prst="rect">
            <a:avLst/>
          </a:prstGeom>
        </p:spPr>
      </p:pic>
      <p:pic>
        <p:nvPicPr>
          <p:cNvPr id="3074" name="Picture 2" descr="Как воды в рот набрал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023" t="5976" r="16881" b="13000"/>
          <a:stretch>
            <a:fillRect/>
          </a:stretch>
        </p:blipFill>
        <p:spPr bwMode="auto">
          <a:xfrm>
            <a:off x="1150373" y="1717898"/>
            <a:ext cx="4807975" cy="34806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E:\Зам по информатизации\2014-15\Защита модели\МАОУ.jpg"/>
          <p:cNvPicPr>
            <a:picLocks noChangeAspect="1" noChangeArrowheads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75343" y="244698"/>
            <a:ext cx="1473200" cy="147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2"/>
          <a:srcRect l="63343" t="23064" r="15870" b="48178"/>
          <a:stretch>
            <a:fillRect/>
          </a:stretch>
        </p:blipFill>
        <p:spPr>
          <a:xfrm>
            <a:off x="9287232" y="3545045"/>
            <a:ext cx="2761311" cy="2147848"/>
          </a:xfrm>
          <a:prstGeom prst="rect">
            <a:avLst/>
          </a:prstGeom>
        </p:spPr>
      </p:pic>
      <p:pic>
        <p:nvPicPr>
          <p:cNvPr id="3074" name="Picture 2" descr="Как воды в рот набрал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023" t="5976" r="16881" b="13000"/>
          <a:stretch>
            <a:fillRect/>
          </a:stretch>
        </p:blipFill>
        <p:spPr bwMode="auto">
          <a:xfrm>
            <a:off x="6095860" y="3896886"/>
            <a:ext cx="2687531" cy="1945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фразеологизмы в картинках развесить уши: 2 тыс изображений найдено в Яндекс  Картинках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471" t="24961" r="4811" b="5931"/>
          <a:stretch>
            <a:fillRect/>
          </a:stretch>
        </p:blipFill>
        <p:spPr bwMode="auto">
          <a:xfrm>
            <a:off x="723995" y="3248172"/>
            <a:ext cx="3626285" cy="23605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Зарубить на носу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113" r="22098" b="11662"/>
          <a:stretch>
            <a:fillRect/>
          </a:stretch>
        </p:blipFill>
        <p:spPr bwMode="auto">
          <a:xfrm>
            <a:off x="4165344" y="2153485"/>
            <a:ext cx="2502143" cy="21893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6" descr="Фразеологизмы с «гореть»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74783" y="742525"/>
            <a:ext cx="2668710" cy="9616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Как включать голову - Психологос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626" y="492698"/>
            <a:ext cx="3564218" cy="245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4" descr="http://manuscr.chat.ru/16/pix/483.gif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91629" y="2159357"/>
            <a:ext cx="2009104" cy="17966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7142726" y="1704223"/>
            <a:ext cx="1300767" cy="3693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ГЛАЗА</a:t>
            </a:r>
            <a:endParaRPr lang="ru-RU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467967" y="2910969"/>
            <a:ext cx="1241148" cy="3693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ГОЛОВА</a:t>
            </a:r>
            <a:endParaRPr lang="ru-RU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2807593" y="5544419"/>
            <a:ext cx="901521" cy="3693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УШИ</a:t>
            </a:r>
            <a:endParaRPr lang="ru-RU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5158796" y="4434303"/>
            <a:ext cx="866446" cy="3693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НОС</a:t>
            </a:r>
            <a:endParaRPr lang="ru-RU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7456867" y="5842461"/>
            <a:ext cx="947615" cy="3693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РОТ</a:t>
            </a:r>
            <a:endParaRPr lang="ru-RU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10406129" y="5473129"/>
            <a:ext cx="882331" cy="3693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ЛОБ</a:t>
            </a:r>
            <a:endParaRPr lang="ru-RU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8667481" y="3857096"/>
            <a:ext cx="1133251" cy="3693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ПОЗА</a:t>
            </a:r>
            <a:endParaRPr lang="ru-RU" b="1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https://gas-kvas.com/uploads/posts/2023-02/1676826354_gas-kvas-com-p-risunok-na-temu-podrostkovii-vozrast-20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ru-RU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1"/>
          <a:srcRect l="14556" t="15806" r="37269" b="19520"/>
          <a:stretch>
            <a:fillRect/>
          </a:stretch>
        </p:blipFill>
        <p:spPr>
          <a:xfrm>
            <a:off x="3401888" y="2253524"/>
            <a:ext cx="5973932" cy="450886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493118" y="683864"/>
            <a:ext cx="9172377" cy="156966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4800" b="1" dirty="0" smtClean="0">
                <a:solidFill>
                  <a:srgbClr val="002060"/>
                </a:solidFill>
              </a:rPr>
              <a:t>Описание внешности человека</a:t>
            </a:r>
            <a:endParaRPr lang="ru-RU" sz="4800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E:\Зам по информатизации\2014-15\Защита модели\МАОУ.jpg"/>
          <p:cNvPicPr>
            <a:picLocks noChangeAspect="1" noChangeArrowheads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01857" y="425718"/>
            <a:ext cx="1473200" cy="147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73487" y="1528070"/>
            <a:ext cx="6091707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42900" algn="just">
              <a:spcAft>
                <a:spcPts val="0"/>
              </a:spcAft>
            </a:pPr>
            <a:r>
              <a:rPr lang="ru-RU" sz="3200" b="1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«Но как он постарел! …я смотрел на его седину, на глубокие морщины давно небритого лица, на сгорбленную спину - и не мог надивиться, как три или четыре года могли превратить бодрого мужчину в хилого старика</a:t>
            </a:r>
            <a:r>
              <a:rPr lang="ru-RU" sz="3200" b="1" i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…”</a:t>
            </a:r>
            <a:endParaRPr lang="ru-RU" sz="3200" b="1" i="1" dirty="0" smtClean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342900" algn="just">
              <a:spcAft>
                <a:spcPts val="0"/>
              </a:spcAft>
            </a:pPr>
            <a:endParaRPr lang="ru-RU" sz="3200" b="1" i="1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342900" algn="just">
              <a:spcAft>
                <a:spcPts val="0"/>
              </a:spcAft>
            </a:pPr>
            <a:r>
              <a:rPr lang="ru-RU" sz="3200" b="1" dirty="0" smtClean="0">
                <a:solidFill>
                  <a:srgbClr val="58081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«Станционный смотритель»</a:t>
            </a:r>
            <a:endParaRPr lang="ru-RU" sz="3200" b="1" dirty="0">
              <a:solidFill>
                <a:srgbClr val="580813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1026" name="Picture 2" descr="станционный смотритель самсон вырин: 2 тыс изображений найдено в Яндекс  Картинках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41" t="29037" r="14528" b="8005"/>
          <a:stretch>
            <a:fillRect/>
          </a:stretch>
        </p:blipFill>
        <p:spPr bwMode="auto">
          <a:xfrm>
            <a:off x="6947733" y="2343957"/>
            <a:ext cx="4727324" cy="29106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E:\Зам по информатизации\2014-15\Защита модели\МАОУ.jpg"/>
          <p:cNvPicPr>
            <a:picLocks noChangeAspect="1" noChangeArrowheads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40494" y="90868"/>
            <a:ext cx="1473200" cy="147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540914" y="1747011"/>
            <a:ext cx="5602310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42900" algn="just">
              <a:spcAft>
                <a:spcPts val="0"/>
              </a:spcAft>
            </a:pPr>
            <a:r>
              <a:rPr lang="ru-RU" sz="3200" b="1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Толстый мужчина средних лет с прямой осанкой, большими усами. Он одет в типичную </a:t>
            </a:r>
            <a:r>
              <a:rPr lang="ru-RU" sz="3200" b="1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козацкую</a:t>
            </a:r>
            <a:r>
              <a:rPr lang="ru-RU" sz="3200" b="1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одежду: в шаровары, которые были «шире Чёрного моря», папаху с красным верхом. </a:t>
            </a:r>
            <a:endParaRPr lang="ru-RU" sz="3200" b="1" i="1" dirty="0" smtClean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342900" algn="just">
              <a:spcAft>
                <a:spcPts val="0"/>
              </a:spcAft>
            </a:pPr>
            <a:endParaRPr lang="ru-RU" sz="3200" b="1" i="1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342900" algn="just"/>
            <a:r>
              <a:rPr lang="ru-RU" sz="3200" b="1" dirty="0" smtClean="0">
                <a:solidFill>
                  <a:srgbClr val="58081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«Тарас Бульба»</a:t>
            </a:r>
            <a:endParaRPr lang="ru-RU" sz="3200" b="1" dirty="0">
              <a:solidFill>
                <a:srgbClr val="580813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342900" algn="just">
              <a:spcAft>
                <a:spcPts val="0"/>
              </a:spcAft>
            </a:pPr>
            <a:endParaRPr lang="ru-RU" sz="32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2050" name="Picture 2" descr="Скачать Тарас Бульба APK для Android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12" t="13451" r="8215" b="10492"/>
          <a:stretch>
            <a:fillRect/>
          </a:stretch>
        </p:blipFill>
        <p:spPr bwMode="auto">
          <a:xfrm>
            <a:off x="7055045" y="1564067"/>
            <a:ext cx="4342757" cy="50943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E:\Зам по информатизации\2014-15\Защита модели\МАОУ.jpg"/>
          <p:cNvPicPr>
            <a:picLocks noChangeAspect="1" noChangeArrowheads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53372" y="412840"/>
            <a:ext cx="1473200" cy="147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450760" y="1783009"/>
            <a:ext cx="5756857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42900" algn="just">
              <a:spcAft>
                <a:spcPts val="0"/>
              </a:spcAft>
            </a:pPr>
            <a:r>
              <a:rPr lang="ru-RU" sz="3200" b="1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Молодой купец. Статный красивый молодец: «могучие плечи», «соколиные очи» - настоящий русский богатырь</a:t>
            </a:r>
            <a:r>
              <a:rPr lang="ru-RU" sz="3200" b="1" i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ru-RU" sz="3200" b="1" i="1" dirty="0" smtClean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342900" algn="just">
              <a:spcAft>
                <a:spcPts val="0"/>
              </a:spcAft>
            </a:pPr>
            <a:endParaRPr lang="ru-RU" sz="3200" b="1" i="1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342900" algn="just"/>
            <a:r>
              <a:rPr lang="ru-RU" sz="3200" b="1" dirty="0" smtClean="0">
                <a:solidFill>
                  <a:srgbClr val="58081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3200" b="1" dirty="0">
                <a:solidFill>
                  <a:srgbClr val="58081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Песня про царя Ивана Васильевича, молодого опричника и удалого купца </a:t>
            </a:r>
            <a:r>
              <a:rPr lang="ru-RU" sz="3200" b="1" dirty="0" smtClean="0">
                <a:solidFill>
                  <a:srgbClr val="58081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Калашникова</a:t>
            </a:r>
            <a:r>
              <a:rPr lang="ru-RU" sz="3200" b="1" dirty="0" smtClean="0">
                <a:solidFill>
                  <a:srgbClr val="58081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endParaRPr lang="ru-RU" sz="32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3074" name="Picture 2" descr="Купец Калашников | ВКонтакте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04" t="1390" b="7750"/>
          <a:stretch>
            <a:fillRect/>
          </a:stretch>
        </p:blipFill>
        <p:spPr bwMode="auto">
          <a:xfrm>
            <a:off x="6698340" y="1149440"/>
            <a:ext cx="3555032" cy="45298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6688428" y="5830805"/>
            <a:ext cx="35649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/>
              <a:t>Купец Калашников</a:t>
            </a:r>
            <a:endParaRPr lang="ru-RU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E:\Зам по информатизации\2014-15\Защита модели\МАОУ.jpg"/>
          <p:cNvPicPr>
            <a:picLocks noChangeAspect="1" noChangeArrowheads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44174" y="156016"/>
            <a:ext cx="1473200" cy="147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8" name="Picture 2" descr="Купить Репродукция на холсте &quot;Кипренский. Портрет А. С. Пушкина. 1827&quot; в  интернет-магазине Третьяковской галереи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4101" y="223702"/>
            <a:ext cx="4331281" cy="51193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6774287" y="3380743"/>
            <a:ext cx="3769887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580813"/>
                </a:solidFill>
              </a:rPr>
              <a:t>Художник </a:t>
            </a:r>
            <a:endParaRPr lang="ru-RU" sz="2800" b="1" dirty="0" smtClean="0">
              <a:solidFill>
                <a:srgbClr val="580813"/>
              </a:solidFill>
            </a:endParaRPr>
          </a:p>
          <a:p>
            <a:pPr algn="ctr"/>
            <a:r>
              <a:rPr lang="ru-RU" sz="2800" b="1" dirty="0" smtClean="0">
                <a:solidFill>
                  <a:srgbClr val="580813"/>
                </a:solidFill>
              </a:rPr>
              <a:t>Орест Адамович </a:t>
            </a:r>
            <a:endParaRPr lang="ru-RU" sz="2800" b="1" dirty="0" smtClean="0">
              <a:solidFill>
                <a:srgbClr val="580813"/>
              </a:solidFill>
            </a:endParaRPr>
          </a:p>
          <a:p>
            <a:pPr algn="ctr"/>
            <a:r>
              <a:rPr lang="ru-RU" sz="2800" b="1" dirty="0" smtClean="0">
                <a:solidFill>
                  <a:srgbClr val="580813"/>
                </a:solidFill>
              </a:rPr>
              <a:t>Кипренский </a:t>
            </a:r>
            <a:endParaRPr lang="ru-RU" sz="2800" b="1" dirty="0">
              <a:solidFill>
                <a:srgbClr val="580813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426736" y="659719"/>
            <a:ext cx="3606084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dirty="0" smtClean="0">
                <a:solidFill>
                  <a:srgbClr val="580813"/>
                </a:solidFill>
              </a:rPr>
              <a:t>Александр Сергеевич Пушкин</a:t>
            </a:r>
            <a:endParaRPr lang="ru-RU" sz="4400" b="1" dirty="0">
              <a:solidFill>
                <a:srgbClr val="580813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theme/theme1.xml><?xml version="1.0" encoding="utf-8"?>
<a:theme xmlns:a="http://schemas.openxmlformats.org/drawingml/2006/main" name="След самолета">
  <a:themeElements>
    <a:clrScheme name="След самолета">
      <a:dk1>
        <a:sysClr val="windowText" lastClr="000000"/>
      </a:dk1>
      <a:lt1>
        <a:sysClr val="window" lastClr="FFFFFF"/>
      </a:lt1>
      <a:dk2>
        <a:srgbClr val="454545"/>
      </a:dk2>
      <a:lt2>
        <a:srgbClr val="DADADA"/>
      </a:lt2>
      <a:accent1>
        <a:srgbClr val="C4220D"/>
      </a:accent1>
      <a:accent2>
        <a:srgbClr val="EB7712"/>
      </a:accent2>
      <a:accent3>
        <a:srgbClr val="ECBD31"/>
      </a:accent3>
      <a:accent4>
        <a:srgbClr val="92CE4A"/>
      </a:accent4>
      <a:accent5>
        <a:srgbClr val="50CFB4"/>
      </a:accent5>
      <a:accent6>
        <a:srgbClr val="0D8EC5"/>
      </a:accent6>
      <a:hlink>
        <a:srgbClr val="EA5A0C"/>
      </a:hlink>
      <a:folHlink>
        <a:srgbClr val="F09D3A"/>
      </a:folHlink>
    </a:clrScheme>
    <a:fontScheme name="След самолета">
      <a:majorFont>
        <a:latin typeface="Century Gothic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лед самолета">
      <a:fillStyleLst>
        <a:solidFill>
          <a:schemeClr val="phClr"/>
        </a:solidFill>
        <a:gradFill rotWithShape="1">
          <a:gsLst>
            <a:gs pos="0">
              <a:schemeClr val="phClr">
                <a:tint val="69000"/>
                <a:alpha val="100000"/>
                <a:satMod val="109000"/>
                <a:lumMod val="110000"/>
              </a:schemeClr>
            </a:gs>
            <a:gs pos="52000">
              <a:schemeClr val="phClr">
                <a:tint val="74000"/>
                <a:satMod val="100000"/>
                <a:lumMod val="104000"/>
              </a:schemeClr>
            </a:gs>
            <a:gs pos="100000">
              <a:schemeClr val="phClr">
                <a:tint val="78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00000"/>
                <a:lumMod val="104000"/>
              </a:schemeClr>
            </a:gs>
            <a:gs pos="78000">
              <a:schemeClr val="phClr">
                <a:shade val="100000"/>
                <a:satMod val="11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threePt" dir="t"/>
          </a:scene3d>
          <a:sp3d>
            <a:bevelT w="25400" h="12700"/>
          </a:sp3d>
        </a:effectStyle>
        <a:effectStyle>
          <a:effectLst>
            <a:outerShdw blurRad="57150" dist="19050" dir="5400000" algn="ctr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Шаблон презентации на МетодСеминар 14.12.2022</Template>
  <TotalTime>0</TotalTime>
  <Words>846</Words>
  <Application>WPS Presentation</Application>
  <PresentationFormat>Широкоэкранный</PresentationFormat>
  <Paragraphs>48</Paragraphs>
  <Slides>12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12</vt:i4>
      </vt:variant>
    </vt:vector>
  </HeadingPairs>
  <TitlesOfParts>
    <vt:vector size="21" baseType="lpstr">
      <vt:lpstr>Arial</vt:lpstr>
      <vt:lpstr>SimSun</vt:lpstr>
      <vt:lpstr>Wingdings</vt:lpstr>
      <vt:lpstr>Times New Roman</vt:lpstr>
      <vt:lpstr>Microsoft YaHei</vt:lpstr>
      <vt:lpstr>Arial Unicode MS</vt:lpstr>
      <vt:lpstr>Century Gothic</vt:lpstr>
      <vt:lpstr>Calibri</vt:lpstr>
      <vt:lpstr>След самолета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Учитель</dc:creator>
  <cp:lastModifiedBy>SanixS</cp:lastModifiedBy>
  <cp:revision>47</cp:revision>
  <dcterms:created xsi:type="dcterms:W3CDTF">2022-11-17T05:29:00Z</dcterms:created>
  <dcterms:modified xsi:type="dcterms:W3CDTF">2024-03-14T17:40:11Z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A596F30A80744347A4A4F759A38A04AD_13</vt:lpwstr>
  </property>
  <property fmtid="{D5CDD505-2E9C-101B-9397-08002B2CF9AE}" pid="3" name="KSOProductBuildVer">
    <vt:lpwstr>1049-12.2.0.13489</vt:lpwstr>
  </property>
</Properties>
</file>