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5720" y="399512"/>
            <a:ext cx="662473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Подготовка к ОГЭ по обществознанию (9 класс)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85184"/>
            <a:ext cx="4644008" cy="15031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истории и обществознания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Г.В.Гусева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КРС 03.2024\o0nyLUwUeUfNszuAG9coX2cgSCARAauEQooJe0HtX5HtZokl-KeflPBZ9yvZm3vXgdYIO9jbC5H4JFiMZc5Jq7G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22"/>
            <a:ext cx="2266550" cy="22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РС 03.2024\39S3NfDT2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9588"/>
            <a:ext cx="7533709" cy="21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97574"/>
              </p:ext>
            </p:extLst>
          </p:nvPr>
        </p:nvGraphicFramePr>
        <p:xfrm>
          <a:off x="1619672" y="3075345"/>
          <a:ext cx="5122912" cy="2464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30624"/>
              </a:tblGrid>
              <a:tr h="4929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революция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реформа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9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9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9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9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27065"/>
            <a:ext cx="864096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Задание № 19. Пример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одной латиноамериканской стране произошла социальная революция. В соседнем государстве были продолжены реформы в сфере экономики. Сравните две формы общественных преобразований, упомянутых в условии задания, - революцию и реформу.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Выберите и запишите в первую колонку таблицы порядковые номера черт сходства этих форм, а во вторую колонку – порядковые номера черт различия.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Оказывает влияние на жизнь людей;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Имеет определенные предпосылки;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Проводится по инициативе власти;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Ведет к полному разрыву с прошлым.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Предлагаю ребятам начертить табличку, которая поможет не ошибиться.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920880" cy="100811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Обратите внимание, что таблица в таком формате дает четкое представление о чертах сходства и различия 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1234 – правильный ответ.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540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70729"/>
              </p:ext>
            </p:extLst>
          </p:nvPr>
        </p:nvGraphicFramePr>
        <p:xfrm>
          <a:off x="1547664" y="2996952"/>
          <a:ext cx="7210424" cy="294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5212"/>
                <a:gridCol w="3605212"/>
              </a:tblGrid>
              <a:tr h="58844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мораль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право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</a:tr>
              <a:tr h="58844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</a:tr>
              <a:tr h="58844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</a:tr>
              <a:tr h="58844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</a:tr>
              <a:tr h="58844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87" marR="60087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7963"/>
            <a:ext cx="9088582" cy="31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Задание 19.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«Гражданин Д. должен был помочь товарищу, попавшему в сложную ситуацию. Но чтобы выполнить свои моральные обязательства, ему нужен был один день отпуска за свой счет, и с этой просьбой он решил обратиться к администрации. Вместе с тем гражданин Д. понимал, что согласно Трудовому кодексу представитель администрации может и отказать в его просьбе. Сравните два вида социальных норм, с которыми столкнулся гражданин Д.: моральные и правовые. Выберите и запишите в первую колонку таблицы порядковые номера, общие для обоих видов социальных норм, а во вторую колонку – порядковые номера, различающие социальные нормы.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1.являются социальными регуляторами; 2) защищаются государством; 3) поддерживаются добровольно; 4) упорядочивают жизнь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5974788"/>
            <a:ext cx="3600400" cy="864096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1423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04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790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Пользователь\Desktop\КРС 03.2024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330">
            <a:off x="7311520" y="5017346"/>
            <a:ext cx="1640564" cy="16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037628"/>
              </p:ext>
            </p:extLst>
          </p:nvPr>
        </p:nvGraphicFramePr>
        <p:xfrm>
          <a:off x="1524000" y="404664"/>
          <a:ext cx="6096000" cy="486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5" imgW="9916887" imgH="5985131" progId="Word.Document.12">
                  <p:embed/>
                </p:oleObj>
              </mc:Choice>
              <mc:Fallback>
                <p:oleObj name="Документ" r:id="rId5" imgW="9916887" imgH="5985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404664"/>
                        <a:ext cx="6096000" cy="486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КРС 03.2024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85060"/>
            <a:ext cx="3033789" cy="22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КРС 03.2024\-Wlp2NxT0w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38" y="188913"/>
            <a:ext cx="478509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432048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Экзамен по обществознанию в 9 классе является самым массовым экзаменом уже на протяжении многих лет. В прошлом учебном году по России этот предмет сдавали более </a:t>
            </a:r>
            <a:r>
              <a:rPr lang="ru-RU" dirty="0" smtClean="0"/>
              <a:t>830 </a:t>
            </a:r>
            <a:r>
              <a:rPr lang="ru-RU" dirty="0" err="1"/>
              <a:t>тыс</a:t>
            </a:r>
            <a:r>
              <a:rPr lang="ru-RU" dirty="0"/>
              <a:t> выпускников.  </a:t>
            </a:r>
            <a:r>
              <a:rPr lang="ru-RU" dirty="0" smtClean="0"/>
              <a:t> Популярность </a:t>
            </a:r>
            <a:r>
              <a:rPr lang="ru-RU" dirty="0"/>
              <a:t>сохраняется и в этом году. По городу эта цифра 2533 ученика, что составляет 56% от общего количества. Причем общая  тенденция увеличения сохраняется(2% каждый год). 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КРС 03.2024\o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32" y="4797152"/>
            <a:ext cx="2995367" cy="18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05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435280" cy="460851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Сургутский</a:t>
            </a:r>
            <a:r>
              <a:rPr lang="ru-RU" dirty="0" smtClean="0"/>
              <a:t> </a:t>
            </a:r>
            <a:r>
              <a:rPr lang="ru-RU" dirty="0"/>
              <a:t>естественно – </a:t>
            </a:r>
            <a:r>
              <a:rPr lang="ru-RU" dirty="0" smtClean="0"/>
              <a:t>научный лицей.</a:t>
            </a:r>
          </a:p>
          <a:p>
            <a:pPr marL="0" indent="0" algn="just">
              <a:buNone/>
            </a:pPr>
            <a:r>
              <a:rPr lang="ru-RU" dirty="0" smtClean="0"/>
              <a:t>     2022 </a:t>
            </a:r>
            <a:r>
              <a:rPr lang="ru-RU" dirty="0"/>
              <a:t>– 2023 </a:t>
            </a:r>
            <a:r>
              <a:rPr lang="ru-RU" dirty="0" smtClean="0"/>
              <a:t>учебный  год:  </a:t>
            </a:r>
          </a:p>
          <a:p>
            <a:pPr algn="just"/>
            <a:r>
              <a:rPr lang="ru-RU" dirty="0" smtClean="0"/>
              <a:t>из </a:t>
            </a:r>
            <a:r>
              <a:rPr lang="ru-RU" dirty="0"/>
              <a:t>110 выпускников обществознание в качестве ОГЭ сдавали 53 человека, </a:t>
            </a:r>
            <a:endParaRPr lang="ru-RU" dirty="0" smtClean="0"/>
          </a:p>
          <a:p>
            <a:pPr algn="just"/>
            <a:r>
              <a:rPr lang="ru-RU" dirty="0" smtClean="0"/>
              <a:t>что </a:t>
            </a:r>
            <a:r>
              <a:rPr lang="ru-RU" dirty="0"/>
              <a:t>составило 48% от общего количества. Успеваемость </a:t>
            </a:r>
            <a:r>
              <a:rPr lang="ru-RU" dirty="0" smtClean="0"/>
              <a:t>-  </a:t>
            </a:r>
            <a:r>
              <a:rPr lang="ru-RU" dirty="0"/>
              <a:t>100 %, качество 75%.  </a:t>
            </a:r>
            <a:endParaRPr lang="ru-RU" dirty="0" smtClean="0"/>
          </a:p>
          <a:p>
            <a:pPr algn="just"/>
            <a:r>
              <a:rPr lang="ru-RU" dirty="0" smtClean="0"/>
              <a:t>Средний </a:t>
            </a:r>
            <a:r>
              <a:rPr lang="ru-RU" dirty="0"/>
              <a:t>балл по городу среди учебных заведений с углубленным изучением отдельных предметов – 62%, общий процент 44%.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КРС 03.2024\29a2f5403a65a2b209bc5be05972baf002707b43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20700"/>
            <a:ext cx="376825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73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 algn="just">
              <a:buNone/>
            </a:pPr>
            <a:r>
              <a:rPr lang="ru-RU" sz="9600" dirty="0"/>
              <a:t> </a:t>
            </a:r>
            <a:r>
              <a:rPr lang="ru-RU" sz="9600" dirty="0" smtClean="0"/>
              <a:t>  ОГЭ </a:t>
            </a:r>
            <a:r>
              <a:rPr lang="ru-RU" sz="9600" dirty="0"/>
              <a:t>по обществознанию длится три часа. Максимум за работу можно получить 37 первичных баллов. Их переводят в оценку по пятибалльной </a:t>
            </a:r>
            <a:r>
              <a:rPr lang="ru-RU" sz="9600" dirty="0" smtClean="0"/>
              <a:t>шкале.‍</a:t>
            </a: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   </a:t>
            </a:r>
          </a:p>
          <a:p>
            <a:pPr marL="0" indent="0" algn="just">
              <a:buNone/>
            </a:pPr>
            <a:r>
              <a:rPr lang="ru-RU" sz="9600" dirty="0"/>
              <a:t> </a:t>
            </a:r>
            <a:r>
              <a:rPr lang="ru-RU" sz="9600" dirty="0" smtClean="0"/>
              <a:t>  Экзамен </a:t>
            </a:r>
            <a:r>
              <a:rPr lang="ru-RU" sz="9600" dirty="0"/>
              <a:t>для 9 класса состоит из 24 заданий разного уровня сложности: 14 заданий базового уровня, 8 заданий повышенного уровня и 2 задания высокого уровня сложности.</a:t>
            </a:r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ru-RU" sz="9600" dirty="0" smtClean="0"/>
              <a:t>В задания </a:t>
            </a:r>
            <a:r>
              <a:rPr lang="ru-RU" sz="9600" dirty="0"/>
              <a:t>входят вопросы из шести основных разделов дисциплины:</a:t>
            </a:r>
          </a:p>
          <a:p>
            <a:pPr marL="0" indent="0">
              <a:buNone/>
            </a:pPr>
            <a:r>
              <a:rPr lang="ru-RU" sz="9600" dirty="0"/>
              <a:t>‍</a:t>
            </a:r>
          </a:p>
          <a:p>
            <a:pPr lvl="0"/>
            <a:r>
              <a:rPr lang="ru-RU" sz="9600" dirty="0"/>
              <a:t>человек и общество,</a:t>
            </a:r>
          </a:p>
          <a:p>
            <a:pPr lvl="0"/>
            <a:r>
              <a:rPr lang="ru-RU" sz="9600" dirty="0"/>
              <a:t>сфера духовной культуры,</a:t>
            </a:r>
          </a:p>
          <a:p>
            <a:pPr lvl="0"/>
            <a:r>
              <a:rPr lang="ru-RU" sz="9600" dirty="0"/>
              <a:t>сфера политики и социального управления,</a:t>
            </a:r>
          </a:p>
          <a:p>
            <a:pPr lvl="0"/>
            <a:r>
              <a:rPr lang="ru-RU" sz="9600" dirty="0"/>
              <a:t>социальная сфера,</a:t>
            </a:r>
          </a:p>
          <a:p>
            <a:pPr lvl="0"/>
            <a:r>
              <a:rPr lang="ru-RU" sz="9600" dirty="0"/>
              <a:t>экономика,</a:t>
            </a:r>
          </a:p>
          <a:p>
            <a:r>
              <a:rPr lang="ru-RU" sz="9600" dirty="0"/>
              <a:t>право.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Пользователь\Desktop\КРС 03.2024\letnee-vremya-v2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0871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000" dirty="0" smtClean="0"/>
              <a:t>Обращаем  </a:t>
            </a:r>
            <a:r>
              <a:rPr lang="ru-RU" sz="5000" dirty="0"/>
              <a:t>внимание на три важнейших документа: демоверсию, спецификацию и кодификатор. Документы были утверждены в ноябре 2023 года и размещены на сайте.  Демоверсия — это образец варианта ОГЭ, который будет использоваться в текущем учебном году.   Кодификатор — это перечень тем, знание которых проверяется на ОГЭ. Традиционно мы мало внимания уделяем Спецификации: а документ очень важный. Именно здесь дается характеристика умений и навыков, которыми необходимо овладеть выпускнику, чтобы успешно сдать экзамен. Кроме этого, интересен момент, связанный с ориентацией экзамена ОГЭ на будущее. В спецификации прямо указано, что большинство тем перекликаются с ЕГЭ по предмету, имея целью мотивировать именно тех выпускников, которые будут обучаться в профильных 10 классах. </a:t>
            </a:r>
            <a:endParaRPr lang="ru-RU" sz="5000" dirty="0" smtClean="0"/>
          </a:p>
          <a:p>
            <a:endParaRPr lang="ru-RU" sz="50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4200" dirty="0"/>
              <a:t>Документом, с которым мы работаем непосредственно, является кодификатор. В варианте 2024 года произошла перегруппировка тем содержания курса, а также авторы указывают по программе какого класса можно ориентироваться при подготовке к экзамену. </a:t>
            </a:r>
          </a:p>
          <a:p>
            <a:pPr algn="just"/>
            <a:r>
              <a:rPr lang="ru-RU" sz="5500" dirty="0"/>
              <a:t>Практика показывает, что наибольшие затруднения вызывают темы: Человек в экономических отношениях, Человек в политическом измерении, Гражданин и государство. </a:t>
            </a:r>
            <a:r>
              <a:rPr lang="ru-RU" sz="5500" dirty="0" smtClean="0"/>
              <a:t>Очень </a:t>
            </a:r>
            <a:r>
              <a:rPr lang="ru-RU" sz="5500" dirty="0"/>
              <a:t>серьезную поддержку должны оказать курсы по финансовой грамотности, которые призваны формировать знания, практические умения и навыки в этом направлении. Вопросы банковских услуг (тема 4.11), страховых услуг (тема 4.12), экономические функции домохозяйств (тема 4.13) выделены отдельными блоками.  </a:t>
            </a:r>
            <a:r>
              <a:rPr lang="ru-RU" sz="5500" dirty="0" smtClean="0"/>
              <a:t> </a:t>
            </a:r>
            <a:r>
              <a:rPr lang="ru-RU" sz="5500" dirty="0"/>
              <a:t>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5714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В </a:t>
            </a:r>
            <a:r>
              <a:rPr lang="ru-RU" dirty="0"/>
              <a:t>2020 году в структуру экзаменационной работы внесли изменения по сравнению с заданиями предыдущих лет, усилили аналитическую составляющую. По проекту экзамена ОГЭ-2024 изменений нет. Это облегчает нашу работу и дает возможность спокойно заниматься подготовкой учащихся. </a:t>
            </a:r>
          </a:p>
          <a:p>
            <a:pPr marL="0" indent="0" algn="just">
              <a:buNone/>
            </a:pPr>
            <a:r>
              <a:rPr lang="ru-RU" dirty="0"/>
              <a:t>‍</a:t>
            </a:r>
          </a:p>
          <a:p>
            <a:pPr marL="0" indent="0">
              <a:buNone/>
            </a:pPr>
            <a:r>
              <a:rPr lang="ru-RU" dirty="0" smtClean="0"/>
              <a:t>   Подготовка </a:t>
            </a:r>
            <a:r>
              <a:rPr lang="ru-RU" dirty="0"/>
              <a:t>к ОГЭ по обществознанию подразумевает, что школьник учится: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анализировать практические ситуации,</a:t>
            </a:r>
          </a:p>
          <a:p>
            <a:pPr lvl="0"/>
            <a:r>
              <a:rPr lang="ru-RU" dirty="0"/>
              <a:t>рассуждать,</a:t>
            </a:r>
          </a:p>
          <a:p>
            <a:pPr lvl="0"/>
            <a:r>
              <a:rPr lang="ru-RU" dirty="0"/>
              <a:t>объяснять,</a:t>
            </a:r>
          </a:p>
          <a:p>
            <a:pPr lvl="0"/>
            <a:r>
              <a:rPr lang="ru-RU" dirty="0"/>
              <a:t>аргументировать,</a:t>
            </a:r>
          </a:p>
          <a:p>
            <a:pPr lvl="0"/>
            <a:r>
              <a:rPr lang="ru-RU" dirty="0"/>
              <a:t>выражать своё мнение с опорой на факты социальной жизни, личный опыт и школьные знания.</a:t>
            </a:r>
          </a:p>
          <a:p>
            <a:endParaRPr lang="ru-RU" dirty="0"/>
          </a:p>
        </p:txBody>
      </p:sp>
      <p:pic>
        <p:nvPicPr>
          <p:cNvPr id="5123" name="Picture 3" descr="C:\Users\Пользователь\Desktop\КРС 03.2024\533545-umnaya-dlya-detey-6-let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07" y="4365104"/>
            <a:ext cx="387999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94" y="89616"/>
            <a:ext cx="5904656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Шкала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оценивания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32–37 баллов — оценка «5»</a:t>
            </a:r>
          </a:p>
          <a:p>
            <a:r>
              <a:rPr lang="ru-RU" dirty="0"/>
              <a:t>24–31 балл — оценка «4»</a:t>
            </a:r>
          </a:p>
          <a:p>
            <a:r>
              <a:rPr lang="ru-RU" dirty="0"/>
              <a:t>14–23 балла — оценка «3»</a:t>
            </a:r>
          </a:p>
          <a:p>
            <a:r>
              <a:rPr lang="ru-RU" dirty="0"/>
              <a:t>0–13 баллов — оценка «2»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461713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низ 5"/>
          <p:cNvSpPr/>
          <p:nvPr/>
        </p:nvSpPr>
        <p:spPr>
          <a:xfrm>
            <a:off x="467544" y="4617132"/>
            <a:ext cx="1296144" cy="1476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915816" y="4617132"/>
            <a:ext cx="1064473" cy="979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449903" y="3483006"/>
            <a:ext cx="1152128" cy="1134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524328" y="2348880"/>
            <a:ext cx="1224136" cy="22682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6750" y="3956300"/>
            <a:ext cx="91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0-13 баллов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5478" y="3956300"/>
            <a:ext cx="9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14-23 балла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57780" y="4690709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24-31 балл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99185" y="4706523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32-37 баллов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6183" y="6211669"/>
            <a:ext cx="4588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3190" y="5738369"/>
            <a:ext cx="4297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790" y="2669169"/>
            <a:ext cx="4163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5553" y="1628800"/>
            <a:ext cx="4187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9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6203032" cy="61926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Например:</a:t>
            </a:r>
          </a:p>
          <a:p>
            <a:pPr algn="just"/>
            <a:r>
              <a:rPr lang="ru-RU" dirty="0"/>
              <a:t>Задание № 6.  В 2018 году рухнула финансовая пирамида «</a:t>
            </a:r>
            <a:r>
              <a:rPr lang="ru-RU" dirty="0" err="1"/>
              <a:t>Кэшбери</a:t>
            </a:r>
            <a:r>
              <a:rPr lang="ru-RU" dirty="0"/>
              <a:t>». Она имела офисы по всей стране, в нее вложили средства несколько десятков тысяч человек. Клиентам обещали доходность 500% годовых.</a:t>
            </a:r>
          </a:p>
          <a:p>
            <a:pPr algn="just"/>
            <a:r>
              <a:rPr lang="ru-RU" dirty="0"/>
              <a:t>Какой признак финансовой пирамиды можно выявить на основе приведенных данных? Почему некоторые люди, несмотря на многочисленные разоблачения подобной деятельности, продолжают вкладывать свои средства в такие организации? (Укажите одну любую причину). </a:t>
            </a:r>
          </a:p>
          <a:p>
            <a:endParaRPr lang="ru-RU" dirty="0"/>
          </a:p>
        </p:txBody>
      </p:sp>
      <p:pic>
        <p:nvPicPr>
          <p:cNvPr id="9218" name="Picture 2" descr="C:\Users\Пользователь\Desktop\КРС 03.2024\young-male-student-in-front-of-green-board-0031502358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 t="8729" r="3015" b="15464"/>
          <a:stretch/>
        </p:blipFill>
        <p:spPr bwMode="auto">
          <a:xfrm>
            <a:off x="6476674" y="188640"/>
            <a:ext cx="26811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0486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Например: </a:t>
            </a:r>
          </a:p>
          <a:p>
            <a:pPr marL="0" indent="0">
              <a:buNone/>
            </a:pPr>
            <a:r>
              <a:rPr lang="ru-RU" i="1" dirty="0" smtClean="0"/>
              <a:t>Задание </a:t>
            </a:r>
            <a:r>
              <a:rPr lang="ru-RU" i="1" dirty="0" smtClean="0"/>
              <a:t> </a:t>
            </a:r>
            <a:r>
              <a:rPr lang="ru-RU" i="1" dirty="0"/>
              <a:t>№ 4. «Верны ли следующие суждения о социальных ценностях? </a:t>
            </a:r>
            <a:endParaRPr lang="ru-RU" dirty="0"/>
          </a:p>
          <a:p>
            <a:r>
              <a:rPr lang="ru-RU" i="1" dirty="0"/>
              <a:t>А. Ценности не изменяются с течением времени.</a:t>
            </a:r>
            <a:endParaRPr lang="ru-RU" dirty="0"/>
          </a:p>
          <a:p>
            <a:r>
              <a:rPr lang="ru-RU" i="1" dirty="0"/>
              <a:t> Б. Гуманизм как общественная ценность провозглашает человека высшей ценностью.</a:t>
            </a:r>
            <a:endParaRPr lang="ru-RU" dirty="0"/>
          </a:p>
          <a:p>
            <a:r>
              <a:rPr lang="ru-RU" i="1" dirty="0"/>
              <a:t>1) верно только А; 2) верно только Б; 3) верны оба суждения; 4) оба суждения неверны».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Задание </a:t>
            </a:r>
            <a:r>
              <a:rPr lang="ru-RU" i="1" dirty="0" smtClean="0"/>
              <a:t> </a:t>
            </a:r>
            <a:r>
              <a:rPr lang="ru-RU" i="1" dirty="0"/>
              <a:t>№ 4 </a:t>
            </a:r>
            <a:endParaRPr lang="ru-RU" dirty="0"/>
          </a:p>
          <a:p>
            <a:r>
              <a:rPr lang="ru-RU" i="1" dirty="0"/>
              <a:t>«Верны ли следующие суждения об инфляции? А. Инфляция выражается в понижении покупательной способности денег. Б. Повышение цены на товар во всех случаях является результатом инфляции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/>
              <a:t>1) верно только А; 3) верны оба суждения; 2) верно только Б; 4) оба суждения неверны».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Задание </a:t>
            </a:r>
            <a:r>
              <a:rPr lang="ru-RU" i="1" dirty="0" smtClean="0"/>
              <a:t> </a:t>
            </a:r>
            <a:r>
              <a:rPr lang="ru-RU" i="1" dirty="0"/>
              <a:t>№ 4. </a:t>
            </a:r>
            <a:endParaRPr lang="ru-RU" dirty="0"/>
          </a:p>
          <a:p>
            <a:r>
              <a:rPr lang="ru-RU" i="1" dirty="0"/>
              <a:t>«Верны ли следующие суждения о государстве? А. В любом государстве существует система разделения властей. Б. Государство обладает исключительным правом издавать законы. </a:t>
            </a:r>
            <a:endParaRPr lang="ru-RU" i="1" dirty="0" smtClean="0"/>
          </a:p>
          <a:p>
            <a:r>
              <a:rPr lang="ru-RU" i="1" dirty="0" smtClean="0"/>
              <a:t>1</a:t>
            </a:r>
            <a:r>
              <a:rPr lang="ru-RU" i="1" dirty="0"/>
              <a:t>) верно только А; 2) верно только Б; 3) верны оба суждения; 4) оба суждения неверны».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7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830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Подготовка к ОГЭ по обществознанию (9 класс)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Обратите внимание, что таблица в таком формате дает четкое представление о чертах сходства и различия . 1234 – правильный ответ. </vt:lpstr>
      <vt:lpstr>Ответ: 1423.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обществознанию (9 класс)</dc:title>
  <dc:creator>Пользователь</dc:creator>
  <cp:lastModifiedBy>Пользователь</cp:lastModifiedBy>
  <cp:revision>17</cp:revision>
  <dcterms:created xsi:type="dcterms:W3CDTF">2024-03-10T09:37:59Z</dcterms:created>
  <dcterms:modified xsi:type="dcterms:W3CDTF">2024-03-12T09:03:56Z</dcterms:modified>
</cp:coreProperties>
</file>