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72" r:id="rId11"/>
    <p:sldId id="275" r:id="rId12"/>
    <p:sldId id="274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2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87B3B-815F-4059-9987-B993F965495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85B58-9847-4198-B520-2885818E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5B58-9847-4198-B520-2885818E9E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6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4D54D4-FAD3-45AF-9D38-510861022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717879B-D026-4F1A-A5FE-06D39AE08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B9448A-9D98-4C66-8BE6-A8C783B1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CE1C0E-0D53-4669-8AF5-B690CC71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DEF4E0-5D57-4F54-8571-A0C11C7B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4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D808F-319D-40AC-85FE-3E9FD426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A92C68-98C9-449F-85A5-5C69C0FD3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DA8124-F5F5-42B3-ABE0-2587B34B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19649F-1C70-4FAA-99F0-B3176CCC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F9A8F6-0802-486A-84E7-EF55B873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0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C89BE1-40CB-4A1B-9DCC-85CF4A427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9D4089-9C92-4C87-B0FB-56C2F3888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61B3B9-37C5-4A72-85DE-5614FEDB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ED476C-962C-4A6B-A36B-2DB4E0C9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F5C055-915E-4765-BE38-1435EF22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F408D-911E-4A30-B9D7-84D11640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1C55BF-8CC7-4CDB-BBDF-4BB01CF48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BB2565-F3AA-40DC-8660-710EF64E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5FC779-9E48-4565-BFD0-156DFBEE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6D6AD5-E58F-48EB-B6C8-585BF1E8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CA79A-29B8-4874-AC85-A18D7760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E31608-97C1-48FB-A04A-6B5251F8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90AE0F-A7BF-469B-A5D5-E881BCB5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BB6662-CD4C-482A-924F-7978A278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86CEC-0395-4F28-9993-0ED02FBB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89A83-CB35-41A0-BC8F-34A71B9D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3322B6-BFD7-496C-8EFD-532C26708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541994-F129-4CEC-A127-BC7259A94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FCF711-9520-47A7-B604-1D919C1C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A925D6-40F2-4A47-AD93-2731553D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4903C1-D97C-4173-B53C-421108CC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EB6051-94A6-42FE-BC50-1A0ACA5C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C17C2A-7C7E-4BEA-A6FB-95997F617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98DF47-B65E-4C9E-8569-0A5C2887E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C34D28-DFE7-4098-85FE-EBFDC4103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F980601-24B9-4C8F-868F-6676358F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480F549-F1D1-448C-8AEF-05E8D3F7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49C429-8A87-4E89-8FEA-A444AF3C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C4DDC3-223A-41B7-A037-8E6FB2B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24B959-A1AC-4B06-8786-2F488C4B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AE72E1-D13F-4AD9-8051-1DA05354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5F5A92-4A3C-400D-9C71-D4E8FB63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395D85-82F2-46A2-8123-3B7F10EA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A8D6FB4-65A5-42D4-8E9B-9DE82FC6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298E3D-F040-4010-B8D0-ECF11002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13823B-0B4A-4D21-B77E-54871131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6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0FB23-AD36-4D09-AFD1-03094497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A0028A-086C-4C9B-B580-CE26C176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1C216E-3B02-4A3F-81A0-EAA12A885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C2715B-0368-404E-B328-C0A790F7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E1BE51-2793-45F6-9E13-A8863B92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345174-F75E-485D-BC0B-56CCF7F4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8F6F02-25AD-4783-B829-501BD128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BB7289-C9BD-45D9-96BB-F83FE858C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F2430A-D84E-438F-8AD3-586A12423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FE0A15-0761-4062-BE58-42A6B75E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C45937-AE62-4966-83D1-8D49007D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7E467C-5615-412A-85AB-FE8E334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E7CE2-61D7-43E1-BF2E-8DEFCD0B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335680-3FB1-457C-9D6B-E3AFAB76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509C9F-4C89-4655-98E0-0E5A95D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7C930-E3E2-47E7-A5D1-0A0DCE74844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7D2BCB-66A0-40CB-BD6E-1E88B0A20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FEB221-DD8A-47D8-B0A5-F1BB3C9BB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823E-30B4-4E23-A00F-B374FD21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ingapps.org/watch?v=ppgrj06m22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384110F-C4DD-45DD-BB36-EDFF9E05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04" b="91263" l="1221" r="98389">
                        <a14:foregroundMark x1="4834" y1="48737" x2="4834" y2="48737"/>
                        <a14:foregroundMark x1="7129" y1="53311" x2="12451" y2="55222"/>
                        <a14:foregroundMark x1="12451" y1="55222" x2="9326" y2="46553"/>
                        <a14:foregroundMark x1="9326" y1="46553" x2="6982" y2="45529"/>
                        <a14:foregroundMark x1="2539" y1="50375" x2="1221" y2="50375"/>
                        <a14:foregroundMark x1="37402" y1="13788" x2="34766" y2="17952"/>
                        <a14:foregroundMark x1="49555" y1="7465" x2="52197" y2="9215"/>
                        <a14:foregroundMark x1="92969" y1="47372" x2="92139" y2="52628"/>
                        <a14:foregroundMark x1="98389" y1="41160" x2="98096" y2="46689"/>
                        <a14:foregroundMark x1="45947" y1="91945" x2="51221" y2="90785"/>
                        <a14:foregroundMark x1="51221" y1="90785" x2="53027" y2="88942"/>
                        <a14:foregroundMark x1="17627" y1="91126" x2="18799" y2="91263"/>
                        <a14:backgroundMark x1="49561" y1="7372" x2="49561" y2="7372"/>
                        <a14:backgroundMark x1="49561" y1="7372" x2="49756" y2="6689"/>
                        <a14:backgroundMark x1="49170" y1="7850" x2="49756" y2="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0" y="0"/>
            <a:ext cx="958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6829490-F317-46DC-B458-0BB9EC864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690" y="1660459"/>
            <a:ext cx="2736310" cy="31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C6B549A-7996-455F-B1FD-09DEB8EADF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630" y="1142736"/>
            <a:ext cx="2736310" cy="31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62C3385-312F-4356-A514-5DED4955D2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339" y="2277986"/>
            <a:ext cx="1651921" cy="18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464763B-A77D-4E7C-8265-9DDE68E66A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7171" y="1247062"/>
            <a:ext cx="1810320" cy="20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740F9DF-751E-4712-BB9F-EDD424E637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407" y="4418489"/>
            <a:ext cx="1727002" cy="19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040488-DCC4-4C26-9ECA-239771729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99" y="187631"/>
            <a:ext cx="9365201" cy="64827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C28337-BDB7-4B84-A1A6-BC31E8CD28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566" y="1291966"/>
            <a:ext cx="2035434" cy="2035434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84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E169C1C-F9DE-4463-AD96-51CD8E02B5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52400"/>
            <a:ext cx="3042168" cy="30421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D418CE-34DF-4181-BB3B-D10425A9C1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535" y="419100"/>
            <a:ext cx="4934165" cy="2775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ED83B1-8A94-4BEB-98FA-01EEC361A9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5621">
            <a:off x="4197351" y="2461270"/>
            <a:ext cx="5129743" cy="2885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A68542-66C8-43B8-A9C7-FE0D8275B0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75953"/>
            <a:ext cx="5097259" cy="2867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68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EB8390B-1CB0-4D7C-9D37-F4B144A558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9"/>
          <a:stretch/>
        </p:blipFill>
        <p:spPr>
          <a:xfrm>
            <a:off x="441434" y="826660"/>
            <a:ext cx="3042746" cy="3069962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514836-C202-41E2-B339-644FD3FFE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420" y="826659"/>
            <a:ext cx="3042746" cy="3069962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293932-E5A4-4E9D-97D0-A73AF2BBE8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978" y="884403"/>
            <a:ext cx="3042746" cy="3012218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EEE97E-098C-499B-9830-D42363DEE1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564" y="3649717"/>
            <a:ext cx="3042746" cy="3042746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B19105-4A40-4A4B-9EDE-5901562A9F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255" y="3649717"/>
            <a:ext cx="3042746" cy="3042746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CCF4921-67ED-4770-96DF-82AAFC18F3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55" y="-94964"/>
            <a:ext cx="12192000" cy="14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68468E-F95F-42F8-862D-86E5F154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18" y="669955"/>
            <a:ext cx="11739563" cy="55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03736C2-2213-43AB-9FE0-7D6BBC8716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1" b="97396" l="8177" r="91354">
                        <a14:foregroundMark x1="49063" y1="15521" x2="49792" y2="15885"/>
                        <a14:foregroundMark x1="34115" y1="21406" x2="45052" y2="31615"/>
                        <a14:foregroundMark x1="45052" y1="31615" x2="45052" y2="31615"/>
                        <a14:foregroundMark x1="72135" y1="20052" x2="62865" y2="28229"/>
                        <a14:foregroundMark x1="73698" y1="14219" x2="73698" y2="15885"/>
                        <a14:foregroundMark x1="75365" y1="12135" x2="74219" y2="13438"/>
                        <a14:foregroundMark x1="73125" y1="11927" x2="73698" y2="11563"/>
                        <a14:foregroundMark x1="71406" y1="12500" x2="75000" y2="11719"/>
                        <a14:foregroundMark x1="23125" y1="10625" x2="27656" y2="13281"/>
                        <a14:foregroundMark x1="24063" y1="38802" x2="23281" y2="60625"/>
                        <a14:foregroundMark x1="79167" y1="44531" x2="79375" y2="67031"/>
                        <a14:foregroundMark x1="19323" y1="46615" x2="18385" y2="68750"/>
                        <a14:foregroundMark x1="29167" y1="27448" x2="16912" y2="32997"/>
                        <a14:foregroundMark x1="13790" y1="36803" x2="8125" y2="47969"/>
                        <a14:foregroundMark x1="8167" y1="53225" x2="8325" y2="73213"/>
                        <a14:foregroundMark x1="8125" y1="47969" x2="8138" y2="49593"/>
                        <a14:foregroundMark x1="16472" y1="84618" x2="23646" y2="88021"/>
                        <a14:foregroundMark x1="23646" y1="88021" x2="38802" y2="89219"/>
                        <a14:foregroundMark x1="38802" y1="89219" x2="41094" y2="86719"/>
                        <a14:foregroundMark x1="14896" y1="51927" x2="18750" y2="75104"/>
                        <a14:foregroundMark x1="28073" y1="43073" x2="27865" y2="67604"/>
                        <a14:foregroundMark x1="27865" y1="67604" x2="27865" y2="67604"/>
                        <a14:foregroundMark x1="76927" y1="35573" x2="81927" y2="70781"/>
                        <a14:foregroundMark x1="81927" y1="70781" x2="81927" y2="70781"/>
                        <a14:foregroundMark x1="83281" y1="38542" x2="78958" y2="70365"/>
                        <a14:foregroundMark x1="78958" y1="70365" x2="78958" y2="70365"/>
                        <a14:foregroundMark x1="68073" y1="87604" x2="54427" y2="97396"/>
                        <a14:foregroundMark x1="54427" y1="97396" x2="54427" y2="97396"/>
                        <a14:foregroundMark x1="90104" y1="42396" x2="91458" y2="48750"/>
                        <a14:foregroundMark x1="44896" y1="42396" x2="45573" y2="37604"/>
                        <a14:foregroundMark x1="43958" y1="38958" x2="43958" y2="42135"/>
                        <a14:foregroundMark x1="43073" y1="36719" x2="44635" y2="43281"/>
                        <a14:foregroundMark x1="53073" y1="37396" x2="54635" y2="41250"/>
                        <a14:foregroundMark x1="55781" y1="34635" x2="55781" y2="41458"/>
                        <a14:foregroundMark x1="56927" y1="37865" x2="56927" y2="43542"/>
                        <a14:foregroundMark x1="57865" y1="37135" x2="56927" y2="44219"/>
                        <a14:foregroundMark x1="56927" y1="37865" x2="56927" y2="42604"/>
                        <a14:foregroundMark x1="57865" y1="37135" x2="58542" y2="36719"/>
                        <a14:foregroundMark x1="53958" y1="34427" x2="53958" y2="40104"/>
                        <a14:foregroundMark x1="50781" y1="36719" x2="48958" y2="39896"/>
                        <a14:foregroundMark x1="46927" y1="34896" x2="43542" y2="43281"/>
                        <a14:foregroundMark x1="36250" y1="34219" x2="36250" y2="36719"/>
                        <a14:foregroundMark x1="33750" y1="34896" x2="37396" y2="36458"/>
                        <a14:foregroundMark x1="41250" y1="44427" x2="45104" y2="40365"/>
                        <a14:foregroundMark x1="59896" y1="36250" x2="65104" y2="38073"/>
                        <a14:foregroundMark x1="63281" y1="36927" x2="58073" y2="46458"/>
                        <a14:foregroundMark x1="38281" y1="34427" x2="38542" y2="37396"/>
                        <a14:foregroundMark x1="38073" y1="36927" x2="38073" y2="36927"/>
                        <a14:foregroundMark x1="45573" y1="40104" x2="47396" y2="45781"/>
                        <a14:foregroundMark x1="50365" y1="38542" x2="52396" y2="35365"/>
                        <a14:foregroundMark x1="48542" y1="13958" x2="53542" y2="17604"/>
                        <a14:foregroundMark x1="34896" y1="13542" x2="47708" y2="7344"/>
                        <a14:foregroundMark x1="47708" y1="7344" x2="62969" y2="11615"/>
                        <a14:foregroundMark x1="62969" y1="11615" x2="57135" y2="27240"/>
                        <a14:foregroundMark x1="57135" y1="27240" x2="42656" y2="22292"/>
                        <a14:foregroundMark x1="42656" y1="22292" x2="56354" y2="16042"/>
                        <a14:foregroundMark x1="56354" y1="16042" x2="41979" y2="13802"/>
                        <a14:foregroundMark x1="41979" y1="13802" x2="26875" y2="17135"/>
                        <a14:foregroundMark x1="26875" y1="17135" x2="40677" y2="8750"/>
                        <a14:foregroundMark x1="40677" y1="8750" x2="57135" y2="7708"/>
                        <a14:foregroundMark x1="57135" y1="7708" x2="48438" y2="22448"/>
                        <a14:foregroundMark x1="48438" y1="22448" x2="63490" y2="16406"/>
                        <a14:foregroundMark x1="63490" y1="16406" x2="64635" y2="14896"/>
                        <a14:foregroundMark x1="8229" y1="50208" x2="9531" y2="44271"/>
                        <a14:foregroundMark x1="12760" y1="39792" x2="9792" y2="45885"/>
                        <a14:foregroundMark x1="10521" y1="45885" x2="8594" y2="54427"/>
                        <a14:foregroundMark x1="49167" y1="4271" x2="50365" y2="4531"/>
                        <a14:backgroundMark x1="15104" y1="34896" x2="17604" y2="31719"/>
                        <a14:backgroundMark x1="9579" y1="43585" x2="9896" y2="42604"/>
                        <a14:backgroundMark x1="8958" y1="45508" x2="10219" y2="41603"/>
                        <a14:backgroundMark x1="8281" y1="47604" x2="8893" y2="45709"/>
                        <a14:backgroundMark x1="7396" y1="75781" x2="12604" y2="82865"/>
                        <a14:backgroundMark x1="8073" y1="73281" x2="9635" y2="78958"/>
                        <a14:backgroundMark x1="8281" y1="73281" x2="8281" y2="70365"/>
                        <a14:backgroundMark x1="8281" y1="82604" x2="16458" y2="84635"/>
                        <a14:backgroundMark x1="7135" y1="80104" x2="10573" y2="85781"/>
                        <a14:backgroundMark x1="6458" y1="78281" x2="11719" y2="85573"/>
                        <a14:backgroundMark x1="7865" y1="77135" x2="10781" y2="84219"/>
                        <a14:backgroundMark x1="8073" y1="77865" x2="11719" y2="83281"/>
                        <a14:backgroundMark x1="7760" y1="49531" x2="8438" y2="44115"/>
                        <a14:backgroundMark x1="16927" y1="32656" x2="13333" y2="36458"/>
                        <a14:backgroundMark x1="17500" y1="32292" x2="17031" y2="33698"/>
                        <a14:backgroundMark x1="13646" y1="36250" x2="12477" y2="39663"/>
                        <a14:backgroundMark x1="3333" y1="48750" x2="3906" y2="47240"/>
                        <a14:backgroundMark x1="4167" y1="50469" x2="5417" y2="47656"/>
                        <a14:backgroundMark x1="4531" y1="49063" x2="4948" y2="4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1150" cy="1581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19AE07-9FD6-40CA-8BB4-9BE7BAB014D0}"/>
              </a:ext>
            </a:extLst>
          </p:cNvPr>
          <p:cNvSpPr txBox="1"/>
          <p:nvPr/>
        </p:nvSpPr>
        <p:spPr>
          <a:xfrm>
            <a:off x="552450" y="584865"/>
            <a:ext cx="110871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6000" algn="ctr">
              <a:spcAft>
                <a:spcPts val="0"/>
              </a:spcAft>
            </a:pPr>
            <a:r>
              <a:rPr lang="ru-RU" sz="4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  <a:p>
            <a:pPr indent="576000" algn="just">
              <a:spcAft>
                <a:spcPts val="0"/>
              </a:spcAft>
            </a:pPr>
            <a:r>
              <a:rPr lang="ru-RU" sz="4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давным-давно жил-был … . За тридевять земель, на самой высокой горе в мире … . Это был … . Однажды случилось так, что … .</a:t>
            </a:r>
          </a:p>
          <a:p>
            <a:pPr indent="576000" algn="just">
              <a:spcAft>
                <a:spcPts val="0"/>
              </a:spcAft>
            </a:pPr>
            <a:r>
              <a:rPr lang="ru-RU" sz="4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пришлось ему … . Задумался … . Делать нечего … . Стали жить поживать, да добра наживать.</a:t>
            </a:r>
          </a:p>
        </p:txBody>
      </p:sp>
    </p:spTree>
    <p:extLst>
      <p:ext uri="{BB962C8B-B14F-4D97-AF65-F5344CB8AC3E}">
        <p14:creationId xmlns:p14="http://schemas.microsoft.com/office/powerpoint/2010/main" val="18690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020F3CE-05AE-401E-B81C-31E07807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503" y="820345"/>
            <a:ext cx="7956994" cy="52173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68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EB8390B-1CB0-4D7C-9D37-F4B144A558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9"/>
          <a:stretch/>
        </p:blipFill>
        <p:spPr>
          <a:xfrm>
            <a:off x="441434" y="826660"/>
            <a:ext cx="3042746" cy="3069962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514836-C202-41E2-B339-644FD3FFE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420" y="826659"/>
            <a:ext cx="3042746" cy="3069962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293932-E5A4-4E9D-97D0-A73AF2BBE8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978" y="884403"/>
            <a:ext cx="3042746" cy="3012218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EEE97E-098C-499B-9830-D42363DEE1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564" y="3649717"/>
            <a:ext cx="3042746" cy="3042746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B19105-4A40-4A4B-9EDE-5901562A9F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255" y="3649717"/>
            <a:ext cx="3042746" cy="3042746"/>
          </a:xfrm>
          <a:prstGeom prst="ellipse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D5D3D15-DFEF-4A33-8606-6F80924B9DD1}"/>
              </a:ext>
            </a:extLst>
          </p:cNvPr>
          <p:cNvSpPr/>
          <p:nvPr/>
        </p:nvSpPr>
        <p:spPr>
          <a:xfrm>
            <a:off x="441434" y="826659"/>
            <a:ext cx="3042746" cy="306996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803561F-9C2F-4219-85D3-D7E23A1A30BB}"/>
              </a:ext>
            </a:extLst>
          </p:cNvPr>
          <p:cNvSpPr/>
          <p:nvPr/>
        </p:nvSpPr>
        <p:spPr>
          <a:xfrm>
            <a:off x="4364420" y="826659"/>
            <a:ext cx="3042746" cy="3069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E5C03137-413B-4E30-891A-0CC7A0DDA0E4}"/>
              </a:ext>
            </a:extLst>
          </p:cNvPr>
          <p:cNvSpPr/>
          <p:nvPr/>
        </p:nvSpPr>
        <p:spPr>
          <a:xfrm>
            <a:off x="8707820" y="826659"/>
            <a:ext cx="3042746" cy="306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BD453E79-D2F8-45E6-8C98-A4239D27DD59}"/>
              </a:ext>
            </a:extLst>
          </p:cNvPr>
          <p:cNvSpPr/>
          <p:nvPr/>
        </p:nvSpPr>
        <p:spPr>
          <a:xfrm>
            <a:off x="2225564" y="3649717"/>
            <a:ext cx="3042746" cy="30699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2B8735F-257C-4A22-B791-01339A41CAB5}"/>
              </a:ext>
            </a:extLst>
          </p:cNvPr>
          <p:cNvSpPr/>
          <p:nvPr/>
        </p:nvSpPr>
        <p:spPr>
          <a:xfrm>
            <a:off x="6863255" y="3622501"/>
            <a:ext cx="3042746" cy="306996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CCF4921-67ED-4770-96DF-82AAFC18F3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55" y="-94964"/>
            <a:ext cx="12192000" cy="14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39DAD1-93BC-4B9C-8EEB-275BE99C3AB3}"/>
              </a:ext>
            </a:extLst>
          </p:cNvPr>
          <p:cNvSpPr txBox="1"/>
          <p:nvPr/>
        </p:nvSpPr>
        <p:spPr>
          <a:xfrm>
            <a:off x="835084" y="5543953"/>
            <a:ext cx="1052182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Озимые – растения, семена которых вносятся в почву осенью.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</a:rPr>
              <a:t>Гуменники – зайцы, которые живут на гумнах.</a:t>
            </a:r>
          </a:p>
          <a:p>
            <a:pPr algn="l">
              <a:spcAft>
                <a:spcPts val="0"/>
              </a:spcAft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Гумно – площадка для молотьбы сжатого зерна.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77EBEF-C4B5-49C3-A1BB-9FF2633ED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8" y="109032"/>
            <a:ext cx="1451972" cy="1460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99C0DE-E73D-4D8E-BEF5-DAE75609388D}"/>
              </a:ext>
            </a:extLst>
          </p:cNvPr>
          <p:cNvSpPr txBox="1"/>
          <p:nvPr/>
        </p:nvSpPr>
        <p:spPr>
          <a:xfrm>
            <a:off x="835085" y="326525"/>
            <a:ext cx="10521830" cy="5038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«Зайцы» Лев Толстой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Зайцы лесные по ночам кормятся корою деревьев, зайцы полевые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озимыми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травой,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гуменники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хлебными зёрнами на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гумнах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 ночь зайцы прокладывают по снегу глубокий, видный след. Для зайцев охотники – и люди, и собаки, и волки, и лисицы, и вороны, и орлы. Если бы заяц ходил просто и прямо, то поутру его сейчас бы нашли по следу и поймали; но заяц труслив, и трусость спасает его.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Заяц ходит ночью по полям и лесам без страха и прокладывает прямые следы; но как только приходит утро, враги его просыпаются: заяц начинает слышать то лай собак, то визг саней, то голоса мужиков, то треск волка по лесу и начинает от страху метаться из стороны в сторону. Проскачет вперёд, испугается чего-нибудь – и побежит назад по своему следу. Ещё услышит что-нибудь – и со всего размаха прыгнет в сторону и поскачет прочь от прежнего следа. Опять стукнет что-нибудь – опять заяц повернётся назад и опять поскачет в сторону. Когда светло станет, он ляжет.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Наутро охотники начинают разбирать заячий след, путаются по двойным следам и далёким прыжкам и удивляются хитрости зайца. А заяц и не думал хитрить. Он только всего боится.</a:t>
            </a:r>
          </a:p>
        </p:txBody>
      </p:sp>
    </p:spTree>
    <p:extLst>
      <p:ext uri="{BB962C8B-B14F-4D97-AF65-F5344CB8AC3E}">
        <p14:creationId xmlns:p14="http://schemas.microsoft.com/office/powerpoint/2010/main" val="5619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46242-42E1-440B-A551-BA84713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89" y="1200698"/>
            <a:ext cx="11067393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latin typeface="Arial Narrow" panose="020B0606020202030204" pitchFamily="34" charset="0"/>
                <a:cs typeface="Arial" panose="020B0604020202020204" pitchFamily="34" charset="0"/>
              </a:rPr>
              <a:t>Квиз</a:t>
            </a:r>
            <a:br>
              <a:rPr lang="ru-RU" sz="80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«Какие бывают зайцы?»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4800" dirty="0">
                <a:solidFill>
                  <a:srgbClr val="0563C1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https://learningapps.org/watch?v=ppgrj06m224</a:t>
            </a:r>
            <a:endParaRPr lang="ru-RU" sz="7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30D8B4-8026-4D9C-BC1B-DE5ED69D39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8" y="109032"/>
            <a:ext cx="1451972" cy="14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C838BD5-6C11-40B2-A54E-145B6A19E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45760"/>
              </p:ext>
            </p:extLst>
          </p:nvPr>
        </p:nvGraphicFramePr>
        <p:xfrm>
          <a:off x="96728" y="3644992"/>
          <a:ext cx="11998544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7621952">
                  <a:extLst>
                    <a:ext uri="{9D8B030D-6E8A-4147-A177-3AD203B41FA5}">
                      <a16:colId xmlns:a16="http://schemas.microsoft.com/office/drawing/2014/main" xmlns="" val="2617992192"/>
                    </a:ext>
                  </a:extLst>
                </a:gridCol>
                <a:gridCol w="2321820">
                  <a:extLst>
                    <a:ext uri="{9D8B030D-6E8A-4147-A177-3AD203B41FA5}">
                      <a16:colId xmlns:a16="http://schemas.microsoft.com/office/drawing/2014/main" xmlns="" val="589624586"/>
                    </a:ext>
                  </a:extLst>
                </a:gridCol>
                <a:gridCol w="2054772">
                  <a:extLst>
                    <a:ext uri="{9D8B030D-6E8A-4147-A177-3AD203B41FA5}">
                      <a16:colId xmlns:a16="http://schemas.microsoft.com/office/drawing/2014/main" xmlns="" val="5356926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текста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«Да», «нет»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10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Изобразительно-выразительные средства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088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189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8188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автор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758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Обучение, кругозор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73432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C77F1B-6565-41EC-B1C3-3204352AC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8" y="109032"/>
            <a:ext cx="1451972" cy="14606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66DE4F-A9E2-483E-9604-4D68A3569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607" y="109032"/>
            <a:ext cx="7376324" cy="36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6ECD2939-D27E-407F-AC84-E423A3AA0A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97" y="78254"/>
            <a:ext cx="2378653" cy="239772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001E55-73C1-4976-AEEE-22B4C3B2D8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973" y="16261"/>
            <a:ext cx="1876091" cy="151588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F0D5599-E751-4402-9304-99BB383EF547}"/>
              </a:ext>
            </a:extLst>
          </p:cNvPr>
          <p:cNvCxnSpPr>
            <a:cxnSpLocks/>
          </p:cNvCxnSpPr>
          <p:nvPr/>
        </p:nvCxnSpPr>
        <p:spPr>
          <a:xfrm>
            <a:off x="4110530" y="0"/>
            <a:ext cx="0" cy="6858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5428982-B65F-40B6-A190-03BB3A0E9775}"/>
              </a:ext>
            </a:extLst>
          </p:cNvPr>
          <p:cNvCxnSpPr>
            <a:cxnSpLocks/>
          </p:cNvCxnSpPr>
          <p:nvPr/>
        </p:nvCxnSpPr>
        <p:spPr>
          <a:xfrm>
            <a:off x="8172778" y="0"/>
            <a:ext cx="0" cy="6858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DBF5F7-D553-46F1-B6F8-7C15E78E0B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062" y="2182"/>
            <a:ext cx="2307468" cy="1513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8C2CBA2-D60F-4A20-A2A4-BCBDE80346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2142"/>
            <a:ext cx="1876082" cy="1245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8D0C4C-6FA0-4C36-AFCA-1A1629A603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86" y="1532142"/>
            <a:ext cx="1678867" cy="12457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DA4E1B-FC8D-48A8-82E6-B08777EAE6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67" y="2794122"/>
            <a:ext cx="1991709" cy="15136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5D49398-63AC-49E5-8071-C13C7765F3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205" y="3882361"/>
            <a:ext cx="2207182" cy="28869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1872C3-4FD8-4881-9772-BD5A30F7412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673" y="0"/>
            <a:ext cx="2249670" cy="11248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C32AA7C-AD5B-469B-9A82-A1F454ECDA8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434" y="371402"/>
            <a:ext cx="1748974" cy="20871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661C5BD-CF3F-46FA-9677-E715BEBF9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1016" y="1998396"/>
            <a:ext cx="2857500" cy="15525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F3FE2EF-A514-49D1-8174-AB35071DE99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323" y="3420336"/>
            <a:ext cx="1973550" cy="19603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BBC468-818C-4E25-9F65-595282A8FEF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430" y="5325858"/>
            <a:ext cx="1960570" cy="15068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668B66D-D2D8-4F78-ADB0-7772E20D2A8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918" y="83436"/>
            <a:ext cx="1445416" cy="1532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1F0E2F1-A34F-4330-9D06-72AE41D6CD3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617" y="128217"/>
            <a:ext cx="1578101" cy="14873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2D7DD55-1394-4852-9CE1-34A41666EE4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918" y="1844374"/>
            <a:ext cx="1445405" cy="14598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9705B8-D87B-4525-ACF4-968B3F0CC45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340" y="1970440"/>
            <a:ext cx="1824801" cy="88959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A9F3019-86C4-4323-B1CF-836EC766005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918" y="3395152"/>
            <a:ext cx="1690369" cy="177488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6B18429-5A5B-47E2-9618-DA4869211B5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36" y="3020143"/>
            <a:ext cx="1824800" cy="172443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DEE8832-4D77-48A8-9796-DA58757810D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992" y="5325858"/>
            <a:ext cx="1765355" cy="13858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F75756-FF36-4421-9533-B230CA88E45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192" y="4815042"/>
            <a:ext cx="1598949" cy="1914741"/>
          </a:xfrm>
          <a:prstGeom prst="rect">
            <a:avLst/>
          </a:prstGeom>
        </p:spPr>
      </p:pic>
      <p:sp>
        <p:nvSpPr>
          <p:cNvPr id="35" name="Блок-схема: память с последовательным доступом 34">
            <a:extLst>
              <a:ext uri="{FF2B5EF4-FFF2-40B4-BE49-F238E27FC236}">
                <a16:creationId xmlns:a16="http://schemas.microsoft.com/office/drawing/2014/main" xmlns="" id="{05BDF3E3-2F27-4583-A5CE-7B73D5E91A10}"/>
              </a:ext>
            </a:extLst>
          </p:cNvPr>
          <p:cNvSpPr/>
          <p:nvPr/>
        </p:nvSpPr>
        <p:spPr>
          <a:xfrm>
            <a:off x="-30766" y="4992471"/>
            <a:ext cx="1858900" cy="1187182"/>
          </a:xfrm>
          <a:prstGeom prst="flowChartMagnetic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добрый</a:t>
            </a:r>
          </a:p>
          <a:p>
            <a:pPr algn="ctr"/>
            <a:r>
              <a:rPr lang="ru-RU" sz="1600" dirty="0"/>
              <a:t>доверчивый</a:t>
            </a:r>
          </a:p>
        </p:txBody>
      </p:sp>
      <p:sp>
        <p:nvSpPr>
          <p:cNvPr id="37" name="Блок-схема: память с последовательным доступом 36">
            <a:extLst>
              <a:ext uri="{FF2B5EF4-FFF2-40B4-BE49-F238E27FC236}">
                <a16:creationId xmlns:a16="http://schemas.microsoft.com/office/drawing/2014/main" xmlns="" id="{AFDEA2BE-66FC-4AE7-BED1-FF03AA364239}"/>
              </a:ext>
            </a:extLst>
          </p:cNvPr>
          <p:cNvSpPr/>
          <p:nvPr/>
        </p:nvSpPr>
        <p:spPr>
          <a:xfrm flipH="1">
            <a:off x="6095999" y="5435600"/>
            <a:ext cx="2068147" cy="1312056"/>
          </a:xfrm>
          <a:prstGeom prst="flowChartMagnetic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трусливый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хвастун находчивый шустрый становится храбрым</a:t>
            </a:r>
            <a:endParaRPr lang="ru-RU" sz="1200" dirty="0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CA5E6AD1-412C-4878-B1C8-7E388BE1B715}"/>
              </a:ext>
            </a:extLst>
          </p:cNvPr>
          <p:cNvSpPr/>
          <p:nvPr/>
        </p:nvSpPr>
        <p:spPr>
          <a:xfrm>
            <a:off x="800100" y="596900"/>
            <a:ext cx="2149365" cy="4055125"/>
          </a:xfrm>
          <a:custGeom>
            <a:avLst/>
            <a:gdLst>
              <a:gd name="connsiteX0" fmla="*/ 0 w 2149365"/>
              <a:gd name="connsiteY0" fmla="*/ 0 h 4055125"/>
              <a:gd name="connsiteX1" fmla="*/ 2044700 w 2149365"/>
              <a:gd name="connsiteY1" fmla="*/ 419100 h 4055125"/>
              <a:gd name="connsiteX2" fmla="*/ 381000 w 2149365"/>
              <a:gd name="connsiteY2" fmla="*/ 1460500 h 4055125"/>
              <a:gd name="connsiteX3" fmla="*/ 2146300 w 2149365"/>
              <a:gd name="connsiteY3" fmla="*/ 1485900 h 4055125"/>
              <a:gd name="connsiteX4" fmla="*/ 838200 w 2149365"/>
              <a:gd name="connsiteY4" fmla="*/ 2971800 h 4055125"/>
              <a:gd name="connsiteX5" fmla="*/ 2057400 w 2149365"/>
              <a:gd name="connsiteY5" fmla="*/ 3987800 h 4055125"/>
              <a:gd name="connsiteX6" fmla="*/ 2044700 w 2149365"/>
              <a:gd name="connsiteY6" fmla="*/ 3962400 h 4055125"/>
              <a:gd name="connsiteX7" fmla="*/ 2044700 w 2149365"/>
              <a:gd name="connsiteY7" fmla="*/ 3962400 h 4055125"/>
              <a:gd name="connsiteX8" fmla="*/ 1689100 w 2149365"/>
              <a:gd name="connsiteY8" fmla="*/ 3822700 h 405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9365" h="4055125">
                <a:moveTo>
                  <a:pt x="0" y="0"/>
                </a:moveTo>
                <a:cubicBezTo>
                  <a:pt x="990600" y="87841"/>
                  <a:pt x="1981200" y="175683"/>
                  <a:pt x="2044700" y="419100"/>
                </a:cubicBezTo>
                <a:cubicBezTo>
                  <a:pt x="2108200" y="662517"/>
                  <a:pt x="364067" y="1282700"/>
                  <a:pt x="381000" y="1460500"/>
                </a:cubicBezTo>
                <a:cubicBezTo>
                  <a:pt x="397933" y="1638300"/>
                  <a:pt x="2070100" y="1234017"/>
                  <a:pt x="2146300" y="1485900"/>
                </a:cubicBezTo>
                <a:cubicBezTo>
                  <a:pt x="2222500" y="1737783"/>
                  <a:pt x="853017" y="2554817"/>
                  <a:pt x="838200" y="2971800"/>
                </a:cubicBezTo>
                <a:cubicBezTo>
                  <a:pt x="823383" y="3388783"/>
                  <a:pt x="2057400" y="3987800"/>
                  <a:pt x="2057400" y="3987800"/>
                </a:cubicBezTo>
                <a:cubicBezTo>
                  <a:pt x="2258483" y="4152900"/>
                  <a:pt x="2044700" y="3962400"/>
                  <a:pt x="2044700" y="3962400"/>
                </a:cubicBezTo>
                <a:lnTo>
                  <a:pt x="2044700" y="3962400"/>
                </a:lnTo>
                <a:lnTo>
                  <a:pt x="1689100" y="3822700"/>
                </a:lnTo>
              </a:path>
            </a:pathLst>
          </a:cu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xmlns="" id="{A3E32E88-D3D3-41F6-8ED4-0B9C3FA00B06}"/>
              </a:ext>
            </a:extLst>
          </p:cNvPr>
          <p:cNvCxnSpPr/>
          <p:nvPr/>
        </p:nvCxnSpPr>
        <p:spPr>
          <a:xfrm>
            <a:off x="1079500" y="562417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ента: наклоненная вверх 31">
            <a:extLst>
              <a:ext uri="{FF2B5EF4-FFF2-40B4-BE49-F238E27FC236}">
                <a16:creationId xmlns:a16="http://schemas.microsoft.com/office/drawing/2014/main" xmlns="" id="{8DD2275C-3717-4F16-ADAB-7DF725654547}"/>
              </a:ext>
            </a:extLst>
          </p:cNvPr>
          <p:cNvSpPr/>
          <p:nvPr/>
        </p:nvSpPr>
        <p:spPr>
          <a:xfrm>
            <a:off x="86156" y="2266438"/>
            <a:ext cx="3910808" cy="1187182"/>
          </a:xfrm>
          <a:prstGeom prst="ribbon2">
            <a:avLst>
              <a:gd name="adj1" fmla="val 16667"/>
              <a:gd name="adj2" fmla="val 71747"/>
            </a:avLst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«Лиса, заяц и петух»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Русская народная сказка</a:t>
            </a: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C1A39F85-1096-4275-9A25-33C8CE328604}"/>
              </a:ext>
            </a:extLst>
          </p:cNvPr>
          <p:cNvSpPr/>
          <p:nvPr/>
        </p:nvSpPr>
        <p:spPr>
          <a:xfrm>
            <a:off x="5511123" y="861286"/>
            <a:ext cx="1881298" cy="5118100"/>
          </a:xfrm>
          <a:custGeom>
            <a:avLst/>
            <a:gdLst>
              <a:gd name="connsiteX0" fmla="*/ 0 w 1881298"/>
              <a:gd name="connsiteY0" fmla="*/ 0 h 5118100"/>
              <a:gd name="connsiteX1" fmla="*/ 1879600 w 1881298"/>
              <a:gd name="connsiteY1" fmla="*/ 723900 h 5118100"/>
              <a:gd name="connsiteX2" fmla="*/ 355600 w 1881298"/>
              <a:gd name="connsiteY2" fmla="*/ 2298700 h 5118100"/>
              <a:gd name="connsiteX3" fmla="*/ 1447800 w 1881298"/>
              <a:gd name="connsiteY3" fmla="*/ 3695700 h 5118100"/>
              <a:gd name="connsiteX4" fmla="*/ 279400 w 1881298"/>
              <a:gd name="connsiteY4" fmla="*/ 5118100 h 5118100"/>
              <a:gd name="connsiteX5" fmla="*/ 279400 w 1881298"/>
              <a:gd name="connsiteY5" fmla="*/ 5118100 h 5118100"/>
              <a:gd name="connsiteX6" fmla="*/ 279400 w 1881298"/>
              <a:gd name="connsiteY6" fmla="*/ 50927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298" h="5118100">
                <a:moveTo>
                  <a:pt x="0" y="0"/>
                </a:moveTo>
                <a:cubicBezTo>
                  <a:pt x="910166" y="170391"/>
                  <a:pt x="1820333" y="340783"/>
                  <a:pt x="1879600" y="723900"/>
                </a:cubicBezTo>
                <a:cubicBezTo>
                  <a:pt x="1938867" y="1107017"/>
                  <a:pt x="427567" y="1803400"/>
                  <a:pt x="355600" y="2298700"/>
                </a:cubicBezTo>
                <a:cubicBezTo>
                  <a:pt x="283633" y="2794000"/>
                  <a:pt x="1460500" y="3225800"/>
                  <a:pt x="1447800" y="3695700"/>
                </a:cubicBezTo>
                <a:cubicBezTo>
                  <a:pt x="1435100" y="4165600"/>
                  <a:pt x="279400" y="5118100"/>
                  <a:pt x="279400" y="5118100"/>
                </a:cubicBezTo>
                <a:lnTo>
                  <a:pt x="279400" y="5118100"/>
                </a:lnTo>
                <a:lnTo>
                  <a:pt x="279400" y="5092700"/>
                </a:lnTo>
              </a:path>
            </a:pathLst>
          </a:cu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нта: наклоненная вверх 32">
            <a:extLst>
              <a:ext uri="{FF2B5EF4-FFF2-40B4-BE49-F238E27FC236}">
                <a16:creationId xmlns:a16="http://schemas.microsoft.com/office/drawing/2014/main" xmlns="" id="{39B52582-556A-4439-877C-1E4410C1094C}"/>
              </a:ext>
            </a:extLst>
          </p:cNvPr>
          <p:cNvSpPr/>
          <p:nvPr/>
        </p:nvSpPr>
        <p:spPr>
          <a:xfrm>
            <a:off x="4229020" y="1989458"/>
            <a:ext cx="3910808" cy="1741143"/>
          </a:xfrm>
          <a:prstGeom prst="ribbon2">
            <a:avLst>
              <a:gd name="adj1" fmla="val 16667"/>
              <a:gd name="adj2" fmla="val 71747"/>
            </a:avLst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«Сказка про храброго Зайца - длинные уши, косые глаза, короткий хвост»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Мамин-Сибиряк</a:t>
            </a: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xmlns="" id="{00D31464-A3F8-41FB-A73E-D1726ADE6270}"/>
              </a:ext>
            </a:extLst>
          </p:cNvPr>
          <p:cNvSpPr/>
          <p:nvPr/>
        </p:nvSpPr>
        <p:spPr>
          <a:xfrm>
            <a:off x="9194966" y="645171"/>
            <a:ext cx="1930681" cy="5323704"/>
          </a:xfrm>
          <a:custGeom>
            <a:avLst/>
            <a:gdLst>
              <a:gd name="connsiteX0" fmla="*/ 0 w 1930681"/>
              <a:gd name="connsiteY0" fmla="*/ 0 h 5323704"/>
              <a:gd name="connsiteX1" fmla="*/ 1676400 w 1930681"/>
              <a:gd name="connsiteY1" fmla="*/ 635000 h 5323704"/>
              <a:gd name="connsiteX2" fmla="*/ 76200 w 1930681"/>
              <a:gd name="connsiteY2" fmla="*/ 1943100 h 5323704"/>
              <a:gd name="connsiteX3" fmla="*/ 1638300 w 1930681"/>
              <a:gd name="connsiteY3" fmla="*/ 2019300 h 5323704"/>
              <a:gd name="connsiteX4" fmla="*/ 101600 w 1930681"/>
              <a:gd name="connsiteY4" fmla="*/ 3314700 h 5323704"/>
              <a:gd name="connsiteX5" fmla="*/ 1930400 w 1930681"/>
              <a:gd name="connsiteY5" fmla="*/ 3327400 h 5323704"/>
              <a:gd name="connsiteX6" fmla="*/ 254000 w 1930681"/>
              <a:gd name="connsiteY6" fmla="*/ 5232400 h 5323704"/>
              <a:gd name="connsiteX7" fmla="*/ 1917700 w 1930681"/>
              <a:gd name="connsiteY7" fmla="*/ 5041900 h 5323704"/>
              <a:gd name="connsiteX8" fmla="*/ 1917700 w 1930681"/>
              <a:gd name="connsiteY8" fmla="*/ 5041900 h 5323704"/>
              <a:gd name="connsiteX9" fmla="*/ 1841500 w 1930681"/>
              <a:gd name="connsiteY9" fmla="*/ 5092700 h 5323704"/>
              <a:gd name="connsiteX10" fmla="*/ 1790700 w 1930681"/>
              <a:gd name="connsiteY10" fmla="*/ 5118100 h 532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0681" h="5323704">
                <a:moveTo>
                  <a:pt x="0" y="0"/>
                </a:moveTo>
                <a:cubicBezTo>
                  <a:pt x="831850" y="155575"/>
                  <a:pt x="1663700" y="311150"/>
                  <a:pt x="1676400" y="635000"/>
                </a:cubicBezTo>
                <a:cubicBezTo>
                  <a:pt x="1689100" y="958850"/>
                  <a:pt x="82550" y="1712383"/>
                  <a:pt x="76200" y="1943100"/>
                </a:cubicBezTo>
                <a:cubicBezTo>
                  <a:pt x="69850" y="2173817"/>
                  <a:pt x="1634067" y="1790700"/>
                  <a:pt x="1638300" y="2019300"/>
                </a:cubicBezTo>
                <a:cubicBezTo>
                  <a:pt x="1642533" y="2247900"/>
                  <a:pt x="52917" y="3096683"/>
                  <a:pt x="101600" y="3314700"/>
                </a:cubicBezTo>
                <a:cubicBezTo>
                  <a:pt x="150283" y="3532717"/>
                  <a:pt x="1905000" y="3007783"/>
                  <a:pt x="1930400" y="3327400"/>
                </a:cubicBezTo>
                <a:cubicBezTo>
                  <a:pt x="1955800" y="3647017"/>
                  <a:pt x="256117" y="4946650"/>
                  <a:pt x="254000" y="5232400"/>
                </a:cubicBezTo>
                <a:cubicBezTo>
                  <a:pt x="251883" y="5518150"/>
                  <a:pt x="1917700" y="5041900"/>
                  <a:pt x="1917700" y="5041900"/>
                </a:cubicBezTo>
                <a:lnTo>
                  <a:pt x="1917700" y="5041900"/>
                </a:lnTo>
                <a:cubicBezTo>
                  <a:pt x="1905000" y="5050367"/>
                  <a:pt x="1862667" y="5080000"/>
                  <a:pt x="1841500" y="5092700"/>
                </a:cubicBezTo>
                <a:cubicBezTo>
                  <a:pt x="1820333" y="5105400"/>
                  <a:pt x="1805516" y="5111750"/>
                  <a:pt x="1790700" y="5118100"/>
                </a:cubicBezTo>
              </a:path>
            </a:pathLst>
          </a:cu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нта: наклоненная вверх 33">
            <a:extLst>
              <a:ext uri="{FF2B5EF4-FFF2-40B4-BE49-F238E27FC236}">
                <a16:creationId xmlns:a16="http://schemas.microsoft.com/office/drawing/2014/main" xmlns="" id="{FD898975-A9DD-4E8A-8097-F5656A22AAAB}"/>
              </a:ext>
            </a:extLst>
          </p:cNvPr>
          <p:cNvSpPr/>
          <p:nvPr/>
        </p:nvSpPr>
        <p:spPr>
          <a:xfrm>
            <a:off x="8277936" y="2395038"/>
            <a:ext cx="3910808" cy="889590"/>
          </a:xfrm>
          <a:prstGeom prst="ribbon2">
            <a:avLst>
              <a:gd name="adj1" fmla="val 16667"/>
              <a:gd name="adj2" fmla="val 71747"/>
            </a:avLst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«Мешок яблок»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Сутеев</a:t>
            </a:r>
          </a:p>
        </p:txBody>
      </p:sp>
      <p:sp>
        <p:nvSpPr>
          <p:cNvPr id="48" name="Блок-схема: память с последовательным доступом 47">
            <a:extLst>
              <a:ext uri="{FF2B5EF4-FFF2-40B4-BE49-F238E27FC236}">
                <a16:creationId xmlns:a16="http://schemas.microsoft.com/office/drawing/2014/main" xmlns="" id="{6ABF219F-84D8-4FC0-93CB-618EF72D8636}"/>
              </a:ext>
            </a:extLst>
          </p:cNvPr>
          <p:cNvSpPr/>
          <p:nvPr/>
        </p:nvSpPr>
        <p:spPr>
          <a:xfrm>
            <a:off x="8205730" y="4855103"/>
            <a:ext cx="2259700" cy="1845350"/>
          </a:xfrm>
          <a:prstGeom prst="flowChartMagnetic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мекалистый ловкий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дружелюбный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добрый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защищающий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792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3" grpId="0" animBg="1"/>
      <p:bldP spid="32" grpId="0" animBg="1"/>
      <p:bldP spid="44" grpId="0" animBg="1"/>
      <p:bldP spid="33" grpId="0" animBg="1"/>
      <p:bldP spid="46" grpId="0" animBg="1"/>
      <p:bldP spid="34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CDC974-509A-473E-BD28-DA79D07CFF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97" y="78254"/>
            <a:ext cx="2378653" cy="2397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A8F03B-07CF-454B-AA5E-DB4956A94F61}"/>
              </a:ext>
            </a:extLst>
          </p:cNvPr>
          <p:cNvSpPr txBox="1"/>
          <p:nvPr/>
        </p:nvSpPr>
        <p:spPr>
          <a:xfrm>
            <a:off x="302985" y="694998"/>
            <a:ext cx="11586029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000" dirty="0">
                <a:effectLst/>
                <a:latin typeface="Arial Narrow" panose="020B0606020202030204" pitchFamily="34" charset="0"/>
              </a:rPr>
              <a:t>Зайца ноги </a:t>
            </a:r>
          </a:p>
          <a:p>
            <a:pPr indent="450215" algn="just">
              <a:spcAft>
                <a:spcPts val="0"/>
              </a:spcAft>
            </a:pPr>
            <a:endParaRPr lang="ru-RU" sz="4000" dirty="0">
              <a:effectLst/>
              <a:latin typeface="Arial Narrow" panose="020B0606020202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4000" dirty="0">
                <a:effectLst/>
                <a:latin typeface="Arial Narrow" panose="020B0606020202030204" pitchFamily="34" charset="0"/>
              </a:rPr>
              <a:t>За двумя зайцами </a:t>
            </a:r>
          </a:p>
          <a:p>
            <a:pPr indent="450215" algn="just">
              <a:spcAft>
                <a:spcPts val="0"/>
              </a:spcAft>
            </a:pPr>
            <a:endParaRPr lang="ru-RU" sz="4000" dirty="0">
              <a:effectLst/>
              <a:latin typeface="Arial Narrow" panose="020B0606020202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4000" dirty="0">
                <a:effectLst/>
                <a:latin typeface="Arial Narrow" panose="020B0606020202030204" pitchFamily="34" charset="0"/>
              </a:rPr>
              <a:t>Зайца видно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389703-22D5-4520-AF26-6E2315ED8AF7}"/>
              </a:ext>
            </a:extLst>
          </p:cNvPr>
          <p:cNvSpPr txBox="1"/>
          <p:nvPr/>
        </p:nvSpPr>
        <p:spPr>
          <a:xfrm>
            <a:off x="2675947" y="716580"/>
            <a:ext cx="2102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000" dirty="0">
                <a:effectLst/>
                <a:latin typeface="Arial Narrow" panose="020B0606020202030204" pitchFamily="34" charset="0"/>
              </a:rPr>
              <a:t>кормят.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3C0285-9F8E-453B-B56B-8B8B20588E93}"/>
              </a:ext>
            </a:extLst>
          </p:cNvPr>
          <p:cNvSpPr txBox="1"/>
          <p:nvPr/>
        </p:nvSpPr>
        <p:spPr>
          <a:xfrm>
            <a:off x="3978729" y="1926104"/>
            <a:ext cx="7910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000" dirty="0">
                <a:effectLst/>
                <a:latin typeface="Arial Narrow" panose="020B0606020202030204" pitchFamily="34" charset="0"/>
              </a:rPr>
              <a:t>погонишься, ни одного не поймаешь.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941A88-7B8F-43C4-BDED-0752AE25052E}"/>
              </a:ext>
            </a:extLst>
          </p:cNvPr>
          <p:cNvSpPr txBox="1"/>
          <p:nvPr/>
        </p:nvSpPr>
        <p:spPr>
          <a:xfrm>
            <a:off x="3370035" y="3139421"/>
            <a:ext cx="19385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Arial Narrow" panose="020B0606020202030204" pitchFamily="34" charset="0"/>
              </a:rPr>
              <a:t>по ушам.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0F9F4F4-1AA4-4F71-9C20-A7194E2F0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35" b="93436" l="10051" r="90460">
                        <a14:foregroundMark x1="12095" y1="16988" x2="11755" y2="21236"/>
                        <a14:foregroundMark x1="10392" y1="6950" x2="10733" y2="6950"/>
                        <a14:foregroundMark x1="17206" y1="90219" x2="16014" y2="92535"/>
                        <a14:foregroundMark x1="39693" y1="84041" x2="39693" y2="84041"/>
                        <a14:foregroundMark x1="57751" y1="83398" x2="57751" y2="83398"/>
                        <a14:foregroundMark x1="57751" y1="83398" x2="57751" y2="83398"/>
                        <a14:foregroundMark x1="48893" y1="89961" x2="48893" y2="89961"/>
                        <a14:foregroundMark x1="88416" y1="56499" x2="88416" y2="56499"/>
                        <a14:foregroundMark x1="90460" y1="57143" x2="90460" y2="57143"/>
                        <a14:foregroundMark x1="78535" y1="93565" x2="78535" y2="9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5649" y="3135628"/>
            <a:ext cx="2936110" cy="38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DB8253E-AF52-4AE1-9C09-16CF9B7F05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832" y="257062"/>
            <a:ext cx="4327068" cy="2824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FB589E-8A70-41DE-BC7B-3BF642B9E1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257062"/>
            <a:ext cx="3853837" cy="282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95249F-7745-44C5-A665-EC3983279A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832" y="3429000"/>
            <a:ext cx="4327068" cy="3245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A8D205-7C88-478E-8DB6-540E64FEC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3429000"/>
            <a:ext cx="3853837" cy="3235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816705-9802-47AA-A12D-BA65CCA985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8" y="0"/>
            <a:ext cx="1711782" cy="1694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54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393</Words>
  <Application>Microsoft Office PowerPoint</Application>
  <PresentationFormat>Произвольный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Квиз «Какие бывают зайцы?» https://learningapps.org/watch?v=ppgrj06m224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Хрюкина</dc:creator>
  <cp:lastModifiedBy>Надежда Пронская</cp:lastModifiedBy>
  <cp:revision>13</cp:revision>
  <dcterms:created xsi:type="dcterms:W3CDTF">2024-02-09T09:12:52Z</dcterms:created>
  <dcterms:modified xsi:type="dcterms:W3CDTF">2024-02-28T11:08:52Z</dcterms:modified>
</cp:coreProperties>
</file>