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9B93AA7-C6A2-4891-B75B-D8D94E02E652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6FB61F7-9646-4790-8ADA-2F72551CDA0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7A8B1E9-36C7-41D3-BEE2-78D900A14B09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6C70A4-4B8E-4B24-890B-4649EB2A60F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9A55458-25F9-4A9D-97A7-729AC0E1C4F2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BF9DF72-4842-400C-B641-81864A36E5E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2AC5DB5-06E3-4FDD-A21D-61DDD595B97B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EADF23B-308C-4C3C-A640-1E6928CD048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5BECA9D-5DA2-4E5B-BC42-3A6EF4E2B7F2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AB60688-4153-46A2-A179-1FC5CB1B3F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81A03A4-8D5F-4189-ABBA-616D01C2ECE4}" type="datetimeFigureOut">
              <a:rPr lang="ru-RU"/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3FB0CBF-0A1F-4860-98BE-1A51AE1C260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B45162C-3DBF-43EF-8D44-6E8958CEFB69}" type="datetimeFigureOut">
              <a:rPr lang="ru-RU"/>
              <a:t>17.02.2024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F6C2DA6-C7E7-48AF-AF64-50AFE5507E3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139C6FB-BBB9-4B02-80B9-E7D1737D6FD6}" type="datetimeFigureOut">
              <a:rPr lang="ru-RU"/>
              <a:t>17.02.2024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7FC4038-1EDD-464B-BE92-21235913B2E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DB3CECD-5000-43D1-A06F-0E8C7D6B4413}" type="datetimeFigureOut">
              <a:rPr lang="ru-RU"/>
              <a:t>17.02.2024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32177FE-3CA3-4AEE-98C9-DF52AEF1A29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1E2361-A694-4A86-A873-0FD4DE6CF093}" type="datetimeFigureOut">
              <a:rPr lang="ru-RU"/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6C65834-9A33-4DFB-AF52-75244DE1AB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BAC81D-DC87-4C23-A52B-1A9D1E956A9E}" type="datetimeFigureOut">
              <a:rPr lang="ru-RU"/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59E12B3-DD6B-49EC-AFCB-C6ED8EA859A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02A222-A025-4F70-9841-EDFAE97EC0E6}" type="datetimeFigureOut">
              <a:rPr lang="ru-RU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0F501-BA34-40AD-A222-AD8691AA321C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disk.yandex.ru/i/7LYtobejoist_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pyQQy6TrOGn1Jg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rQCgDntZ-F5mbQ" TargetMode="Externa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image" Target="../media/image5.png"/><Relationship Id="rId3" Type="http://schemas.openxmlformats.org/officeDocument/2006/relationships/slide" Target="slide25.xml"/><Relationship Id="rId21" Type="http://schemas.openxmlformats.org/officeDocument/2006/relationships/slide" Target="slide16.xml"/><Relationship Id="rId7" Type="http://schemas.openxmlformats.org/officeDocument/2006/relationships/slide" Target="slide3.xml"/><Relationship Id="rId12" Type="http://schemas.openxmlformats.org/officeDocument/2006/relationships/slide" Target="slide24.xml"/><Relationship Id="rId17" Type="http://schemas.openxmlformats.org/officeDocument/2006/relationships/slide" Target="slide19.xml"/><Relationship Id="rId25" Type="http://schemas.openxmlformats.org/officeDocument/2006/relationships/slide" Target="slide10.xml"/><Relationship Id="rId2" Type="http://schemas.openxmlformats.org/officeDocument/2006/relationships/image" Target="../media/image4.jpg"/><Relationship Id="rId16" Type="http://schemas.openxmlformats.org/officeDocument/2006/relationships/slide" Target="slide22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3.xml"/><Relationship Id="rId24" Type="http://schemas.openxmlformats.org/officeDocument/2006/relationships/slide" Target="slide21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23" Type="http://schemas.openxmlformats.org/officeDocument/2006/relationships/slide" Target="slide9.xml"/><Relationship Id="rId10" Type="http://schemas.openxmlformats.org/officeDocument/2006/relationships/slide" Target="slide8.xml"/><Relationship Id="rId19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20.xml"/><Relationship Id="rId14" Type="http://schemas.openxmlformats.org/officeDocument/2006/relationships/slide" Target="slide17.xml"/><Relationship Id="rId22" Type="http://schemas.openxmlformats.org/officeDocument/2006/relationships/slide" Target="slide11.xml"/><Relationship Id="rId27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YULT2yoWsPJuoA" TargetMode="Externa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GAZkTeGCNZ3ENQ" TargetMode="Externa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youtu.be/jwdEo8ZgvFw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pUayOj7PH3RleQ" TargetMode="Externa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disk.yandex.ru/i/7LYtobejoist_A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y6KBHcFVwk?feature=oembed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157719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94036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17200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936265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2844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4298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01501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7729494" name="Прямоугольник 4"/>
          <p:cNvSpPr/>
          <p:nvPr/>
        </p:nvSpPr>
        <p:spPr bwMode="auto">
          <a:xfrm>
            <a:off x="380417" y="119359"/>
            <a:ext cx="7906331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На заставе </a:t>
            </a:r>
            <a:r>
              <a:rPr lang="ru-RU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богатырской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6429811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54513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569463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82760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9230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880542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93729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593391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257006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6281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204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3085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098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64005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7669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97062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21369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8881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34675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6822667" name="Содержимое 2"/>
          <p:cNvSpPr>
            <a:spLocks noGrp="1"/>
          </p:cNvSpPr>
          <p:nvPr>
            <p:ph idx="1"/>
          </p:nvPr>
        </p:nvSpPr>
        <p:spPr bwMode="auto">
          <a:xfrm>
            <a:off x="981807" y="5732065"/>
            <a:ext cx="7304942" cy="1089819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4" tooltip="Добры молодцы!"/>
              </a:rPr>
              <a:t>https://disk.yandex.ru/i/7LYtobejoist_A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1504079193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85811" y="942181"/>
            <a:ext cx="7500936" cy="478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35 км/ч – 7 баллов</a:t>
            </a:r>
            <a:endParaRPr/>
          </a:p>
        </p:txBody>
      </p:sp>
      <p:pic>
        <p:nvPicPr>
          <p:cNvPr id="12291" name="Picture 2" descr="D:\ВРазбор\ВСЕ\все 2\Сценарии\23 февраля\2010 для 5-7 классов\игуан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928813" y="2286000"/>
            <a:ext cx="4822825" cy="321468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3AB203A8-A040-4EA4-8E13-B414448211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8221970"/>
                  </p:ext>
                </p:extLst>
              </p:nvPr>
            </p:nvGraphicFramePr>
            <p:xfrm>
              <a:off x="6596406" y="4992775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ED2C7204-B5FC-4CB2-9EA3-5A3D1955855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AB203A8-A040-4EA4-8E13-B414448211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6406" y="49927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40 км/ч – 8 баллов</a:t>
            </a:r>
            <a:endParaRPr/>
          </a:p>
        </p:txBody>
      </p:sp>
      <p:pic>
        <p:nvPicPr>
          <p:cNvPr id="13315" name="Picture 2" descr="D:\ВРазбор\ВСЕ\все 2\Сценарии\23 февраля\2010 для 5-7 классов\кенгуру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24000" y="1643063"/>
            <a:ext cx="6096000" cy="443865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1973AEDC-B854-4E47-AC3F-6054E99578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2799184"/>
                  </p:ext>
                </p:extLst>
              </p:nvPr>
            </p:nvGraphicFramePr>
            <p:xfrm>
              <a:off x="6615260" y="4917412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129D4C27-C786-4BD1-A4CA-67FBB43D868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973AEDC-B854-4E47-AC3F-6054E99578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5260" y="491741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55 км/ч – 7 баллов</a:t>
            </a:r>
            <a:endParaRPr/>
          </a:p>
        </p:txBody>
      </p:sp>
      <p:pic>
        <p:nvPicPr>
          <p:cNvPr id="14339" name="Picture 2" descr="D:\ВРазбор\ВСЕ\все 2\Сценарии\23 февраля\2010 для 5-7 классов\косатк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500313" y="1511300"/>
            <a:ext cx="3576637" cy="53467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D8EBBB8A-0D01-4A5E-9EFD-3627CA18B4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6554502"/>
                  </p:ext>
                </p:extLst>
              </p:nvPr>
            </p:nvGraphicFramePr>
            <p:xfrm>
              <a:off x="6539845" y="497393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27AEB5B9-788B-44E4-AC85-B85498339E9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8EBBB8A-0D01-4A5E-9EFD-3627CA18B4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9845" y="497393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60 км/ч – 10 баллов</a:t>
            </a:r>
            <a:endParaRPr/>
          </a:p>
        </p:txBody>
      </p:sp>
      <p:pic>
        <p:nvPicPr>
          <p:cNvPr id="15363" name="Picture 2" descr="D:\ВРазбор\ВСЕ\все 2\Сценарии\23 февраля\2010 для 5-7 классов\лошадь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4163" y="1600200"/>
            <a:ext cx="6035675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637F27BC-BCF0-4AC0-AEEF-AC32A26C97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2376894"/>
                  </p:ext>
                </p:extLst>
              </p:nvPr>
            </p:nvGraphicFramePr>
            <p:xfrm>
              <a:off x="6605833" y="497393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8C21CDFC-A908-41D2-847C-D2267352B99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37F27BC-BCF0-4AC0-AEEF-AC32A26C97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5833" y="497393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65 км/ч – 8 баллов</a:t>
            </a:r>
            <a:endParaRPr/>
          </a:p>
        </p:txBody>
      </p:sp>
      <p:pic>
        <p:nvPicPr>
          <p:cNvPr id="16387" name="Picture 2" descr="D:\ВРазбор\ВСЕ\все 2\Сценарии\23 февраля\2010 для 5-7 классов\заяц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4163" y="1600200"/>
            <a:ext cx="6035675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20157A79-3610-4676-A078-C7DC34EC00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4685864"/>
                  </p:ext>
                </p:extLst>
              </p:nvPr>
            </p:nvGraphicFramePr>
            <p:xfrm>
              <a:off x="6586979" y="496451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0BC7E649-6BA3-404E-846D-B65070ACA61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0157A79-3610-4676-A078-C7DC34EC00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6979" y="496451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70 км/ч – 9 баллов</a:t>
            </a:r>
            <a:endParaRPr/>
          </a:p>
        </p:txBody>
      </p:sp>
      <p:pic>
        <p:nvPicPr>
          <p:cNvPr id="17411" name="Picture 2" descr="D:\ВРазбор\ВСЕ\все 2\Сценарии\23 февраля\2010 для 5-7 классов\кулан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785938" y="1558925"/>
            <a:ext cx="5857875" cy="43942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7B31E413-0A54-46EB-9681-B13D2E8897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0143591"/>
                  </p:ext>
                </p:extLst>
              </p:nvPr>
            </p:nvGraphicFramePr>
            <p:xfrm>
              <a:off x="6605833" y="498335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AE87DB8C-B893-4D04-BE22-C8D1E106231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B31E413-0A54-46EB-9681-B13D2E8897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5833" y="498335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72 км/ч – 8 баллов</a:t>
            </a:r>
            <a:endParaRPr/>
          </a:p>
        </p:txBody>
      </p:sp>
      <p:pic>
        <p:nvPicPr>
          <p:cNvPr id="18435" name="Picture 2" descr="D:\ВРазбор\ВСЕ\все 2\Сценарии\23 февраля\2010 для 5-7 классов\страус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4163" y="1600200"/>
            <a:ext cx="6035675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19E379F5-4CA0-48C8-8248-ECF97EE528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973910"/>
                  </p:ext>
                </p:extLst>
              </p:nvPr>
            </p:nvGraphicFramePr>
            <p:xfrm>
              <a:off x="6671821" y="5021036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6F3E7AF8-573E-4F8D-90A9-8259F91DC69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9E379F5-4CA0-48C8-8248-ECF97EE528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1821" y="502103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86 км/ч – 7 баллов</a:t>
            </a:r>
            <a:endParaRPr/>
          </a:p>
        </p:txBody>
      </p:sp>
      <p:pic>
        <p:nvPicPr>
          <p:cNvPr id="19459" name="Picture 2" descr="D:\ВРазбор\ВСЕ\все 2\Сценарии\23 февраля\2010 для 5-7 классов\орел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714500" y="1857375"/>
            <a:ext cx="6154738" cy="374491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AADF0350-0026-46EF-AA14-15BFDBC0B7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5824608"/>
                  </p:ext>
                </p:extLst>
              </p:nvPr>
            </p:nvGraphicFramePr>
            <p:xfrm>
              <a:off x="6615260" y="4955093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7D36B338-DABB-4329-AEDF-70BF15511FA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ADF0350-0026-46EF-AA14-15BFDBC0B7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5260" y="495509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87 км/ч – 9 баллов</a:t>
            </a:r>
            <a:endParaRPr/>
          </a:p>
        </p:txBody>
      </p:sp>
      <p:pic>
        <p:nvPicPr>
          <p:cNvPr id="20483" name="Picture 2" descr="D:\ВРазбор\ВСЕ\все 2\Сценарии\23 февраля\2010 для 5-7 классов\антилоп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095500" y="1555750"/>
            <a:ext cx="5476875" cy="421163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476D5725-175F-49E3-90C0-172F626636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835236"/>
                  </p:ext>
                </p:extLst>
              </p:nvPr>
            </p:nvGraphicFramePr>
            <p:xfrm>
              <a:off x="6652967" y="498335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9F39C7F6-263D-4A6F-9342-538023A2684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76D5725-175F-49E3-90C0-172F626636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2967" y="498335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90 км/ч – 8 баллов</a:t>
            </a:r>
            <a:endParaRPr/>
          </a:p>
        </p:txBody>
      </p:sp>
      <p:pic>
        <p:nvPicPr>
          <p:cNvPr id="21507" name="Picture 2" descr="D:\ВРазбор\ВСЕ\все 2\Сценарии\23 февраля\2010 для 5-7 классов\собак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952625" y="1616075"/>
            <a:ext cx="5548313" cy="425608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AECE089B-D64D-42D6-B193-CBCC884B36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3895291"/>
                  </p:ext>
                </p:extLst>
              </p:nvPr>
            </p:nvGraphicFramePr>
            <p:xfrm>
              <a:off x="6634113" y="497393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E64248E8-9AAD-4C27-B828-80D70CF753F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ECE089B-D64D-42D6-B193-CBCC884B36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113" y="497393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318268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33693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070792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4957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37875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979996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91502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535179" name="Прямоугольник 4"/>
          <p:cNvSpPr/>
          <p:nvPr/>
        </p:nvSpPr>
        <p:spPr bwMode="auto">
          <a:xfrm>
            <a:off x="380417" y="119359"/>
            <a:ext cx="7906331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На заставе </a:t>
            </a:r>
            <a:r>
              <a:rPr lang="ru-RU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богатырской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61050722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68942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59631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7089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558830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352918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700830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179130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257006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49658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204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00058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098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48244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7669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00179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15409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8881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983946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1" y="1071562"/>
            <a:ext cx="7500936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7852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51906840" name="Содержимое 2"/>
          <p:cNvSpPr>
            <a:spLocks noGrp="1"/>
          </p:cNvSpPr>
          <p:nvPr>
            <p:ph idx="1"/>
          </p:nvPr>
        </p:nvSpPr>
        <p:spPr bwMode="auto">
          <a:xfrm>
            <a:off x="457199" y="6074568"/>
            <a:ext cx="8229600" cy="520516"/>
          </a:xfrm>
        </p:spPr>
        <p:txBody>
          <a:bodyPr/>
          <a:lstStyle/>
          <a:p>
            <a:pPr>
              <a:defRPr/>
            </a:pPr>
            <a:r>
              <a:rPr u="sng">
                <a:hlinkClick r:id="rId5" tooltip="Конь богатырский"/>
              </a:rPr>
              <a:t>https://disk.yandex.ru/i/pyQQy6TrOGn1Jg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109 км/ч – 7 баллов</a:t>
            </a:r>
            <a:endParaRPr/>
          </a:p>
        </p:txBody>
      </p:sp>
      <p:pic>
        <p:nvPicPr>
          <p:cNvPr id="22531" name="Picture 2" descr="D:\ВРазбор\ВСЕ\все 2\Сценарии\23 февраля\2010 для 5-7 классов\парусник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928813" y="1428750"/>
            <a:ext cx="5119687" cy="597217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513A140D-5991-4A82-95C1-E66E08E834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928007"/>
                  </p:ext>
                </p:extLst>
              </p:nvPr>
            </p:nvGraphicFramePr>
            <p:xfrm>
              <a:off x="6511565" y="4926832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C0884C9D-802E-40B5-9D46-022E05BF520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13A140D-5991-4A82-95C1-E66E08E834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565" y="492683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120 км/ч – 8 баллов</a:t>
            </a:r>
            <a:endParaRPr/>
          </a:p>
        </p:txBody>
      </p:sp>
      <p:pic>
        <p:nvPicPr>
          <p:cNvPr id="23555" name="Picture 2" descr="D:\ВРазбор\ВСЕ\все 2\Сценарии\23 февраля\2010 для 5-7 классов\гепард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285875" y="1643063"/>
            <a:ext cx="6381750" cy="425132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9E8768EA-2B15-4F23-B75A-E257BF61B1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559449"/>
                  </p:ext>
                </p:extLst>
              </p:nvPr>
            </p:nvGraphicFramePr>
            <p:xfrm>
              <a:off x="6634113" y="498335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68568A1D-EFD2-4BDB-8719-BB56D330C93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E8768EA-2B15-4F23-B75A-E257BF61B1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113" y="498335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160 км/ч – 4 балла</a:t>
            </a:r>
            <a:endParaRPr/>
          </a:p>
        </p:txBody>
      </p:sp>
      <p:pic>
        <p:nvPicPr>
          <p:cNvPr id="24579" name="Picture 2" descr="D:\ВРазбор\ВСЕ\все 2\Сценарии\23 февраля\2010 для 5-7 классов\Чайк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428750" y="1500188"/>
            <a:ext cx="6034088" cy="452596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71B7E74C-FEA4-42F5-AEEA-B07049E50A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5880612"/>
                  </p:ext>
                </p:extLst>
              </p:nvPr>
            </p:nvGraphicFramePr>
            <p:xfrm>
              <a:off x="6615260" y="498335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7881EA83-86C1-4148-98ED-1C8EAC048EC6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1B7E74C-FEA4-42F5-AEEA-B07049E50A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5260" y="498335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170 км/ч – 4 балла</a:t>
            </a:r>
            <a:endParaRPr/>
          </a:p>
        </p:txBody>
      </p:sp>
      <p:pic>
        <p:nvPicPr>
          <p:cNvPr id="25603" name="Picture 2" descr="D:\ВРазбор\ВСЕ\все 2\Сценарии\23 февраля\2010 для 5-7 классов\ЗИЛ111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14313" y="2143125"/>
            <a:ext cx="8270875" cy="322103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EA462CD9-18A6-438F-A16F-4C43702052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9231418"/>
                  </p:ext>
                </p:extLst>
              </p:nvPr>
            </p:nvGraphicFramePr>
            <p:xfrm>
              <a:off x="6596406" y="498335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AE5A8A2F-DDBF-4D1D-83B5-BA96D16F7C1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A462CD9-18A6-438F-A16F-4C43702052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6406" y="498335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370 км/ч – 3 балла</a:t>
            </a:r>
            <a:endParaRPr/>
          </a:p>
        </p:txBody>
      </p:sp>
      <p:pic>
        <p:nvPicPr>
          <p:cNvPr id="26627" name="Picture 2" descr="D:\ВРазбор\ВСЕ\все 2\Сценарии\23 февраля\2010 для 5-7 классов\порше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4163" y="1600200"/>
            <a:ext cx="6035675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5197AF48-A71B-4672-8689-05F080C4C5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9901088"/>
                  </p:ext>
                </p:extLst>
              </p:nvPr>
            </p:nvGraphicFramePr>
            <p:xfrm>
              <a:off x="6634113" y="4992775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212F3453-4C92-4D51-876F-B60A3CB8ECA6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197AF48-A71B-4672-8689-05F080C4C5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113" y="49927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800 км/ч – 2 балла</a:t>
            </a:r>
            <a:endParaRPr/>
          </a:p>
        </p:txBody>
      </p:sp>
      <p:pic>
        <p:nvPicPr>
          <p:cNvPr id="27651" name="Picture 2" descr="D:\ВРазбор\ВСЕ\все 2\Сценарии\23 февраля\2010 для 5-7 классов\ту 104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152525" y="1600200"/>
            <a:ext cx="6838950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AC66F1CE-C533-40E3-92D5-80F879A7B5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2891715"/>
                  </p:ext>
                </p:extLst>
              </p:nvPr>
            </p:nvGraphicFramePr>
            <p:xfrm>
              <a:off x="6643540" y="4992775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D91AD0D4-D3A9-4BC3-8AD2-0CE9EDDCA8D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C66F1CE-C533-40E3-92D5-80F879A7B5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540" y="49927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6 баллов</a:t>
            </a:r>
          </a:p>
        </p:txBody>
      </p:sp>
      <p:pic>
        <p:nvPicPr>
          <p:cNvPr id="4" name="Picture 2" descr="D:\ВРазбор\ВСЕ\все 2\Сценарии\23 февраля\2010 для 5-7 классов\таракан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463632" y="1600200"/>
            <a:ext cx="4216736" cy="4525963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F37D7F19-9CE0-4B66-A543-2153D65440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6851946"/>
                  </p:ext>
                </p:extLst>
              </p:nvPr>
            </p:nvGraphicFramePr>
            <p:xfrm>
              <a:off x="6549272" y="4936253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8DBD9BBB-955E-4795-87CA-FD67580B2BE4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Ссылка на слайд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37D7F19-9CE0-4B66-A543-2153D65440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9272" y="493625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8" y="0"/>
            <a:ext cx="15668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3" y="0"/>
            <a:ext cx="15668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8" y="0"/>
            <a:ext cx="15668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057046" y="214290"/>
            <a:ext cx="7372090" cy="914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Оружие богатырское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8"/>
            <a:ext cx="11620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8"/>
            <a:ext cx="11620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50" y="1071563"/>
            <a:ext cx="11620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6511"/>
            <a:ext cx="1162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50" y="4071938"/>
            <a:ext cx="11620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50" y="5572125"/>
            <a:ext cx="1162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43000" y="5857875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43188" y="5857875"/>
            <a:ext cx="15668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43375" y="5857875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3" y="5857875"/>
            <a:ext cx="15668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750" y="5857875"/>
            <a:ext cx="15668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3" y="1071563"/>
            <a:ext cx="7500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795351" name="Содержимое 2"/>
          <p:cNvSpPr>
            <a:spLocks noGrp="1"/>
          </p:cNvSpPr>
          <p:nvPr>
            <p:ph idx="1"/>
          </p:nvPr>
        </p:nvSpPr>
        <p:spPr bwMode="auto">
          <a:xfrm>
            <a:off x="581024" y="6126162"/>
            <a:ext cx="8229600" cy="554037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5" tooltip="Оружие богатырское"/>
              </a:rPr>
              <a:t>https://disk.yandex.ru/i/rQCgDntZ-F5mbQ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602993" name="Заголовок 1"/>
          <p:cNvSpPr>
            <a:spLocks noGrp="1"/>
          </p:cNvSpPr>
          <p:nvPr>
            <p:ph type="title"/>
          </p:nvPr>
        </p:nvSpPr>
        <p:spPr bwMode="auto"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Посчитать примерный вес булавы в пудах</a:t>
            </a:r>
            <a:endParaRPr b="1"/>
          </a:p>
        </p:txBody>
      </p:sp>
      <p:pic>
        <p:nvPicPr>
          <p:cNvPr id="401368127" name="Рисунок 4013681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00" y="3187032"/>
            <a:ext cx="8310230" cy="3063011"/>
          </a:xfrm>
          <a:prstGeom prst="rect">
            <a:avLst/>
          </a:prstGeom>
        </p:spPr>
      </p:pic>
      <p:sp>
        <p:nvSpPr>
          <p:cNvPr id="1864401445" name="TextBox 1864401444"/>
          <p:cNvSpPr txBox="1"/>
          <p:nvPr/>
        </p:nvSpPr>
        <p:spPr bwMode="auto">
          <a:xfrm>
            <a:off x="424601" y="1904999"/>
            <a:ext cx="8294796" cy="701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вес булавы должен превышать ¼ веса команды, но не больше половины общего веса команды</a:t>
            </a:r>
            <a:endParaRPr sz="20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" descr="D:\ВРазбор\ВСЕ\все 2\Сценарии\23 февраля\2010 для 5-7 классов\1067BIG.jpg">
            <a:extLst>
              <a:ext uri="{FF2B5EF4-FFF2-40B4-BE49-F238E27FC236}">
                <a16:creationId xmlns:a16="http://schemas.microsoft.com/office/drawing/2014/main" id="{144869D2-7066-4F3F-B4C5-D1CA60FE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2047681">
            <a:off x="3223888" y="2261226"/>
            <a:ext cx="2696223" cy="3281878"/>
          </a:xfrm>
          <a:prstGeom prst="rect">
            <a:avLst/>
          </a:prstGeom>
          <a:noFill/>
        </p:spPr>
      </p:pic>
      <p:pic>
        <p:nvPicPr>
          <p:cNvPr id="28676" name="Picture 4" descr="D:\ВРазбор\ВСЕ\все 2\Сценарии\23 февраля\2010 для 5-7 классов\n_frames_032_600x47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5400000">
            <a:off x="71406" y="-1071562"/>
            <a:ext cx="9001188" cy="9144000"/>
          </a:xfrm>
          <a:prstGeom prst="rect">
            <a:avLst/>
          </a:prstGeom>
          <a:noFill/>
        </p:spPr>
      </p:pic>
      <p:pic>
        <p:nvPicPr>
          <p:cNvPr id="1026" name="Picture 2" descr="D:\ВРазбор\ВСЕ\все 2\Сценарии\23 февраля\2010 для 5-7 классов\1067BIG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2047681">
            <a:off x="3260211" y="2259684"/>
            <a:ext cx="2696223" cy="3281878"/>
          </a:xfrm>
          <a:prstGeom prst="rect">
            <a:avLst/>
          </a:prstGeom>
          <a:noFill/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2714612" y="4643446"/>
            <a:ext cx="4143404" cy="1082660"/>
          </a:xfrm>
        </p:spPr>
        <p:txBody>
          <a:bodyPr/>
          <a:lstStyle/>
          <a:p>
            <a:pPr>
              <a:defRPr/>
            </a:pPr>
            <a:r>
              <a:rPr lang="ru-RU" dirty="0"/>
              <a:t>1-40 пудов</a:t>
            </a:r>
            <a:endParaRPr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1"/>
            <a:ext cx="8229600" cy="1685924"/>
          </a:xfrm>
        </p:spPr>
        <p:txBody>
          <a:bodyPr/>
          <a:lstStyle/>
          <a:p>
            <a:pPr algn="ctr">
              <a:buNone/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14348" y="785794"/>
            <a:ext cx="79295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13000" b="1" cap="none" spc="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latin typeface="Luga"/>
              </a:rPr>
              <a:t>1/4</a:t>
            </a:r>
            <a:r>
              <a:rPr lang="ru-RU" sz="13000" b="1" cap="none" spc="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CC"/>
                </a:solidFill>
                <a:latin typeface="Luga"/>
                <a:cs typeface="Arial"/>
              </a:rPr>
              <a:t>&lt;?&lt;1/2</a:t>
            </a:r>
            <a:endParaRPr lang="ru-RU" sz="130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CC"/>
              </a:solidFill>
              <a:latin typeface="Lu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Блок-схема: процесс 32"/>
          <p:cNvSpPr/>
          <p:nvPr/>
        </p:nvSpPr>
        <p:spPr bwMode="auto">
          <a:xfrm>
            <a:off x="6500813" y="1000125"/>
            <a:ext cx="1500187" cy="6429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572250" y="1071563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143000" y="100012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7" name="Picture 2" descr="D:\ВРазбор\ВСЕ\все 2\Сценарии\23 февраля\2010 для 5-7 классов\n_frames_032_600x47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142999"/>
            <a:ext cx="9286875" cy="90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>
            <a:hlinkClick r:id="rId3" action="ppaction://hlinksldjump"/>
          </p:cNvPr>
          <p:cNvSpPr txBox="1"/>
          <p:nvPr/>
        </p:nvSpPr>
        <p:spPr bwMode="auto">
          <a:xfrm>
            <a:off x="6786578" y="1785926"/>
            <a:ext cx="1500188" cy="642938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5,4 км/ч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786182" y="1857364"/>
            <a:ext cx="1357322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0" b="1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+mn-lt"/>
              </a:rPr>
              <a:t>?</a:t>
            </a:r>
            <a:endParaRPr/>
          </a:p>
        </p:txBody>
      </p:sp>
      <p:sp>
        <p:nvSpPr>
          <p:cNvPr id="36" name="Прямоугольник 35">
            <a:hlinkClick r:id="rId4" action="ppaction://hlinksldjump"/>
          </p:cNvPr>
          <p:cNvSpPr/>
          <p:nvPr/>
        </p:nvSpPr>
        <p:spPr bwMode="auto">
          <a:xfrm>
            <a:off x="3143240" y="928670"/>
            <a:ext cx="1285875" cy="6429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18 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>
            <a:hlinkClick r:id="rId5" action="ppaction://hlinksldjump"/>
          </p:cNvPr>
          <p:cNvSpPr/>
          <p:nvPr/>
        </p:nvSpPr>
        <p:spPr bwMode="auto">
          <a:xfrm>
            <a:off x="5072066" y="928670"/>
            <a:ext cx="1285875" cy="6429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32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>
            <a:hlinkClick r:id="rId6" action="ppaction://hlinksldjump"/>
          </p:cNvPr>
          <p:cNvSpPr/>
          <p:nvPr/>
        </p:nvSpPr>
        <p:spPr bwMode="auto">
          <a:xfrm>
            <a:off x="6643688" y="928688"/>
            <a:ext cx="1571625" cy="64293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30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>
            <a:hlinkClick r:id="rId7" action="ppaction://hlinksldjump"/>
          </p:cNvPr>
          <p:cNvSpPr/>
          <p:nvPr/>
        </p:nvSpPr>
        <p:spPr bwMode="auto">
          <a:xfrm>
            <a:off x="1000100" y="1714488"/>
            <a:ext cx="1500188" cy="642938"/>
          </a:xfrm>
          <a:prstGeom prst="rect">
            <a:avLst/>
          </a:prstGeom>
          <a:solidFill>
            <a:schemeClr val="bg1"/>
          </a:solidFill>
          <a:ln w="76200">
            <a:solidFill>
              <a:srgbClr val="33CC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16  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 bwMode="auto">
          <a:xfrm>
            <a:off x="3000364" y="1785926"/>
            <a:ext cx="1500188" cy="6429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22 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 bwMode="auto">
          <a:xfrm>
            <a:off x="4929190" y="1785926"/>
            <a:ext cx="1500188" cy="6429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</a:rPr>
              <a:t>120  км/ч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одержимое 2">
            <a:hlinkClick r:id="rId10" action="ppaction://hlinksldjump"/>
          </p:cNvPr>
          <p:cNvSpPr txBox="1"/>
          <p:nvPr/>
        </p:nvSpPr>
        <p:spPr bwMode="auto">
          <a:xfrm>
            <a:off x="6858016" y="2714620"/>
            <a:ext cx="1500188" cy="64293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34 км/ч</a:t>
            </a:r>
            <a:endParaRPr/>
          </a:p>
        </p:txBody>
      </p:sp>
      <p:sp>
        <p:nvSpPr>
          <p:cNvPr id="42" name="Содержимое 2">
            <a:hlinkClick r:id="rId11" action="ppaction://hlinksldjump"/>
          </p:cNvPr>
          <p:cNvSpPr txBox="1"/>
          <p:nvPr/>
        </p:nvSpPr>
        <p:spPr bwMode="auto">
          <a:xfrm>
            <a:off x="5143504" y="2714620"/>
            <a:ext cx="1500188" cy="642938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370 км/ч</a:t>
            </a:r>
            <a:endParaRPr/>
          </a:p>
        </p:txBody>
      </p:sp>
      <p:sp>
        <p:nvSpPr>
          <p:cNvPr id="43" name="Содержимое 2">
            <a:hlinkClick r:id="rId12" action="ppaction://hlinksldjump"/>
          </p:cNvPr>
          <p:cNvSpPr txBox="1"/>
          <p:nvPr/>
        </p:nvSpPr>
        <p:spPr bwMode="auto">
          <a:xfrm>
            <a:off x="6715140" y="3571876"/>
            <a:ext cx="1500188" cy="642938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800 км/ч</a:t>
            </a:r>
            <a:endParaRPr/>
          </a:p>
        </p:txBody>
      </p:sp>
      <p:sp>
        <p:nvSpPr>
          <p:cNvPr id="44" name="Содержимое 2">
            <a:hlinkClick r:id="rId13" action="ppaction://hlinksldjump"/>
          </p:cNvPr>
          <p:cNvSpPr txBox="1"/>
          <p:nvPr/>
        </p:nvSpPr>
        <p:spPr bwMode="auto">
          <a:xfrm>
            <a:off x="6858016" y="4429132"/>
            <a:ext cx="1500188" cy="642938"/>
          </a:xfrm>
          <a:prstGeom prst="rect">
            <a:avLst/>
          </a:prstGeom>
          <a:ln w="76200">
            <a:solidFill>
              <a:srgbClr val="92D050"/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60 км/ч</a:t>
            </a:r>
            <a:endParaRPr/>
          </a:p>
        </p:txBody>
      </p:sp>
      <p:sp>
        <p:nvSpPr>
          <p:cNvPr id="45" name="Содержимое 2">
            <a:hlinkClick r:id="rId14" action="ppaction://hlinksldjump"/>
          </p:cNvPr>
          <p:cNvSpPr txBox="1"/>
          <p:nvPr/>
        </p:nvSpPr>
        <p:spPr bwMode="auto">
          <a:xfrm>
            <a:off x="5143504" y="4500570"/>
            <a:ext cx="1500188" cy="642938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87 км/ч</a:t>
            </a:r>
            <a:endParaRPr/>
          </a:p>
        </p:txBody>
      </p:sp>
      <p:sp>
        <p:nvSpPr>
          <p:cNvPr id="46" name="Содержимое 2">
            <a:hlinkClick r:id="rId15" action="ppaction://hlinksldjump"/>
          </p:cNvPr>
          <p:cNvSpPr txBox="1"/>
          <p:nvPr/>
        </p:nvSpPr>
        <p:spPr bwMode="auto">
          <a:xfrm>
            <a:off x="5072066" y="3643314"/>
            <a:ext cx="1500188" cy="64293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65 км/ч</a:t>
            </a:r>
            <a:endParaRPr/>
          </a:p>
        </p:txBody>
      </p:sp>
      <p:sp>
        <p:nvSpPr>
          <p:cNvPr id="47" name="Содержимое 2">
            <a:hlinkClick r:id="rId16" action="ppaction://hlinksldjump"/>
          </p:cNvPr>
          <p:cNvSpPr txBox="1"/>
          <p:nvPr/>
        </p:nvSpPr>
        <p:spPr bwMode="auto">
          <a:xfrm>
            <a:off x="6286512" y="5357826"/>
            <a:ext cx="1500188" cy="642938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170 км/ч</a:t>
            </a:r>
            <a:endParaRPr/>
          </a:p>
        </p:txBody>
      </p:sp>
      <p:sp>
        <p:nvSpPr>
          <p:cNvPr id="48" name="Содержимое 2">
            <a:hlinkClick r:id="rId17" action="ppaction://hlinksldjump"/>
          </p:cNvPr>
          <p:cNvSpPr txBox="1"/>
          <p:nvPr/>
        </p:nvSpPr>
        <p:spPr bwMode="auto">
          <a:xfrm>
            <a:off x="4071934" y="5286388"/>
            <a:ext cx="1500188" cy="642938"/>
          </a:xfrm>
          <a:prstGeom prst="rect">
            <a:avLst/>
          </a:prstGeom>
          <a:ln w="76200">
            <a:solidFill>
              <a:srgbClr val="FFC000"/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109 км/ч</a:t>
            </a:r>
            <a:endParaRPr/>
          </a:p>
        </p:txBody>
      </p:sp>
      <p:sp>
        <p:nvSpPr>
          <p:cNvPr id="49" name="Содержимое 2">
            <a:hlinkClick r:id="rId18" action="ppaction://hlinksldjump"/>
          </p:cNvPr>
          <p:cNvSpPr txBox="1"/>
          <p:nvPr/>
        </p:nvSpPr>
        <p:spPr bwMode="auto">
          <a:xfrm>
            <a:off x="2571736" y="4500570"/>
            <a:ext cx="1500188" cy="64293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90 км/ч</a:t>
            </a:r>
            <a:endParaRPr/>
          </a:p>
        </p:txBody>
      </p:sp>
      <p:sp>
        <p:nvSpPr>
          <p:cNvPr id="50" name="Содержимое 2">
            <a:hlinkClick r:id="rId19" action="ppaction://hlinksldjump"/>
          </p:cNvPr>
          <p:cNvSpPr txBox="1"/>
          <p:nvPr/>
        </p:nvSpPr>
        <p:spPr bwMode="auto">
          <a:xfrm>
            <a:off x="1357290" y="5214950"/>
            <a:ext cx="1500188" cy="642938"/>
          </a:xfrm>
          <a:prstGeom prst="rect">
            <a:avLst/>
          </a:prstGeom>
          <a:ln w="76200">
            <a:solidFill>
              <a:srgbClr val="00B050"/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72 км/ч</a:t>
            </a:r>
            <a:endParaRPr/>
          </a:p>
        </p:txBody>
      </p:sp>
      <p:sp>
        <p:nvSpPr>
          <p:cNvPr id="51" name="Содержимое 2">
            <a:hlinkClick r:id="rId20" action="ppaction://hlinksldjump"/>
          </p:cNvPr>
          <p:cNvSpPr txBox="1"/>
          <p:nvPr/>
        </p:nvSpPr>
        <p:spPr bwMode="auto">
          <a:xfrm>
            <a:off x="1000100" y="4214818"/>
            <a:ext cx="1500188" cy="642938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70 км/ч</a:t>
            </a:r>
            <a:endParaRPr/>
          </a:p>
        </p:txBody>
      </p:sp>
      <p:sp>
        <p:nvSpPr>
          <p:cNvPr id="52" name="Содержимое 2">
            <a:hlinkClick r:id="rId21" action="ppaction://hlinksldjump"/>
          </p:cNvPr>
          <p:cNvSpPr txBox="1"/>
          <p:nvPr/>
        </p:nvSpPr>
        <p:spPr bwMode="auto">
          <a:xfrm>
            <a:off x="2500298" y="3500438"/>
            <a:ext cx="1500188" cy="642938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86 км/ч</a:t>
            </a:r>
            <a:endParaRPr/>
          </a:p>
        </p:txBody>
      </p:sp>
      <p:sp>
        <p:nvSpPr>
          <p:cNvPr id="53" name="Содержимое 2">
            <a:hlinkClick r:id="rId22" action="ppaction://hlinksldjump"/>
          </p:cNvPr>
          <p:cNvSpPr txBox="1"/>
          <p:nvPr/>
        </p:nvSpPr>
        <p:spPr bwMode="auto">
          <a:xfrm>
            <a:off x="2500298" y="2571744"/>
            <a:ext cx="1357312" cy="642938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55 км/ч</a:t>
            </a:r>
            <a:endParaRPr/>
          </a:p>
        </p:txBody>
      </p:sp>
      <p:sp>
        <p:nvSpPr>
          <p:cNvPr id="54" name="Содержимое 2">
            <a:hlinkClick r:id="rId23" action="ppaction://hlinksldjump"/>
          </p:cNvPr>
          <p:cNvSpPr txBox="1"/>
          <p:nvPr/>
        </p:nvSpPr>
        <p:spPr bwMode="auto">
          <a:xfrm>
            <a:off x="1000100" y="2571744"/>
            <a:ext cx="1357312" cy="50006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35 км/ч</a:t>
            </a:r>
            <a:endParaRPr/>
          </a:p>
        </p:txBody>
      </p:sp>
      <p:sp>
        <p:nvSpPr>
          <p:cNvPr id="55" name="Содержимое 2">
            <a:hlinkClick r:id="rId24" action="ppaction://hlinksldjump"/>
          </p:cNvPr>
          <p:cNvSpPr txBox="1"/>
          <p:nvPr/>
        </p:nvSpPr>
        <p:spPr bwMode="auto">
          <a:xfrm>
            <a:off x="928662" y="3429000"/>
            <a:ext cx="1500188" cy="500066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160км/ч</a:t>
            </a:r>
          </a:p>
        </p:txBody>
      </p:sp>
      <p:sp>
        <p:nvSpPr>
          <p:cNvPr id="56" name="Содержимое 2">
            <a:hlinkClick r:id="rId25" action="ppaction://hlinksldjump"/>
          </p:cNvPr>
          <p:cNvSpPr txBox="1"/>
          <p:nvPr/>
        </p:nvSpPr>
        <p:spPr bwMode="auto">
          <a:xfrm>
            <a:off x="1428728" y="1000108"/>
            <a:ext cx="1500188" cy="500066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  <a:prstDash val="sysDot"/>
          </a:ln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200">
                <a:latin typeface="+mn-lt"/>
              </a:rPr>
              <a:t> 40км/ч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900B7135-A538-476B-B25B-073D45EB07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6627680"/>
                  </p:ext>
                </p:extLst>
              </p:nvPr>
            </p:nvGraphicFramePr>
            <p:xfrm>
              <a:off x="7894694" y="5733255"/>
              <a:ext cx="1147967" cy="860975"/>
            </p:xfrm>
            <a:graphic>
              <a:graphicData uri="http://schemas.microsoft.com/office/powerpoint/2016/slidezoom">
                <pslz:sldZm>
                  <pslz:sldZmObj sldId="282" cId="0">
                    <pslz:zmPr id="{D583423C-CC44-4462-AEA4-675943E7EC4D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7967" cy="8609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900B7135-A538-476B-B25B-073D45EB07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4694" y="5733255"/>
                <a:ext cx="1147967" cy="8609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890207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658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872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642919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24797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090795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873575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745327" name="Прямоугольник 4"/>
          <p:cNvSpPr/>
          <p:nvPr/>
        </p:nvSpPr>
        <p:spPr bwMode="auto">
          <a:xfrm>
            <a:off x="229140" y="156802"/>
            <a:ext cx="8542845" cy="914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На заставе </a:t>
            </a:r>
            <a:r>
              <a:rPr lang="ru-RU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богатырской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9552415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60915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887304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554420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526738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33463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6098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93859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57212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2806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4300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969341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43187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4400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43375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9411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21407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75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6612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1" y="1071562"/>
            <a:ext cx="7500936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639609" name="Содержимое 2"/>
          <p:cNvSpPr>
            <a:spLocks noGrp="1"/>
          </p:cNvSpPr>
          <p:nvPr>
            <p:ph idx="1"/>
          </p:nvPr>
        </p:nvSpPr>
        <p:spPr bwMode="auto">
          <a:xfrm>
            <a:off x="581024" y="6126162"/>
            <a:ext cx="8229600" cy="554037"/>
          </a:xfrm>
        </p:spPr>
        <p:txBody>
          <a:bodyPr/>
          <a:lstStyle/>
          <a:p>
            <a:pPr>
              <a:defRPr/>
            </a:pPr>
            <a:r>
              <a:rPr u="sng">
                <a:hlinkClick r:id="rId5" tooltip="Цепи"/>
              </a:rPr>
              <a:t>https://disk.yandex.ru/i/YULT2yoWsPJuoA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Разбор\ВСЕ\все 2\Сценарии\23 февраля\2010 для 5-7 классов\mBulatSchitSZolN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2571736" cy="3559497"/>
          </a:xfrm>
          <a:prstGeom prst="rect">
            <a:avLst/>
          </a:prstGeom>
          <a:noFill/>
        </p:spPr>
      </p:pic>
      <p:pic>
        <p:nvPicPr>
          <p:cNvPr id="2051" name="Picture 3" descr="D:\ВРазбор\ВСЕ\все 2\Сценарии\23 февраля\2010 для 5-7 классов\rus-shlem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43538" y="0"/>
            <a:ext cx="3500462" cy="5445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0093" y="0"/>
            <a:ext cx="90039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Что означает слово «булатный»?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0" y="3500438"/>
            <a:ext cx="7715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1. Принадлежащий богатырю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4214818"/>
            <a:ext cx="87154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   2. Изготовленный из азиатской стали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-1428792" y="4857760"/>
            <a:ext cx="98584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3. Тяжелый, неподъемный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-1428792" y="5429264"/>
            <a:ext cx="91440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4</a:t>
            </a:r>
            <a:r>
              <a:rPr lang="ru-RU" sz="3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. Красивый, с узорами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6" name="Picture 8" descr="D:\ВРазбор\ВСЕ\все 2\Сценарии\23 февраля\2010 для 5-7 классов\mBulatnyySchit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3244176"/>
            <a:ext cx="2357454" cy="3613824"/>
          </a:xfrm>
          <a:prstGeom prst="rect">
            <a:avLst/>
          </a:prstGeom>
          <a:noFill/>
        </p:spPr>
      </p:pic>
      <p:pic>
        <p:nvPicPr>
          <p:cNvPr id="7173" name="Picture 5" descr="D:\ВРазбор\ВСЕ\все 2\Сценарии\23 февраля\2010 для 5-7 классов\клинок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14678" y="1590675"/>
            <a:ext cx="2124075" cy="5267325"/>
          </a:xfrm>
          <a:prstGeom prst="rect">
            <a:avLst/>
          </a:prstGeom>
          <a:noFill/>
        </p:spPr>
      </p:pic>
      <p:pic>
        <p:nvPicPr>
          <p:cNvPr id="7172" name="Picture 4" descr="D:\ВРазбор\ВСЕ\все 2\Сценарии\23 февраля\2010 для 5-7 классов\volk_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3893590" cy="3143247"/>
          </a:xfrm>
          <a:prstGeom prst="rect">
            <a:avLst/>
          </a:prstGeom>
          <a:noFill/>
        </p:spPr>
      </p:pic>
      <p:pic>
        <p:nvPicPr>
          <p:cNvPr id="7171" name="Picture 3" descr="D:\ВРазбор\ВСЕ\все 2\Сценарии\23 февраля\2010 для 5-7 классов\Srez_b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080000" y="0"/>
            <a:ext cx="4064000" cy="3048000"/>
          </a:xfrm>
          <a:prstGeom prst="rect">
            <a:avLst/>
          </a:prstGeom>
          <a:noFill/>
        </p:spPr>
      </p:pic>
      <p:pic>
        <p:nvPicPr>
          <p:cNvPr id="7170" name="Picture 2" descr="D:\ВРазбор\ВСЕ\все 2\Сценарии\23 февраля\2010 для 5-7 классов\priobschenie_kulikov02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695825" y="4114800"/>
            <a:ext cx="4448175" cy="2743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1142976" y="1142984"/>
            <a:ext cx="750099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3200" b="1" cap="none" spc="0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Булат – сталь, благодаря особой 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технологии изготовления отличается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с</a:t>
            </a:r>
            <a:r>
              <a:rPr lang="ru-RU" sz="3200" b="1" cap="none" spc="0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воеобразной внутренней структурой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и видом («узором») поверхности,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высокой твердостью и упругостью. 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Используется для холодного оружия – </a:t>
            </a:r>
            <a:endParaRPr/>
          </a:p>
          <a:p>
            <a:pPr>
              <a:defRPr/>
            </a:pPr>
            <a:r>
              <a:rPr lang="ru-RU" sz="3200" b="1">
                <a:ln w="28575">
                  <a:noFill/>
                  <a:prstDash val="solid"/>
                </a:ln>
                <a:solidFill>
                  <a:srgbClr val="FFC000"/>
                </a:solidFill>
                <a:latin typeface="+mj-lt"/>
              </a:rPr>
              <a:t>клинков, мечей, сабель, кинжалов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Разбор\ВСЕ\все 2\Сценарии\23 февраля\2010 для 5-7 классов\щ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14282" y="285728"/>
            <a:ext cx="3367017" cy="2590013"/>
          </a:xfrm>
          <a:prstGeom prst="rect">
            <a:avLst/>
          </a:prstGeom>
          <a:noFill/>
        </p:spPr>
      </p:pic>
      <p:pic>
        <p:nvPicPr>
          <p:cNvPr id="3075" name="Picture 3" descr="D:\ВРазбор\ВСЕ\все 2\Сценарии\23 февраля\2010 для 5-7 классов\ножны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857884" y="3214686"/>
            <a:ext cx="2833598" cy="3381382"/>
          </a:xfrm>
          <a:prstGeom prst="rect">
            <a:avLst/>
          </a:prstGeom>
          <a:noFill/>
        </p:spPr>
      </p:pic>
      <p:pic>
        <p:nvPicPr>
          <p:cNvPr id="3076" name="Picture 4" descr="D:\ВРазбор\ВСЕ\все 2\Сценарии\23 февраля\2010 для 5-7 классов\кнут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857752" y="285728"/>
            <a:ext cx="3879673" cy="2538415"/>
          </a:xfrm>
          <a:prstGeom prst="rect">
            <a:avLst/>
          </a:prstGeom>
          <a:noFill/>
        </p:spPr>
      </p:pic>
      <p:pic>
        <p:nvPicPr>
          <p:cNvPr id="3077" name="Picture 5" descr="D:\ВРазбор\ВСЕ\все 2\Сценарии\23 февраля\2010 для 5-7 классов\булава.gif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85720" y="3643314"/>
            <a:ext cx="2857518" cy="28575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0" y="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35718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00562" y="2142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14942" y="32146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4" descr="D:\ВРазбор\ВСЕ\все 2\Сценарии\23 февраля\2010 для 5-7 классов\кн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571480"/>
            <a:ext cx="9280664" cy="6072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d"/>
      </p:transition>
    </mc:Choice>
    <mc:Fallback xmlns:w="http://schemas.openxmlformats.org/wordprocessingml/2006/main" xmlns:m="http://schemas.openxmlformats.org/officeDocument/2006/math" xmlns="">
      <p:transition spd="slow" advClick="1">
        <p:pull dir="ld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8" name="Picture 2" descr="D:\ВРазбор\ВСЕ\все 2\Сценарии\23 февраля\2010 для 5-7 классов\Свято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14282" y="1214422"/>
            <a:ext cx="2500330" cy="3056637"/>
          </a:xfrm>
          <a:prstGeom prst="rect">
            <a:avLst/>
          </a:prstGeom>
          <a:noFill/>
        </p:spPr>
      </p:pic>
      <p:pic>
        <p:nvPicPr>
          <p:cNvPr id="4099" name="Picture 3" descr="D:\ВРазбор\ВСЕ\все 2\Сценарии\23 февраля\2010 для 5-7 классов\Добрыня Никитич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43174" y="1214422"/>
            <a:ext cx="2275432" cy="3071834"/>
          </a:xfrm>
          <a:prstGeom prst="rect">
            <a:avLst/>
          </a:prstGeom>
          <a:noFill/>
        </p:spPr>
      </p:pic>
      <p:pic>
        <p:nvPicPr>
          <p:cNvPr id="4100" name="Picture 4" descr="D:\ВРазбор\ВСЕ\все 2\Сценарии\23 февраля\2010 для 5-7 классов\alesha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929190" y="1214422"/>
            <a:ext cx="2155284" cy="3084215"/>
          </a:xfrm>
          <a:prstGeom prst="rect">
            <a:avLst/>
          </a:prstGeom>
          <a:noFill/>
        </p:spPr>
      </p:pic>
      <p:pic>
        <p:nvPicPr>
          <p:cNvPr id="4101" name="Picture 5" descr="D:\ВРазбор\ВСЕ\все 2\Сценарии\23 февраля\2010 для 5-7 классов\микула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072330" y="1214422"/>
            <a:ext cx="1894298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1000100" y="428604"/>
            <a:ext cx="769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86116" y="428604"/>
            <a:ext cx="769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643570" y="428604"/>
            <a:ext cx="769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500958" y="428604"/>
            <a:ext cx="769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2" descr="D:\ВРазбор\ВСЕ\все 2\Сценарии\23 февраля\2010 для 5-7 классов\Святог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28794" y="0"/>
            <a:ext cx="5434555" cy="664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:w="http://schemas.openxmlformats.org/wordprocessingml/2006/main" xmlns:m="http://schemas.openxmlformats.org/officeDocument/2006/math" xmlns="">
      <p:transition spd="slow" advClick="1">
        <p:pull dir="rd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Разбор\ВСЕ\все 2\Сценарии\23 февраля\2010 для 5-7 классов\3 богатыря размазан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357166"/>
            <a:ext cx="9057762" cy="6000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1714480" y="500042"/>
            <a:ext cx="607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14744" y="571480"/>
            <a:ext cx="607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929322" y="928670"/>
            <a:ext cx="607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4572008"/>
            <a:ext cx="68264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1. Алеша Попович  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5357826"/>
            <a:ext cx="68264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  2. </a:t>
            </a: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Добрыня Никитич</a:t>
            </a:r>
            <a:r>
              <a:rPr lang="ru-RU" sz="4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6088559"/>
            <a:ext cx="68264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4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   3. </a:t>
            </a: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Илья Муромец</a:t>
            </a:r>
            <a:r>
              <a:rPr lang="ru-RU" sz="4400" b="1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2" descr="D:\ВРазбор\ВСЕ\все 2\Сценарии\23 февраля\2010 для 5-7 классов\800px-Die_drei_Bogaty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57224" y="1071546"/>
            <a:ext cx="7629610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857224" y="214290"/>
            <a:ext cx="26422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2. Добрыня </a:t>
            </a:r>
            <a:endParaRPr dirty="0"/>
          </a:p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Никитич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28992" y="214290"/>
            <a:ext cx="20253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3. Илья </a:t>
            </a:r>
            <a:endParaRPr dirty="0"/>
          </a:p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Муромец</a:t>
            </a:r>
            <a:endParaRPr lang="ru-RU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643570" y="214290"/>
            <a:ext cx="21028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1. Алеша </a:t>
            </a:r>
            <a:endParaRPr dirty="0"/>
          </a:p>
          <a:p>
            <a:pPr algn="ctr">
              <a:defRPr/>
            </a:pPr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Попович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6" name="Picture 2" descr="D:\ВРазбор\ВСЕ\все 2\Сценарии\23 февраля\2010 для 5-7 классов\соловей-разбой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1643050"/>
            <a:ext cx="2479665" cy="2571768"/>
          </a:xfrm>
          <a:prstGeom prst="rect">
            <a:avLst/>
          </a:prstGeom>
          <a:noFill/>
        </p:spPr>
      </p:pic>
      <p:pic>
        <p:nvPicPr>
          <p:cNvPr id="6147" name="Picture 3" descr="D:\ВРазбор\ВСЕ\все 2\Сценарии\23 февраля\2010 для 5-7 классов\идолище поганое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28860" y="1643050"/>
            <a:ext cx="2331716" cy="2643206"/>
          </a:xfrm>
          <a:prstGeom prst="rect">
            <a:avLst/>
          </a:prstGeom>
          <a:noFill/>
        </p:spPr>
      </p:pic>
      <p:pic>
        <p:nvPicPr>
          <p:cNvPr id="6148" name="Picture 4" descr="D:\ВРазбор\ВСЕ\все 2\Сценарии\23 февраля\2010 для 5-7 классов\змей1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908170" y="1643050"/>
            <a:ext cx="2235830" cy="2643206"/>
          </a:xfrm>
          <a:prstGeom prst="rect">
            <a:avLst/>
          </a:prstGeom>
          <a:noFill/>
        </p:spPr>
      </p:pic>
      <p:pic>
        <p:nvPicPr>
          <p:cNvPr id="6149" name="Picture 5" descr="D:\ВРазбор\ВСЕ\все 2\Сценарии\23 февраля\2010 для 5-7 классов\поляница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786314" y="1643050"/>
            <a:ext cx="2041792" cy="26432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857224" y="64291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14678" y="64291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357818" y="64291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715272" y="64291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16 км/ч – 6 баллов</a:t>
            </a:r>
            <a:endParaRPr/>
          </a:p>
        </p:txBody>
      </p:sp>
      <p:pic>
        <p:nvPicPr>
          <p:cNvPr id="6147" name="Picture 2" descr="D:\ВРазбор\ВСЕ\все 2\Сценарии\23 февраля\2010 для 5-7 классов\мух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43063" y="1785938"/>
            <a:ext cx="5516562" cy="363855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A00541A2-5250-4C23-8600-5D7D8E1BEC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5942366"/>
                  </p:ext>
                </p:extLst>
              </p:nvPr>
            </p:nvGraphicFramePr>
            <p:xfrm>
              <a:off x="6652967" y="5030456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15643911-2D58-434B-920E-EE5A36607A0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Ссылка на слайд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00541A2-5250-4C23-8600-5D7D8E1BEC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2967" y="503045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4" descr="D:\ВРазбор\ВСЕ\все 2\Сценарии\23 февраля\2010 для 5-7 классов\змей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43042" y="0"/>
            <a:ext cx="580103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d"/>
      </p:transition>
    </mc:Choice>
    <mc:Fallback xmlns:w="http://schemas.openxmlformats.org/wordprocessingml/2006/main" xmlns:m="http://schemas.openxmlformats.org/officeDocument/2006/math" xmlns="">
      <p:transition spd="slow" advClick="1">
        <p:pull dir="ld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296337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760629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602264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45797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250999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7458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843361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738155" name="Прямоугольник 4"/>
          <p:cNvSpPr/>
          <p:nvPr/>
        </p:nvSpPr>
        <p:spPr bwMode="auto">
          <a:xfrm>
            <a:off x="1004438" y="228240"/>
            <a:ext cx="7063684" cy="914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Отдых богатырский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6041406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57356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814075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96164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622869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983237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875898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18521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57212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16049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4300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79570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43187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82583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43375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646300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329540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75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88606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1" y="1071562"/>
            <a:ext cx="7500936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6719331" name="Содержимое 2"/>
          <p:cNvSpPr>
            <a:spLocks noGrp="1"/>
          </p:cNvSpPr>
          <p:nvPr>
            <p:ph idx="1"/>
          </p:nvPr>
        </p:nvSpPr>
        <p:spPr bwMode="auto">
          <a:xfrm>
            <a:off x="581024" y="6126162"/>
            <a:ext cx="8229600" cy="554037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5" tooltip="Отдых богатырский"/>
              </a:rPr>
              <a:t>https://disk.yandex.ru/i/GAZkTeGCNZ3ENQ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683028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74637"/>
            <a:ext cx="8229600" cy="685799"/>
          </a:xfrm>
        </p:spPr>
        <p:txBody>
          <a:bodyPr/>
          <a:lstStyle/>
          <a:p>
            <a:pPr>
              <a:defRPr/>
            </a:pPr>
            <a:r>
              <a:rPr u="sng">
                <a:hlinkClick r:id="rId2" tooltip="Пляска"/>
              </a:rPr>
              <a:t>https://youtu.be/jwdEo8ZgvFw</a:t>
            </a:r>
            <a:endParaRPr/>
          </a:p>
        </p:txBody>
      </p:sp>
      <p:pic>
        <p:nvPicPr>
          <p:cNvPr id="1034992111" name="Рисунок 10349921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98230" y="1377461"/>
            <a:ext cx="10267949" cy="44957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671478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120626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028493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74611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711557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56996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810555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1761146" name="Прямоугольник 4"/>
          <p:cNvSpPr/>
          <p:nvPr/>
        </p:nvSpPr>
        <p:spPr bwMode="auto">
          <a:xfrm>
            <a:off x="1122603" y="228240"/>
            <a:ext cx="6830952" cy="914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Удаль богатырская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3965109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491603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62800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05365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490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228274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53377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465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57212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014930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4300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00219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43187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708130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43375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0310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04539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4375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960164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5811" y="1071562"/>
            <a:ext cx="7500936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553844" name="Содержимое 2"/>
          <p:cNvSpPr>
            <a:spLocks noGrp="1"/>
          </p:cNvSpPr>
          <p:nvPr>
            <p:ph idx="1"/>
          </p:nvPr>
        </p:nvSpPr>
        <p:spPr bwMode="auto">
          <a:xfrm>
            <a:off x="581024" y="6126162"/>
            <a:ext cx="8229600" cy="554037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5" tooltip="Удаль богатырская"/>
              </a:rPr>
              <a:t>https://disk.yandex.ru/i/pUayOj7PH3RleQ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24A94-BE7D-4B40-885B-ED539CDCF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5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157719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94036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17200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936265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82844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4298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01501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7729494" name="Прямоугольник 4"/>
          <p:cNvSpPr/>
          <p:nvPr/>
        </p:nvSpPr>
        <p:spPr bwMode="auto">
          <a:xfrm>
            <a:off x="380417" y="119359"/>
            <a:ext cx="7906331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На заставе </a:t>
            </a:r>
            <a:r>
              <a:rPr lang="ru-RU" sz="5400" b="1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богатырской</a:t>
            </a:r>
            <a:endParaRPr lang="ru-RU" sz="5400" b="1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6429811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545139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569463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827607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9230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880542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93729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593391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81949" y="5257006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6281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204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13085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098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64005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76699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297062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43562" y="5695949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21369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8881" y="5695949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34675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6822667" name="Содержимое 2"/>
          <p:cNvSpPr>
            <a:spLocks noGrp="1"/>
          </p:cNvSpPr>
          <p:nvPr>
            <p:ph idx="1"/>
          </p:nvPr>
        </p:nvSpPr>
        <p:spPr bwMode="auto">
          <a:xfrm>
            <a:off x="981807" y="5732065"/>
            <a:ext cx="7304942" cy="1089819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hlink"/>
                </a:solidFill>
                <a:hlinkClick r:id="rId4" tooltip="Добры молодцы!"/>
              </a:rPr>
              <a:t>https://disk.yandex.ru/i/7LYtobejoist_A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1504079193" name="Picture 2" descr="D:\ВРазбор\ВСЕ\все 2\Сценарии\23 февраля\2010 для 5-7 классов\800px-Die_drei_Bogatyr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85811" y="942181"/>
            <a:ext cx="7500936" cy="478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481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671478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7713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120626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42950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028493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0075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746110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00562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711557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00375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56996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00187" y="0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810555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1761146" name="Прямоугольник 4"/>
          <p:cNvSpPr/>
          <p:nvPr/>
        </p:nvSpPr>
        <p:spPr bwMode="auto">
          <a:xfrm>
            <a:off x="3460701" y="228240"/>
            <a:ext cx="21547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zhitsa"/>
              </a:rPr>
              <a:t>Финал</a:t>
            </a:r>
            <a:endParaRPr lang="ru-RU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39651093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114300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491603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264318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62800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414337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05365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52911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4904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81949" y="1071562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2282741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81949" y="2571750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453377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81949" y="4071937"/>
            <a:ext cx="1162049" cy="156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4656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81949" y="5572125"/>
            <a:ext cx="1162049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0149308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4300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00219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43187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7081305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143375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03106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43562" y="5857875"/>
            <a:ext cx="1566861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045392" name="Picture 3" descr="D:\ВРазбор\ВСЕ\все 2\Сценарии\23 февраля\2010 для 5-7 классов\47bc368427f24af817857becf457a161_full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143750" y="5857875"/>
            <a:ext cx="1566862" cy="11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Мультимедиа в Интернете 1" title="Русская рать песня">
            <a:hlinkClick r:id="" action="ppaction://media"/>
            <a:extLst>
              <a:ext uri="{FF2B5EF4-FFF2-40B4-BE49-F238E27FC236}">
                <a16:creationId xmlns:a16="http://schemas.microsoft.com/office/drawing/2014/main" id="{F16AF201-AE8F-41BE-882A-F95521944A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196" y="1107684"/>
            <a:ext cx="8565129" cy="48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18 км/ч – 5 баллов</a:t>
            </a:r>
            <a:endParaRPr/>
          </a:p>
        </p:txBody>
      </p:sp>
      <p:pic>
        <p:nvPicPr>
          <p:cNvPr id="7171" name="Picture 2" descr="D:\ВРазбор\ВСЕ\все 2\Сценарии\23 февраля\2010 для 5-7 классов\лыжник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428750" y="1643063"/>
            <a:ext cx="6115050" cy="4117975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FC072A97-E49B-41C6-B834-C1EA4FFE7D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2330668"/>
                  </p:ext>
                </p:extLst>
              </p:nvPr>
            </p:nvGraphicFramePr>
            <p:xfrm>
              <a:off x="6605833" y="4898571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9786E19E-2C24-42D5-A69D-1E75A3199DD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C072A97-E49B-41C6-B834-C1EA4FFE7D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5833" y="489857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22 км/ч – 7 баллов</a:t>
            </a:r>
            <a:endParaRPr/>
          </a:p>
        </p:txBody>
      </p:sp>
      <p:pic>
        <p:nvPicPr>
          <p:cNvPr id="8195" name="Picture 2" descr="D:\ВРазбор\ВСЕ\все 2\Сценарии\23 февраля\2010 для 5-7 классов\черная мамб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428875" y="1571625"/>
            <a:ext cx="3443288" cy="48641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98C5A764-1F86-4459-94F6-CE22911CFD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9876358"/>
                  </p:ext>
                </p:extLst>
              </p:nvPr>
            </p:nvGraphicFramePr>
            <p:xfrm>
              <a:off x="6634113" y="5002195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BC30FAB3-06E3-4EDA-B535-8974E04BF2D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8C5A764-1F86-4459-94F6-CE22911CFD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113" y="500219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30 км/ч – 6 баллов</a:t>
            </a:r>
            <a:endParaRPr/>
          </a:p>
        </p:txBody>
      </p:sp>
      <p:pic>
        <p:nvPicPr>
          <p:cNvPr id="9219" name="Picture 2" descr="D:\ВРазбор\ВСЕ\все 2\Сценарии\23 февраля\2010 для 5-7 классов\стрекоз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928813" y="1928813"/>
            <a:ext cx="4667250" cy="3500437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39521D27-6B5D-43A0-AF04-0E71EF475E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6649968"/>
                  </p:ext>
                </p:extLst>
              </p:nvPr>
            </p:nvGraphicFramePr>
            <p:xfrm>
              <a:off x="6596406" y="4945673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0AA988A3-96CD-439E-850C-49DAC6ABDED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9521D27-6B5D-43A0-AF04-0E71EF475E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6406" y="494567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32 км/ч – 5 баллов</a:t>
            </a:r>
            <a:endParaRPr/>
          </a:p>
        </p:txBody>
      </p:sp>
      <p:pic>
        <p:nvPicPr>
          <p:cNvPr id="10243" name="Picture 2" descr="D:\ВРазбор\ВСЕ\все 2\Сценарии\23 февраля\2010 для 5-7 классов\велосипед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190750" y="1924050"/>
            <a:ext cx="4953000" cy="3735388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539E5DF1-111F-434A-B774-F141EEE23C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5284544"/>
                  </p:ext>
                </p:extLst>
              </p:nvPr>
            </p:nvGraphicFramePr>
            <p:xfrm>
              <a:off x="6615260" y="4955093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B50B9552-9EC1-4BDA-9E33-F6F92B58310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39E5DF1-111F-434A-B774-F141EEE23C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5260" y="495509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34 км/ч – 7 баллов</a:t>
            </a:r>
            <a:endParaRPr/>
          </a:p>
        </p:txBody>
      </p:sp>
      <p:pic>
        <p:nvPicPr>
          <p:cNvPr id="11267" name="Picture 2" descr="D:\ВРазбор\ВСЕ\все 2\Сценарии\23 февраля\2010 для 5-7 классов\черепаха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428750" y="1785938"/>
            <a:ext cx="6270625" cy="371475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283E0638-7C3C-475A-BE17-2249C556DF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819432"/>
                  </p:ext>
                </p:extLst>
              </p:nvPr>
            </p:nvGraphicFramePr>
            <p:xfrm>
              <a:off x="6605833" y="4973934"/>
              <a:ext cx="2286000" cy="1714500"/>
            </p:xfrm>
            <a:graphic>
              <a:graphicData uri="http://schemas.microsoft.com/office/powerpoint/2016/slidezoom">
                <pslz:sldZm>
                  <pslz:sldZmObj sldId="258" cId="0">
                    <pslz:zmPr id="{F5711EAE-BBE3-447D-A2C1-602DB1E3BE7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83E0638-7C3C-475A-BE17-2249C556DF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5833" y="497393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488</Words>
  <Application>Microsoft Office PowerPoint</Application>
  <DocSecurity>0</DocSecurity>
  <PresentationFormat>Экран (4:3)</PresentationFormat>
  <Paragraphs>109</Paragraphs>
  <Slides>46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Izhitsa</vt:lpstr>
      <vt:lpstr>Luga</vt:lpstr>
      <vt:lpstr>Тема Office</vt:lpstr>
      <vt:lpstr>Презентация PowerPoint</vt:lpstr>
      <vt:lpstr>Презентация PowerPoint</vt:lpstr>
      <vt:lpstr>Презентация PowerPoint</vt:lpstr>
      <vt:lpstr>16 км/ч – 6 баллов</vt:lpstr>
      <vt:lpstr>18 км/ч – 5 баллов</vt:lpstr>
      <vt:lpstr>22 км/ч – 7 баллов</vt:lpstr>
      <vt:lpstr>30 км/ч – 6 баллов</vt:lpstr>
      <vt:lpstr>32 км/ч – 5 баллов</vt:lpstr>
      <vt:lpstr>34 км/ч – 7 баллов</vt:lpstr>
      <vt:lpstr>35 км/ч – 7 баллов</vt:lpstr>
      <vt:lpstr>40 км/ч – 8 баллов</vt:lpstr>
      <vt:lpstr>55 км/ч – 7 баллов</vt:lpstr>
      <vt:lpstr>60 км/ч – 10 баллов</vt:lpstr>
      <vt:lpstr>65 км/ч – 8 баллов</vt:lpstr>
      <vt:lpstr>70 км/ч – 9 баллов</vt:lpstr>
      <vt:lpstr>72 км/ч – 8 баллов</vt:lpstr>
      <vt:lpstr>86 км/ч – 7 баллов</vt:lpstr>
      <vt:lpstr>87 км/ч – 9 баллов</vt:lpstr>
      <vt:lpstr>90 км/ч – 8 баллов</vt:lpstr>
      <vt:lpstr>109 км/ч – 7 баллов</vt:lpstr>
      <vt:lpstr>120 км/ч – 8 баллов</vt:lpstr>
      <vt:lpstr>160 км/ч – 4 балла</vt:lpstr>
      <vt:lpstr>170 км/ч – 4 балла</vt:lpstr>
      <vt:lpstr>370 км/ч – 3 балла</vt:lpstr>
      <vt:lpstr>800 км/ч – 2 балла</vt:lpstr>
      <vt:lpstr>6 баллов</vt:lpstr>
      <vt:lpstr>Презентация PowerPoint</vt:lpstr>
      <vt:lpstr>Посчитать примерный вес булавы в пудах</vt:lpstr>
      <vt:lpstr>1-40 пудов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МОУ Гимназия № 46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Вожатые</dc:creator>
  <cp:keywords/>
  <dc:description/>
  <cp:lastModifiedBy>Наталья Сорокина</cp:lastModifiedBy>
  <cp:revision>53</cp:revision>
  <dcterms:created xsi:type="dcterms:W3CDTF">2010-02-12T14:01:58Z</dcterms:created>
  <dcterms:modified xsi:type="dcterms:W3CDTF">2024-02-17T17:07:45Z</dcterms:modified>
  <cp:category/>
  <dc:identifier/>
  <cp:contentStatus/>
  <dc:language/>
  <cp:version/>
</cp:coreProperties>
</file>