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61" r:id="rId4"/>
    <p:sldId id="266" r:id="rId5"/>
    <p:sldId id="262" r:id="rId6"/>
    <p:sldId id="263" r:id="rId7"/>
    <p:sldId id="267" r:id="rId8"/>
    <p:sldId id="265" r:id="rId9"/>
    <p:sldId id="259" r:id="rId10"/>
    <p:sldId id="260" r:id="rId11"/>
    <p:sldId id="268" r:id="rId12"/>
    <p:sldId id="269" r:id="rId13"/>
    <p:sldId id="258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1" d="100"/>
          <a:sy n="71" d="100"/>
        </p:scale>
        <p:origin x="-41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9D9A-5C79-4D33-903E-B3E138D0C4A6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EAA3-D868-4EA6-B334-3ECEDC8117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950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9D9A-5C79-4D33-903E-B3E138D0C4A6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EAA3-D868-4EA6-B334-3ECEDC8117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2038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9D9A-5C79-4D33-903E-B3E138D0C4A6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EAA3-D868-4EA6-B334-3ECEDC8117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9936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9D9A-5C79-4D33-903E-B3E138D0C4A6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EAA3-D868-4EA6-B334-3ECEDC8117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6768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9D9A-5C79-4D33-903E-B3E138D0C4A6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EAA3-D868-4EA6-B334-3ECEDC8117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836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9D9A-5C79-4D33-903E-B3E138D0C4A6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EAA3-D868-4EA6-B334-3ECEDC8117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0502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9D9A-5C79-4D33-903E-B3E138D0C4A6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EAA3-D868-4EA6-B334-3ECEDC8117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6959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9D9A-5C79-4D33-903E-B3E138D0C4A6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EAA3-D868-4EA6-B334-3ECEDC8117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8090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9D9A-5C79-4D33-903E-B3E138D0C4A6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EAA3-D868-4EA6-B334-3ECEDC8117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856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9D9A-5C79-4D33-903E-B3E138D0C4A6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EAA3-D868-4EA6-B334-3ECEDC8117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226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9D9A-5C79-4D33-903E-B3E138D0C4A6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BEAA3-D868-4EA6-B334-3ECEDC8117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7746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B9D9A-5C79-4D33-903E-B3E138D0C4A6}" type="datetimeFigureOut">
              <a:rPr lang="ru-RU" smtClean="0"/>
              <a:pPr/>
              <a:t>26.03.2024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BEAA3-D868-4EA6-B334-3ECEDC8117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795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&#1063;&#1091;&#1084;&#1073;&#1091;&#1083;&#1072;&#1090;.com).mp4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&#1060;&#1080;&#1079;&#1082;&#1091;&#1083;&#1100;&#1090;&#1084;&#1080;&#1085;&#1091;&#1090;&#1082;&#1072;.mp4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du42.ru/sites/ds157/files/2016/10/solnce66666666666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939" y="-299788"/>
            <a:ext cx="10038255" cy="778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732653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4136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3368" y="2175137"/>
            <a:ext cx="3257951" cy="388754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467" y="1290606"/>
            <a:ext cx="5851969" cy="438897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056" y="-50155"/>
            <a:ext cx="9150889" cy="1222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06297" y="6062681"/>
            <a:ext cx="75470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Чумбылат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марийский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князь, живший более 800 лет назад и сохранивший о себе память на долгие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34613" y="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287887" y="1455313"/>
            <a:ext cx="1876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Чумбылат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911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68259" y="10303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11</a:t>
            </a:r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Чумбылат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465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773296" y="103031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ФИЗКУЛЬТМИНУТКА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14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896" y="1275008"/>
            <a:ext cx="7861479" cy="536552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555" y="0"/>
            <a:ext cx="9150889" cy="11827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09927" y="2060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7841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1516" y="930401"/>
            <a:ext cx="460868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Ответы:</a:t>
            </a: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Охота</a:t>
            </a:r>
          </a:p>
          <a:p>
            <a:pPr marL="514350" indent="-514350">
              <a:buAutoNum type="arabicPeriod"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Бортничество</a:t>
            </a:r>
          </a:p>
          <a:p>
            <a:pPr marL="514350" indent="-514350">
              <a:buAutoNum type="arabicPeriod"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</a:t>
            </a:r>
          </a:p>
          <a:p>
            <a:pPr marL="514350" indent="-514350">
              <a:buAutoNum type="arabicPeriod"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12 веке</a:t>
            </a:r>
          </a:p>
          <a:p>
            <a:pPr marL="514350" indent="-514350">
              <a:buAutoNum type="arabicPeriod"/>
            </a:pP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Чумбылат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789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8623" y="1737564"/>
            <a:ext cx="10273047" cy="2387600"/>
          </a:xfrm>
        </p:spPr>
        <p:txBody>
          <a:bodyPr>
            <a:normAutofit/>
          </a:bodyPr>
          <a:lstStyle/>
          <a:p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 в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начале 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XIII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веков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3147" y="4549083"/>
            <a:ext cx="9144000" cy="1655762"/>
          </a:xfrm>
        </p:spPr>
        <p:txBody>
          <a:bodyPr/>
          <a:lstStyle/>
          <a:p>
            <a:pPr algn="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«Исконный край отечества – марийский,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глубины веков история твоя</a:t>
            </a:r>
            <a:r>
              <a:rPr lang="ru-RU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Отрывок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стихотворение А. Подольского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147" y="0"/>
            <a:ext cx="9144793" cy="13136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97047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5586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5814" b="6977"/>
          <a:stretch/>
        </p:blipFill>
        <p:spPr>
          <a:xfrm>
            <a:off x="1486869" y="0"/>
            <a:ext cx="9144793" cy="10174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7614" y="2857829"/>
            <a:ext cx="8412480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32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территории:</a:t>
            </a:r>
          </a:p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Полноводные реки 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озера.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Леса богатые пушниной, ягодой, грибами.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Умеренный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климат.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Луга, богатые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травой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47" y="1490727"/>
            <a:ext cx="8455514" cy="451659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9265920" y="1117535"/>
            <a:ext cx="277523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spc="-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имевшие до XVIII века своей письменности и никогда не ведавшие собственной государственности, но сильные и сплочённые марийцы – возможно, самый </a:t>
            </a:r>
            <a:r>
              <a:rPr lang="ru-RU" sz="2400" b="1" spc="-3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загадочный </a:t>
            </a:r>
            <a:r>
              <a:rPr lang="ru-RU" sz="2400" b="1" spc="-3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 </a:t>
            </a:r>
            <a:r>
              <a:rPr lang="ru-RU" sz="2400" b="1" spc="-3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России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9846" y="845717"/>
            <a:ext cx="3083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Марийская земля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90314" y="165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b="9170"/>
          <a:stretch/>
        </p:blipFill>
        <p:spPr>
          <a:xfrm>
            <a:off x="4679266" y="3930052"/>
            <a:ext cx="4169938" cy="270234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63329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482" r="5641" b="4970"/>
          <a:stretch/>
        </p:blipFill>
        <p:spPr>
          <a:xfrm>
            <a:off x="433588" y="1322093"/>
            <a:ext cx="3773510" cy="519135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280" y="1322093"/>
            <a:ext cx="4516115" cy="526880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332" y="-21397"/>
            <a:ext cx="9144793" cy="1141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25792" y="759525"/>
            <a:ext cx="1164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Охота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52681" y="2394277"/>
            <a:ext cx="25500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Марийские леса… Они не зря славятся на все Поволжье, на всю Россию, это самый крупный лесной массив на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Волге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2029" y="1802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6219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714" t="10329" r="50892" b="17183"/>
          <a:stretch/>
        </p:blipFill>
        <p:spPr>
          <a:xfrm>
            <a:off x="412629" y="1294714"/>
            <a:ext cx="4134119" cy="530156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0094" t="54648" r="7793" b="8357"/>
          <a:stretch/>
        </p:blipFill>
        <p:spPr>
          <a:xfrm>
            <a:off x="7739905" y="1314540"/>
            <a:ext cx="2884363" cy="361923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53230" y="5065587"/>
            <a:ext cx="66377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Подсечно-огневое земледелие - одна из примитивных, древних систем земледелия лесной зоны, основанная на выжигании леса и посадке на этом месте культурных растений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112" y="-90152"/>
            <a:ext cx="9144793" cy="12728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90186" y="1033104"/>
            <a:ext cx="2041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Земледелие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84169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346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55" y="1616722"/>
            <a:ext cx="3019425" cy="458152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574" t="4695" r="53285" b="52488"/>
          <a:stretch/>
        </p:blipFill>
        <p:spPr>
          <a:xfrm>
            <a:off x="7635240" y="2999454"/>
            <a:ext cx="4370231" cy="349618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181" y="0"/>
            <a:ext cx="9144793" cy="11827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0426" y="1832202"/>
            <a:ext cx="879157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Бортничество было чрезвычайно распространенным лесным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промыслом. Бортью называлось дерево с дуплом,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заселенным лесными пчелами.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Каждый, кто находил в лесу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борть, мог объявить себя ее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собственником, поставив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ней свой отличительный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 – «знамя».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 и воск являлись 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важными предметами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торговли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10636" y="915142"/>
            <a:ext cx="24581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Бортничество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39388" y="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8609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313" y="0"/>
            <a:ext cx="9150889" cy="1159099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15593047"/>
              </p:ext>
            </p:extLst>
          </p:nvPr>
        </p:nvGraphicFramePr>
        <p:xfrm>
          <a:off x="1197734" y="1596980"/>
          <a:ext cx="9672885" cy="4476069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4056846"/>
                <a:gridCol w="3013656"/>
                <a:gridCol w="2602383"/>
              </a:tblGrid>
              <a:tr h="1262260">
                <a:tc gridSpan="3">
                  <a:txBody>
                    <a:bodyPr/>
                    <a:lstStyle/>
                    <a:p>
                      <a:pPr algn="ctr">
                        <a:spcAft>
                          <a:spcPts val="750"/>
                        </a:spcAft>
                      </a:pPr>
                      <a:endParaRPr lang="ru-RU" sz="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75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Община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03729">
                <a:tc>
                  <a:txBody>
                    <a:bodyPr/>
                    <a:lstStyle/>
                    <a:p>
                      <a:pPr algn="l">
                        <a:spcAft>
                          <a:spcPts val="750"/>
                        </a:spcAft>
                      </a:pPr>
                      <a:endParaRPr lang="ru-RU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общины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68580" marR="68580" marT="0" marB="0"/>
                </a:tc>
              </a:tr>
              <a:tr h="763159">
                <a:tc>
                  <a:txBody>
                    <a:bodyPr/>
                    <a:lstStyle/>
                    <a:p>
                      <a:pPr algn="l">
                        <a:spcAft>
                          <a:spcPts val="750"/>
                        </a:spcAft>
                      </a:pPr>
                      <a:endParaRPr lang="ru-RU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Глава общины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</a:tr>
              <a:tr h="763159">
                <a:tc>
                  <a:txBody>
                    <a:bodyPr/>
                    <a:lstStyle/>
                    <a:p>
                      <a:pPr algn="l">
                        <a:spcAft>
                          <a:spcPts val="750"/>
                        </a:spcAft>
                      </a:pPr>
                      <a:endParaRPr lang="ru-RU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Руководители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молений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758411" y="2318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140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3462631"/>
              </p:ext>
            </p:extLst>
          </p:nvPr>
        </p:nvGraphicFramePr>
        <p:xfrm>
          <a:off x="1043186" y="1416676"/>
          <a:ext cx="10187190" cy="5311608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3395730"/>
                <a:gridCol w="3395730"/>
                <a:gridCol w="3395730"/>
              </a:tblGrid>
              <a:tr h="1264943">
                <a:tc gridSpan="3">
                  <a:txBody>
                    <a:bodyPr/>
                    <a:lstStyle/>
                    <a:p>
                      <a:pPr algn="ctr">
                        <a:spcAft>
                          <a:spcPts val="750"/>
                        </a:spcAft>
                      </a:pPr>
                      <a:endParaRPr lang="ru-RU" sz="280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75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Община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10590">
                <a:tc>
                  <a:txBody>
                    <a:bodyPr/>
                    <a:lstStyle/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 общины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750"/>
                        </a:spcAft>
                      </a:pPr>
                      <a:r>
                        <a:rPr lang="ru-RU" sz="28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Илемы</a:t>
                      </a:r>
                      <a:r>
                        <a:rPr lang="ru-RU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(поселения), </a:t>
                      </a:r>
                    </a:p>
                    <a:p>
                      <a:pPr algn="ctr">
                        <a:spcAft>
                          <a:spcPts val="750"/>
                        </a:spcAft>
                      </a:pP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карман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 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(городища)</a:t>
                      </a:r>
                      <a:r>
                        <a:rPr lang="ru-RU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</a:t>
                      </a:r>
                      <a:endParaRPr lang="ru-RU" sz="28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750"/>
                        </a:spcAft>
                      </a:pPr>
                      <a:endParaRPr lang="ru-RU" sz="2800" b="1" dirty="0" smtClean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750"/>
                        </a:spcAft>
                      </a:pP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земляческие </a:t>
                      </a: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группы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151437">
                <a:tc>
                  <a:txBody>
                    <a:bodyPr/>
                    <a:lstStyle/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Глава общины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750"/>
                        </a:spcAft>
                      </a:pP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Кугурак </a:t>
                      </a:r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(старейшина)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750"/>
                        </a:spcAft>
                      </a:pP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Кугыза</a:t>
                      </a:r>
                    </a:p>
                    <a:p>
                      <a:pPr algn="ctr">
                        <a:spcAft>
                          <a:spcPts val="750"/>
                        </a:spcAft>
                      </a:pPr>
                      <a:r>
                        <a:rPr lang="ru-RU" sz="28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(глава, предводитель)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54315">
                <a:tc>
                  <a:txBody>
                    <a:bodyPr/>
                    <a:lstStyle/>
                    <a:p>
                      <a:pPr algn="l">
                        <a:spcAft>
                          <a:spcPts val="750"/>
                        </a:spcAft>
                      </a:pPr>
                      <a:r>
                        <a:rPr lang="ru-RU" sz="2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 </a:t>
                      </a:r>
                      <a:r>
                        <a:rPr lang="ru-RU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молений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750"/>
                        </a:spcAft>
                      </a:pP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  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750"/>
                        </a:spcAft>
                      </a:pPr>
                      <a:r>
                        <a:rPr lang="ru-RU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                                                                            </a:t>
                      </a:r>
                      <a:endParaRPr lang="ru-RU" sz="2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088" y="103031"/>
            <a:ext cx="9144793" cy="11612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912958" y="23182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3484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469" r="20401"/>
          <a:stretch/>
        </p:blipFill>
        <p:spPr>
          <a:xfrm>
            <a:off x="7547021" y="1345074"/>
            <a:ext cx="3915177" cy="535636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41342" y="1345074"/>
            <a:ext cx="7072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истории каждого народа есть свои герои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929" y="2225916"/>
            <a:ext cx="6098951" cy="395793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766" y="0"/>
            <a:ext cx="9150889" cy="1182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87134" y="6356806"/>
            <a:ext cx="3169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«Три богатыря» В. Васнецов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09927" y="20606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4317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279</Words>
  <Application>Microsoft Office PowerPoint</Application>
  <PresentationFormat>Произвольный</PresentationFormat>
  <Paragraphs>80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Мари в XII - начале XIII веков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Чумбылат</vt:lpstr>
      <vt:lpstr>ФИЗКУЛЬТМИНУТКА</vt:lpstr>
      <vt:lpstr>Слайд 13</vt:lpstr>
      <vt:lpstr>Слайд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svyatoy</dc:creator>
  <cp:lastModifiedBy>Татьяна Валиева</cp:lastModifiedBy>
  <cp:revision>46</cp:revision>
  <dcterms:created xsi:type="dcterms:W3CDTF">2017-10-16T10:01:26Z</dcterms:created>
  <dcterms:modified xsi:type="dcterms:W3CDTF">2024-03-26T13:45:08Z</dcterms:modified>
</cp:coreProperties>
</file>