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266" r:id="rId6"/>
    <p:sldId id="267" r:id="rId7"/>
    <p:sldId id="264" r:id="rId8"/>
    <p:sldId id="268" r:id="rId9"/>
    <p:sldId id="269" r:id="rId10"/>
    <p:sldId id="270" r:id="rId11"/>
    <p:sldId id="271" r:id="rId12"/>
    <p:sldId id="272" r:id="rId13"/>
    <p:sldId id="273" r:id="rId14"/>
    <p:sldId id="265" r:id="rId15"/>
    <p:sldId id="274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5" autoAdjust="0"/>
    <p:restoredTop sz="94701" autoAdjust="0"/>
  </p:normalViewPr>
  <p:slideViewPr>
    <p:cSldViewPr snapToGrid="0" showGuides="1">
      <p:cViewPr varScale="1">
        <p:scale>
          <a:sx n="42" d="100"/>
          <a:sy n="42" d="100"/>
        </p:scale>
        <p:origin x="92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F097377B-7A80-4695-9311-7480A96BA5C2}" type="datetime1">
              <a:rPr lang="ru-RU" smtClean="0"/>
              <a:pPr algn="r" rtl="0"/>
              <a:t>18.02.2024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ru-RU" smtClean="0"/>
              <a:pPr algn="r"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AA1E4E1-DF6A-45D0-AB14-6A9A0B144578}" type="datetime1">
              <a:rPr lang="ru-RU" smtClean="0"/>
              <a:pPr/>
              <a:t>18.02.2024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C522B8D-815E-429C-9EC2-505CEC215084}" type="datetime1">
              <a:rPr lang="ru-RU" smtClean="0"/>
              <a:pPr/>
              <a:t>18.02.2024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 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0E4BC3-C763-48AA-8280-ACE59646066A}" type="datetime1">
              <a:rPr lang="ru-RU" smtClean="0"/>
              <a:pPr/>
              <a:t>18.02.2024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6D72474-459C-42C4-A0ED-A9AD89867D22}" type="datetime1">
              <a:rPr lang="ru-RU" smtClean="0"/>
              <a:pPr/>
              <a:t>18.02.2024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dirty="0"/>
              <a:t>09.10.2016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 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8D2BC5-0E5D-4645-A815-DFCA1A04B5A6}" type="datetime1">
              <a:rPr lang="ru-RU" smtClean="0"/>
              <a:pPr/>
              <a:t>18.02.2024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 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10" name="Рисунок 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9" name="Пояснительный текст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ru-RU" sz="1100" b="1" i="1" dirty="0">
                <a:latin typeface="Arial" pitchFamily="34" charset="0"/>
                <a:cs typeface="Arial" pitchFamily="34" charset="0"/>
              </a:rPr>
              <a:t>ПРИМЕЧАНИЕ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"Рисунки" в заполнителе, чтобы вставить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 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 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 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1" name="Группа 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F3049B1-F681-4AF5-B948-A3B940E9215A}" type="datetime1">
              <a:rPr lang="ru-RU" smtClean="0"/>
              <a:pPr/>
              <a:t>18.02.2024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 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9071334-89C1-48F8-8089-E3D6AA3BB79C}" type="datetime1">
              <a:rPr lang="ru-RU" smtClean="0"/>
              <a:pPr/>
              <a:t>18.02.2024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FDCDF3F-3D72-4F56-93A1-9DDD55AB6452}" type="datetime1">
              <a:rPr lang="ru-RU" smtClean="0"/>
              <a:pPr/>
              <a:t>18.02.2024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C11A32-C44A-4E32-8FFB-D057369B4F61}" type="datetime1">
              <a:rPr lang="ru-RU" smtClean="0"/>
              <a:pPr/>
              <a:t>18.02.2024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5ECC2E-6DAB-4717-9C53-38589639C202}" type="datetime1">
              <a:rPr lang="ru-RU" smtClean="0"/>
              <a:pPr/>
              <a:t>18.02.2024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0002A-E6EF-4378-B5A3-22E20EA855B1}" type="datetime1">
              <a:rPr lang="ru-RU" smtClean="0"/>
              <a:pPr/>
              <a:t>18.02.2024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5" rtl="0"/>
            <a:r>
              <a:rPr lang="ru-RU" dirty="0"/>
              <a:t>Шестой уровень</a:t>
            </a:r>
          </a:p>
          <a:p>
            <a:pPr lvl="6" rtl="0"/>
            <a:r>
              <a:rPr lang="ru-RU" dirty="0"/>
              <a:t>Седьмой уровень</a:t>
            </a:r>
          </a:p>
          <a:p>
            <a:pPr lvl="7" rtl="0"/>
            <a:r>
              <a:rPr lang="ru-RU" dirty="0"/>
              <a:t>Восьмой уровень</a:t>
            </a:r>
          </a:p>
          <a:p>
            <a:pPr lvl="8" rtl="0"/>
            <a:r>
              <a:rPr lang="ru-RU" dirty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A42E0B6C-3F58-4527-A133-F91FB65EBC2F}" type="datetime1">
              <a:rPr lang="ru-RU" smtClean="0"/>
              <a:pPr/>
              <a:t>18.02.2024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427705" cy="2219691"/>
          </a:xfrm>
        </p:spPr>
        <p:txBody>
          <a:bodyPr rtlCol="0" anchor="ctr"/>
          <a:lstStyle/>
          <a:p>
            <a:pPr rtl="0"/>
            <a:r>
              <a:rPr lang="ru-RU" dirty="0"/>
              <a:t>Макет заголовка с рисунком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/>
              <a:t>Подзаголовок</a:t>
            </a:r>
          </a:p>
        </p:txBody>
      </p:sp>
      <p:pic>
        <p:nvPicPr>
          <p:cNvPr id="4" name="Рисунок 3" descr="Открытая книга на столе, размытые полки с книгами на заднем плане" title="Образец рисунка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/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17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1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-457200"/>
            <a:ext cx="9980682" cy="457200"/>
          </a:xfrm>
        </p:spPr>
        <p:txBody>
          <a:bodyPr rtlCol="0">
            <a:normAutofit fontScale="90000"/>
          </a:bodyPr>
          <a:lstStyle/>
          <a:p>
            <a:pPr rtl="0"/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r>
              <a:rPr lang="ru-RU" sz="3600" dirty="0">
                <a:solidFill>
                  <a:srgbClr val="093C71"/>
                </a:solidFill>
                <a:latin typeface="Arial Black"/>
                <a:ea typeface="+mj-ea"/>
                <a:cs typeface="+mj-cs"/>
              </a:rPr>
              <a:t/>
            </a:r>
            <a:br>
              <a:rPr lang="ru-RU" sz="3600" dirty="0">
                <a:solidFill>
                  <a:srgbClr val="093C71"/>
                </a:solidFill>
                <a:latin typeface="Arial Black"/>
                <a:ea typeface="+mj-ea"/>
                <a:cs typeface="+mj-cs"/>
              </a:rPr>
            </a:br>
            <a:r>
              <a:rPr lang="ru-RU" sz="3600" dirty="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Полна чудес могучая </a:t>
            </a:r>
            <a:br>
              <a:rPr lang="ru-RU" sz="3600" dirty="0">
                <a:solidFill>
                  <a:prstClr val="black"/>
                </a:solidFill>
                <a:latin typeface="Arial Black"/>
                <a:ea typeface="+mj-ea"/>
                <a:cs typeface="+mj-cs"/>
              </a:rPr>
            </a:br>
            <a:r>
              <a:rPr lang="ru-RU" sz="3600" dirty="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природа!</a:t>
            </a:r>
            <a:br>
              <a:rPr lang="ru-RU" sz="3600" dirty="0">
                <a:solidFill>
                  <a:prstClr val="black"/>
                </a:solidFill>
                <a:latin typeface="Arial Black"/>
                <a:ea typeface="+mj-ea"/>
                <a:cs typeface="+mj-cs"/>
              </a:rPr>
            </a:br>
            <a:r>
              <a:rPr lang="ru-RU" sz="3600" dirty="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Дары свои обильно рассыпая,</a:t>
            </a:r>
            <a:br>
              <a:rPr lang="ru-RU" sz="3600" dirty="0">
                <a:solidFill>
                  <a:prstClr val="black"/>
                </a:solidFill>
                <a:latin typeface="Arial Black"/>
                <a:ea typeface="+mj-ea"/>
                <a:cs typeface="+mj-cs"/>
              </a:rPr>
            </a:br>
            <a:r>
              <a:rPr lang="ru-RU" sz="3600" dirty="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Причудливо </a:t>
            </a:r>
            <a:br>
              <a:rPr lang="ru-RU" sz="3600" dirty="0">
                <a:solidFill>
                  <a:prstClr val="black"/>
                </a:solidFill>
                <a:latin typeface="Arial Black"/>
                <a:ea typeface="+mj-ea"/>
                <a:cs typeface="+mj-cs"/>
              </a:rPr>
            </a:br>
            <a:r>
              <a:rPr lang="ru-RU" sz="3600" dirty="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она играет...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00200"/>
            <a:ext cx="6263640" cy="48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-457200"/>
            <a:ext cx="9980682" cy="457200"/>
          </a:xfrm>
        </p:spPr>
        <p:txBody>
          <a:bodyPr rtlCol="0">
            <a:normAutofit fontScale="90000"/>
          </a:bodyPr>
          <a:lstStyle/>
          <a:p>
            <a:pPr rtl="0"/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r>
              <a:rPr lang="ru-RU" sz="3600" dirty="0">
                <a:solidFill>
                  <a:srgbClr val="093C71"/>
                </a:solidFill>
                <a:latin typeface="Arial Black"/>
                <a:ea typeface="+mj-ea"/>
                <a:cs typeface="+mj-cs"/>
              </a:rPr>
              <a:t/>
            </a:r>
            <a:br>
              <a:rPr lang="ru-RU" sz="3600" dirty="0">
                <a:solidFill>
                  <a:srgbClr val="093C71"/>
                </a:solidFill>
                <a:latin typeface="Arial Black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1228398"/>
            <a:ext cx="39547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Даруй, </a:t>
            </a:r>
            <a:b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</a:b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Бог света,</a:t>
            </a:r>
            <a:b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</a:b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Теплое лето.</a:t>
            </a:r>
            <a:b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</a:b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Красное </a:t>
            </a:r>
            <a:b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</a:b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Солнце наше!</a:t>
            </a:r>
            <a:b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</a:b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Нет тебя </a:t>
            </a:r>
            <a:b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</a:b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в мире краше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93C71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6996" y="830008"/>
            <a:ext cx="5104245" cy="6278878"/>
          </a:xfrm>
        </p:spPr>
      </p:pic>
    </p:spTree>
    <p:extLst>
      <p:ext uri="{BB962C8B-B14F-4D97-AF65-F5344CB8AC3E}">
        <p14:creationId xmlns:p14="http://schemas.microsoft.com/office/powerpoint/2010/main" val="2296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6984"/>
            <a:ext cx="12192001" cy="749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-457200"/>
            <a:ext cx="9980682" cy="457200"/>
          </a:xfrm>
        </p:spPr>
        <p:txBody>
          <a:bodyPr rtlCol="0">
            <a:normAutofit fontScale="90000"/>
          </a:bodyPr>
          <a:lstStyle/>
          <a:p>
            <a:pPr rtl="0"/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 lnSpcReduction="10000"/>
          </a:bodyPr>
          <a:lstStyle/>
          <a:p>
            <a:r>
              <a:rPr lang="ru-RU" sz="400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Островский – бронзовый памятник великого драматурга как будто смотрит на нас с высоты постамента.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3314" y="661417"/>
            <a:ext cx="6400799" cy="544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1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0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-457200"/>
            <a:ext cx="9980682" cy="457200"/>
          </a:xfrm>
        </p:spPr>
        <p:txBody>
          <a:bodyPr rtlCol="0">
            <a:normAutofit fontScale="90000"/>
          </a:bodyPr>
          <a:lstStyle/>
          <a:p>
            <a:pPr rtl="0"/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600" dirty="0">
                <a:solidFill>
                  <a:prstClr val="black"/>
                </a:solidFill>
                <a:latin typeface="Arial Black"/>
              </a:rPr>
              <a:t>Здесь читались и обсуждались отрывки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600" dirty="0">
                <a:solidFill>
                  <a:prstClr val="black"/>
                </a:solidFill>
                <a:latin typeface="Arial Black"/>
              </a:rPr>
              <a:t>новых произведений, звучала музыка.</a:t>
            </a: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80" y="1371600"/>
            <a:ext cx="6217920" cy="49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1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1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1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kern="0" noProof="1" smtClean="0">
                <a:solidFill>
                  <a:srgbClr val="093C71"/>
                </a:solidFill>
                <a:latin typeface="Arial Black"/>
              </a:rPr>
              <a:t>               200 </a:t>
            </a:r>
            <a:r>
              <a:rPr lang="ru-RU" kern="0" noProof="1">
                <a:solidFill>
                  <a:srgbClr val="093C71"/>
                </a:solidFill>
                <a:latin typeface="Arial Black"/>
              </a:rPr>
              <a:t>лет со дня рождения</a:t>
            </a:r>
            <a:r>
              <a:rPr lang="ru-RU" sz="1800" kern="0" dirty="0">
                <a:solidFill>
                  <a:sysClr val="windowText" lastClr="000000"/>
                </a:solidFill>
              </a:rPr>
              <a:t/>
            </a:r>
            <a:br>
              <a:rPr lang="ru-RU" sz="1800" kern="0" dirty="0">
                <a:solidFill>
                  <a:sysClr val="windowText" lastClr="000000"/>
                </a:solidFill>
              </a:rPr>
            </a:b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434340" y="1600200"/>
            <a:ext cx="4067556" cy="4572000"/>
          </a:xfrm>
        </p:spPr>
        <p:txBody>
          <a:bodyPr rtlCol="0">
            <a:normAutofit lnSpcReduction="10000"/>
          </a:bodyPr>
          <a:lstStyle/>
          <a:p>
            <a:pPr lvl="0">
              <a:spcBef>
                <a:spcPts val="1000"/>
              </a:spcBef>
            </a:pPr>
            <a:r>
              <a:rPr lang="ru-RU" sz="3200" b="1" noProof="1">
                <a:solidFill>
                  <a:prstClr val="black">
                    <a:lumMod val="75000"/>
                    <a:lumOff val="25000"/>
                  </a:prstClr>
                </a:solidFill>
                <a:latin typeface="Arial Black"/>
                <a:cs typeface="Times New Roman" panose="02020603050405020304" pitchFamily="18" charset="0"/>
              </a:rPr>
              <a:t>Почему именно</a:t>
            </a:r>
          </a:p>
          <a:p>
            <a:pPr lvl="0">
              <a:spcBef>
                <a:spcPts val="1000"/>
              </a:spcBef>
            </a:pPr>
            <a:r>
              <a:rPr lang="ru-RU" sz="3200" b="1" noProof="1">
                <a:solidFill>
                  <a:prstClr val="black">
                    <a:lumMod val="75000"/>
                    <a:lumOff val="25000"/>
                  </a:prstClr>
                </a:solidFill>
                <a:latin typeface="Arial Black"/>
                <a:cs typeface="Times New Roman" panose="02020603050405020304" pitchFamily="18" charset="0"/>
              </a:rPr>
              <a:t> в усадьбе Щелыково Островский задумал необычное для драматурга произведение – сказку «Снегурочка»?</a:t>
            </a:r>
          </a:p>
          <a:p>
            <a:pPr rtl="0"/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28" b="172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4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-457200"/>
            <a:ext cx="9980682" cy="457200"/>
          </a:xfrm>
        </p:spPr>
        <p:txBody>
          <a:bodyPr rtlCol="0">
            <a:normAutofit fontScale="90000"/>
          </a:bodyPr>
          <a:lstStyle/>
          <a:p>
            <a:pPr rtl="0"/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4000" dirty="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Выставочный зал, посвященный драме "Снегурочка"</a:t>
            </a:r>
            <a:endParaRPr lang="ru-RU" sz="3600" dirty="0">
              <a:solidFill>
                <a:prstClr val="black"/>
              </a:solidFill>
              <a:latin typeface="Arial Black"/>
            </a:endParaRPr>
          </a:p>
        </p:txBody>
      </p:sp>
      <p:pic>
        <p:nvPicPr>
          <p:cNvPr id="8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1600200"/>
            <a:ext cx="5416302" cy="4892040"/>
          </a:xfrm>
        </p:spPr>
      </p:pic>
    </p:spTree>
    <p:extLst>
      <p:ext uri="{BB962C8B-B14F-4D97-AF65-F5344CB8AC3E}">
        <p14:creationId xmlns:p14="http://schemas.microsoft.com/office/powerpoint/2010/main" val="10047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8582" cy="1041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-457200"/>
            <a:ext cx="9980682" cy="457200"/>
          </a:xfrm>
        </p:spPr>
        <p:txBody>
          <a:bodyPr rtlCol="0">
            <a:normAutofit fontScale="90000"/>
          </a:bodyPr>
          <a:lstStyle/>
          <a:p>
            <a:pPr rtl="0"/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320040" y="1600200"/>
            <a:ext cx="5758496" cy="5007044"/>
          </a:xfrm>
        </p:spPr>
        <p:txBody>
          <a:bodyPr rtlCol="0">
            <a:normAutofit fontScale="92500" lnSpcReduction="1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200" dirty="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«… среди этих красот природы </a:t>
            </a:r>
            <a:r>
              <a:rPr lang="ru-RU" sz="3200" dirty="0" smtClean="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он был </a:t>
            </a:r>
            <a:r>
              <a:rPr lang="ru-RU" sz="3200" dirty="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здоровым и жизнерадостным</a:t>
            </a:r>
            <a:r>
              <a:rPr lang="ru-RU" sz="3200" dirty="0" smtClean="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200" dirty="0" smtClean="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С необыкновенно ласковою улыбкой радушно встречал он приезжих и старался тотчас же устроить их так, чтобы они чувствовали себя </a:t>
            </a:r>
            <a:r>
              <a:rPr lang="ru-RU" sz="3200" dirty="0" smtClean="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как </a:t>
            </a:r>
            <a:r>
              <a:rPr lang="ru-RU" sz="3200" dirty="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дома». </a:t>
            </a:r>
            <a:endParaRPr lang="ru-RU" sz="3600" dirty="0">
              <a:solidFill>
                <a:prstClr val="black"/>
              </a:solidFill>
              <a:latin typeface="Arial Black"/>
            </a:endParaRPr>
          </a:p>
        </p:txBody>
      </p:sp>
      <p:pic>
        <p:nvPicPr>
          <p:cNvPr id="6" name="Объект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36" y="1600199"/>
            <a:ext cx="5007045" cy="5007045"/>
          </a:xfrm>
        </p:spPr>
      </p:pic>
    </p:spTree>
    <p:extLst>
      <p:ext uri="{BB962C8B-B14F-4D97-AF65-F5344CB8AC3E}">
        <p14:creationId xmlns:p14="http://schemas.microsoft.com/office/powerpoint/2010/main" val="254955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-457200"/>
            <a:ext cx="9980682" cy="457200"/>
          </a:xfrm>
        </p:spPr>
        <p:txBody>
          <a:bodyPr rtlCol="0">
            <a:normAutofit fontScale="90000"/>
          </a:bodyPr>
          <a:lstStyle/>
          <a:p>
            <a:pPr rtl="0"/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320040" y="1600200"/>
            <a:ext cx="5669280" cy="5007044"/>
          </a:xfrm>
        </p:spPr>
        <p:txBody>
          <a:bodyPr rtlCol="0">
            <a:normAutofit lnSpcReduction="1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600" dirty="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На вопрос нашего исследования можно ответить словами самого Островского: «Без </a:t>
            </a:r>
            <a:r>
              <a:rPr lang="ru-RU" sz="3600" dirty="0" err="1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Щелыкова</a:t>
            </a:r>
            <a:r>
              <a:rPr lang="ru-RU" sz="3600" dirty="0">
                <a:solidFill>
                  <a:prstClr val="black"/>
                </a:solidFill>
                <a:latin typeface="Arial Black"/>
                <a:ea typeface="+mj-ea"/>
                <a:cs typeface="+mj-cs"/>
              </a:rPr>
              <a:t> не мыслю радости бытия,.. без ее природы, напоенной вдохновением!»</a:t>
            </a:r>
            <a:endParaRPr lang="ru-RU" sz="3200" dirty="0" smtClean="0">
              <a:solidFill>
                <a:prstClr val="black"/>
              </a:solidFill>
              <a:latin typeface="Arial Black"/>
              <a:ea typeface="+mj-ea"/>
              <a:cs typeface="+mj-cs"/>
            </a:endParaRPr>
          </a:p>
        </p:txBody>
      </p:sp>
      <p:pic>
        <p:nvPicPr>
          <p:cNvPr id="7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20" y="1662190"/>
            <a:ext cx="5667420" cy="4945054"/>
          </a:xfrm>
        </p:spPr>
      </p:pic>
    </p:spTree>
    <p:extLst>
      <p:ext uri="{BB962C8B-B14F-4D97-AF65-F5344CB8AC3E}">
        <p14:creationId xmlns:p14="http://schemas.microsoft.com/office/powerpoint/2010/main" val="1403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-685800"/>
            <a:ext cx="9980682" cy="365760"/>
          </a:xfrm>
        </p:spPr>
        <p:txBody>
          <a:bodyPr rtlCol="0">
            <a:normAutofit fontScale="90000"/>
          </a:bodyPr>
          <a:lstStyle/>
          <a:p>
            <a:pPr rtl="0"/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502920" y="1600200"/>
            <a:ext cx="4986528" cy="4572000"/>
          </a:xfrm>
        </p:spPr>
        <p:txBody>
          <a:bodyPr rtlCol="0">
            <a:normAutofit fontScale="92500" lnSpcReduction="2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200" dirty="0">
                <a:solidFill>
                  <a:prstClr val="black"/>
                </a:solidFill>
                <a:latin typeface="Arial Black"/>
              </a:rPr>
              <a:t>«… что за речки,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3200" dirty="0">
                <a:solidFill>
                  <a:prstClr val="black"/>
                </a:solidFill>
                <a:latin typeface="Arial Black"/>
              </a:rPr>
              <a:t>что за леса, что за горы! Если бы этот уезд был подле Москвы или Петербурга, он давно бы превратился в бесконечный парк, его бы сравнивали с лучшими местами Швейцарии и Италии».</a:t>
            </a:r>
          </a:p>
          <a:p>
            <a:pPr rtl="0"/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48" y="1600200"/>
            <a:ext cx="5849111" cy="48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641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"/>
            <a:ext cx="12192000" cy="657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637" y="0"/>
            <a:ext cx="12536637" cy="678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2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2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5550"/>
            <a:ext cx="12192000" cy="742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6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Научная литература 16 х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62_TF03431380" id="{C5372053-071F-4A30-B713-CAC0FBBF8602}" vid="{47BF81C2-3D26-44B6-92D3-BB3940A76306}"/>
    </a:ext>
  </a:extLst>
</a:theme>
</file>

<file path=ppt/theme/theme2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CDDBB83-77C1-4099-A0AA-289882E745E2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4873beb7-5857-4685-be1f-d57550cc96c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презентация, макет с лентами и полосками (широкоэкранный формат)</Template>
  <TotalTime>0</TotalTime>
  <Words>165</Words>
  <Application>Microsoft Office PowerPoint</Application>
  <PresentationFormat>Широкоэкранный</PresentationFormat>
  <Paragraphs>17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Euphemia</vt:lpstr>
      <vt:lpstr>Plantagenet Cherokee</vt:lpstr>
      <vt:lpstr>Times New Roman</vt:lpstr>
      <vt:lpstr>Wingdings</vt:lpstr>
      <vt:lpstr>Научная литература 16 х 9</vt:lpstr>
      <vt:lpstr>Макет заголовка с рисунком</vt:lpstr>
      <vt:lpstr>               200 лет со дня рождения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2024-02-18T17:06:14Z</dcterms:created>
  <dcterms:modified xsi:type="dcterms:W3CDTF">2024-02-18T17:40:48Z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