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5"/>
  </p:notesMasterIdLst>
  <p:sldIdLst>
    <p:sldId id="278" r:id="rId3"/>
    <p:sldId id="279" r:id="rId4"/>
    <p:sldId id="280" r:id="rId5"/>
    <p:sldId id="275" r:id="rId6"/>
    <p:sldId id="281" r:id="rId7"/>
    <p:sldId id="282" r:id="rId8"/>
    <p:sldId id="261" r:id="rId9"/>
    <p:sldId id="262" r:id="rId10"/>
    <p:sldId id="257" r:id="rId11"/>
    <p:sldId id="285" r:id="rId12"/>
    <p:sldId id="258" r:id="rId13"/>
    <p:sldId id="266" r:id="rId14"/>
    <p:sldId id="259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287" r:id="rId29"/>
    <p:sldId id="304" r:id="rId30"/>
    <p:sldId id="305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291" r:id="rId43"/>
    <p:sldId id="336" r:id="rId44"/>
    <p:sldId id="294" r:id="rId45"/>
    <p:sldId id="296" r:id="rId46"/>
    <p:sldId id="295" r:id="rId47"/>
    <p:sldId id="332" r:id="rId48"/>
    <p:sldId id="333" r:id="rId49"/>
    <p:sldId id="335" r:id="rId50"/>
    <p:sldId id="307" r:id="rId51"/>
    <p:sldId id="303" r:id="rId52"/>
    <p:sldId id="300" r:id="rId53"/>
    <p:sldId id="301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63A99-F956-48B7-A5E0-551724BF73E1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711CC-E814-4EEC-86F2-23AA02D5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AB9E5-75DE-4278-9274-DBF8BC057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7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92CF-4E04-47F4-A545-7C9BA9717B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3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A504-56AA-4163-9498-A3A7329FA2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7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/>
          <p:cNvGrpSpPr>
            <a:grpSpLocks/>
          </p:cNvGrpSpPr>
          <p:nvPr/>
        </p:nvGrpSpPr>
        <p:grpSpPr bwMode="auto">
          <a:xfrm flipH="1">
            <a:off x="16933" y="692150"/>
            <a:ext cx="12124267" cy="6165850"/>
            <a:chOff x="0" y="436"/>
            <a:chExt cx="5760" cy="3884"/>
          </a:xfrm>
        </p:grpSpPr>
        <p:sp>
          <p:nvSpPr>
            <p:cNvPr id="5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3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8" name="Group 165"/>
            <p:cNvGrpSpPr>
              <a:grpSpLocks/>
            </p:cNvGrpSpPr>
            <p:nvPr userDrawn="1"/>
          </p:nvGrpSpPr>
          <p:grpSpPr bwMode="auto">
            <a:xfrm>
              <a:off x="0" y="13"/>
              <a:ext cx="5760" cy="699"/>
              <a:chOff x="235" y="2750"/>
              <a:chExt cx="5241" cy="699"/>
            </a:xfrm>
          </p:grpSpPr>
          <p:sp>
            <p:nvSpPr>
              <p:cNvPr id="4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179"/>
          <p:cNvGrpSpPr>
            <a:grpSpLocks/>
          </p:cNvGrpSpPr>
          <p:nvPr/>
        </p:nvGrpSpPr>
        <p:grpSpPr bwMode="auto">
          <a:xfrm flipH="1">
            <a:off x="0" y="0"/>
            <a:ext cx="12192000" cy="2159000"/>
            <a:chOff x="-1" y="0"/>
            <a:chExt cx="5769" cy="1360"/>
          </a:xfrm>
        </p:grpSpPr>
        <p:sp>
          <p:nvSpPr>
            <p:cNvPr id="53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335338"/>
                </a:solidFill>
                <a:latin typeface="Arial" charset="0"/>
              </a:endParaRPr>
            </a:p>
          </p:txBody>
        </p:sp>
        <p:sp>
          <p:nvSpPr>
            <p:cNvPr id="54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335338"/>
                </a:solidFill>
                <a:latin typeface="Arial" charset="0"/>
              </a:endParaRPr>
            </a:p>
          </p:txBody>
        </p:sp>
      </p:grpSp>
      <p:pic>
        <p:nvPicPr>
          <p:cNvPr id="55" name="Picture 182" descr="figure07_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18401" y="3124200"/>
            <a:ext cx="32639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83" descr="figure07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359901" y="4005264"/>
            <a:ext cx="28321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84" descr="figure07_o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03684" y="4868863"/>
            <a:ext cx="2159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14"/>
          <p:cNvSpPr txBox="1">
            <a:spLocks noChangeArrowheads="1"/>
          </p:cNvSpPr>
          <p:nvPr/>
        </p:nvSpPr>
        <p:spPr bwMode="white">
          <a:xfrm>
            <a:off x="304800" y="304800"/>
            <a:ext cx="2032000" cy="579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09600" y="5334000"/>
            <a:ext cx="9448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609600" y="4191000"/>
            <a:ext cx="72136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5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C8639562-EC52-476B-AD4C-F9607CCD969C}" type="slidenum">
              <a:rPr lang="en-US" altLang="ru-RU">
                <a:solidFill>
                  <a:srgbClr val="335338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31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7FDB-D3F7-458C-93B4-5C75CF456690}" type="slidenum">
              <a:rPr lang="en-US" altLang="ru-RU">
                <a:solidFill>
                  <a:srgbClr val="335338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7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854C-7A8E-4AEE-A573-CA9F974DBAD9}" type="slidenum">
              <a:rPr lang="en-US" altLang="ru-RU">
                <a:solidFill>
                  <a:srgbClr val="335338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5051" y="1347788"/>
            <a:ext cx="5069416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07667" y="1347788"/>
            <a:ext cx="507153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9096-FE0D-41CA-BC5F-D9177C6D3688}" type="slidenum">
              <a:rPr lang="en-US" altLang="ru-RU">
                <a:solidFill>
                  <a:srgbClr val="335338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41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0283-E650-4057-A653-2D8363A12700}" type="slidenum">
              <a:rPr lang="en-US" altLang="ru-RU">
                <a:solidFill>
                  <a:srgbClr val="335338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0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E1F0-52E8-4176-9762-6DE601877D85}" type="slidenum">
              <a:rPr lang="en-US" altLang="ru-RU">
                <a:solidFill>
                  <a:srgbClr val="335338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42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2574B-996F-437C-84E2-764C570FB727}" type="slidenum">
              <a:rPr lang="en-US" altLang="ru-RU">
                <a:solidFill>
                  <a:srgbClr val="335338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7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7BB3-42A2-49E7-9FD9-AAF87020FBBA}" type="slidenum">
              <a:rPr lang="en-US" altLang="ru-RU">
                <a:solidFill>
                  <a:srgbClr val="335338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2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FDAF-6C98-4AE7-8837-533C8EB9CE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45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306E-9A61-4E0C-ACBD-22EE182DE37E}" type="slidenum">
              <a:rPr lang="en-US" altLang="ru-RU">
                <a:solidFill>
                  <a:srgbClr val="335338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32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F6F5-B5FA-4596-A6F7-C7CF996EFDA8}" type="slidenum">
              <a:rPr lang="en-US" altLang="ru-RU">
                <a:solidFill>
                  <a:srgbClr val="335338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99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7651" y="209550"/>
            <a:ext cx="2698749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5051" y="209550"/>
            <a:ext cx="789940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05D8-E8CC-44E5-AD16-5382C871B191}" type="slidenum">
              <a:rPr lang="en-US" altLang="ru-RU">
                <a:solidFill>
                  <a:srgbClr val="335338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5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FE59-098E-4D28-9D91-D0E6D9E04C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4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F2C5-EC79-4F5E-8E7F-4759FE3FB1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6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AE2D5-8C08-47BB-B9BD-B8DA729EE9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9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7A71-CC25-4A3A-9204-EC93FE293C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AF16E-8F74-4B81-B156-C1D5CC9377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6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2346-7A51-4BE5-8171-E3E0421C7F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5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BBC32-EEB3-4304-8F56-9E1B4962C8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5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74D01A-9709-4133-BB34-12421670CAE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4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-16933" y="692150"/>
            <a:ext cx="12192000" cy="6165850"/>
            <a:chOff x="0" y="436"/>
            <a:chExt cx="5760" cy="3884"/>
          </a:xfrm>
        </p:grpSpPr>
        <p:sp>
          <p:nvSpPr>
            <p:cNvPr id="1041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3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5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6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7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9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0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1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2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3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4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7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8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9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0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1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2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3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4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5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6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7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8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9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0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1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2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3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74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8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75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6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7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8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9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0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1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2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3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7" name="Line 63"/>
          <p:cNvSpPr>
            <a:spLocks noChangeShapeType="1"/>
          </p:cNvSpPr>
          <p:nvPr/>
        </p:nvSpPr>
        <p:spPr bwMode="gray">
          <a:xfrm flipH="1">
            <a:off x="-16933" y="712788"/>
            <a:ext cx="3119967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Line 64"/>
          <p:cNvSpPr>
            <a:spLocks noChangeShapeType="1"/>
          </p:cNvSpPr>
          <p:nvPr/>
        </p:nvSpPr>
        <p:spPr bwMode="gray">
          <a:xfrm flipH="1">
            <a:off x="-16933" y="712788"/>
            <a:ext cx="3119967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Line 65"/>
          <p:cNvSpPr>
            <a:spLocks noChangeShapeType="1"/>
          </p:cNvSpPr>
          <p:nvPr/>
        </p:nvSpPr>
        <p:spPr bwMode="gray">
          <a:xfrm flipH="1">
            <a:off x="-16933" y="692150"/>
            <a:ext cx="3119967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Line 66"/>
          <p:cNvSpPr>
            <a:spLocks noChangeShapeType="1"/>
          </p:cNvSpPr>
          <p:nvPr/>
        </p:nvSpPr>
        <p:spPr bwMode="gray">
          <a:xfrm>
            <a:off x="-16933" y="765175"/>
            <a:ext cx="12192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6933" y="0"/>
            <a:ext cx="12208933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335338"/>
              </a:solidFill>
              <a:latin typeface="Arial" charset="0"/>
            </a:endParaRPr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6933" y="-12700"/>
            <a:ext cx="12208933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335338"/>
              </a:solidFill>
              <a:latin typeface="Arial" charset="0"/>
            </a:endParaRPr>
          </a:p>
        </p:txBody>
      </p:sp>
      <p:pic>
        <p:nvPicPr>
          <p:cNvPr id="1033" name="Picture 69" descr="figure07_o cop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00100" y="115888"/>
            <a:ext cx="143933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0" descr="figure07_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933" y="333376"/>
            <a:ext cx="191981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1" descr="figure07_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66334" y="404814"/>
            <a:ext cx="86571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1" y="1347788"/>
            <a:ext cx="10344149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6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6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6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64EB5D-818F-4829-8584-32AAD1A6F14B}" type="slidenum">
              <a:rPr lang="en-US" altLang="ru-RU">
                <a:solidFill>
                  <a:srgbClr val="33533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981200" y="209551"/>
            <a:ext cx="9855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7655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45;&#1074;&#1075;&#1077;&#1085;&#1080;&#1081;\Desktop\&#1079;&#1074;&#1091;&#1082;%20&#1085;&#1086;&#1095;&#1085;&#1086;&#1075;&#1086;%20&#1083;&#1077;&#1089;&#1072;.mp3" TargetMode="External"/><Relationship Id="rId2" Type="http://schemas.openxmlformats.org/officeDocument/2006/relationships/audio" Target="file:///C:\Users\&#1045;&#1074;&#1075;&#1077;&#1085;&#1080;&#1081;\Desktop\&#1079;&#1074;&#1091;&#1082;&#1080;%20&#1076;&#1080;&#1082;&#1086;&#1081;%20&#1087;&#1088;&#1080;&#1088;&#1086;&#1076;&#1099;.mp3" TargetMode="External"/><Relationship Id="rId1" Type="http://schemas.openxmlformats.org/officeDocument/2006/relationships/audio" Target="file:///C:\Users\&#1045;&#1074;&#1075;&#1077;&#1085;&#1080;&#1081;\Desktop\&#1047;&#1042;&#1059;&#1050;&#1048;%20&#1043;&#1054;&#1056;&#1054;&#1044;&#1040;.mp3" TargetMode="Externa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&#1045;&#1074;&#1075;&#1077;&#1085;&#1080;&#1081;\Desktop\&#1079;&#1074;&#1091;&#1082;&#1080;%20&#1076;&#1077;&#1088;&#1077;&#1074;&#1085;&#1080;.mp3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13" Type="http://schemas.openxmlformats.org/officeDocument/2006/relationships/image" Target="../media/image6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gif"/><Relationship Id="rId12" Type="http://schemas.openxmlformats.org/officeDocument/2006/relationships/image" Target="../media/image6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7.gif"/><Relationship Id="rId11" Type="http://schemas.openxmlformats.org/officeDocument/2006/relationships/image" Target="../media/image62.gif"/><Relationship Id="rId5" Type="http://schemas.openxmlformats.org/officeDocument/2006/relationships/image" Target="../media/image56.jpeg"/><Relationship Id="rId10" Type="http://schemas.openxmlformats.org/officeDocument/2006/relationships/image" Target="../media/image61.gif"/><Relationship Id="rId4" Type="http://schemas.openxmlformats.org/officeDocument/2006/relationships/image" Target="../media/image55.gif"/><Relationship Id="rId9" Type="http://schemas.openxmlformats.org/officeDocument/2006/relationships/image" Target="../media/image60.gif"/><Relationship Id="rId1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68249" y="1123950"/>
            <a:ext cx="8979107" cy="52510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</a:t>
            </a:r>
            <a:r>
              <a:rPr lang="ru-RU" b="1" dirty="0" smtClean="0">
                <a:solidFill>
                  <a:srgbClr val="92D050"/>
                </a:solidFill>
              </a:rPr>
              <a:t>      </a:t>
            </a:r>
            <a:r>
              <a:rPr lang="ru-RU" sz="4800" b="1" dirty="0" smtClean="0">
                <a:solidFill>
                  <a:srgbClr val="00B050"/>
                </a:solidFill>
              </a:rPr>
              <a:t>Технология </a:t>
            </a:r>
            <a:r>
              <a:rPr lang="ru-RU" sz="4800" b="1" dirty="0" err="1" smtClean="0">
                <a:solidFill>
                  <a:srgbClr val="00B050"/>
                </a:solidFill>
              </a:rPr>
              <a:t>модерации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   на уроках английского языка</a:t>
            </a:r>
            <a:r>
              <a:rPr lang="ru-RU" sz="4800" b="1" dirty="0" smtClean="0">
                <a:solidFill>
                  <a:srgbClr val="92D050"/>
                </a:solidFill>
              </a:rPr>
              <a:t>        </a:t>
            </a:r>
            <a:r>
              <a:rPr lang="ru-RU" sz="4800" b="1" dirty="0" smtClean="0">
                <a:solidFill>
                  <a:srgbClr val="00B050"/>
                </a:solidFill>
              </a:rPr>
              <a:t/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     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         </a:t>
            </a:r>
            <a:r>
              <a:rPr lang="ru-RU" sz="4400" b="1" dirty="0" smtClean="0">
                <a:solidFill>
                  <a:srgbClr val="00B050"/>
                </a:solidFill>
              </a:rPr>
              <a:t>Семинар – практикум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                       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МБОУ «СОШ № 46»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Этапы урока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11" y="1436685"/>
            <a:ext cx="8481055" cy="5067146"/>
          </a:xfrm>
        </p:spPr>
      </p:pic>
    </p:spTree>
    <p:extLst>
      <p:ext uri="{BB962C8B-B14F-4D97-AF65-F5344CB8AC3E}">
        <p14:creationId xmlns:p14="http://schemas.microsoft.com/office/powerpoint/2010/main" val="31237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51263" y="347663"/>
            <a:ext cx="8440737" cy="1069975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Ключевые процессы технологии </a:t>
            </a:r>
            <a:r>
              <a:rPr lang="ru-RU" sz="2800" b="1" dirty="0" err="1">
                <a:solidFill>
                  <a:srgbClr val="0070C0"/>
                </a:solidFill>
              </a:rPr>
              <a:t>модерации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87713" y="1274763"/>
            <a:ext cx="8904287" cy="4413250"/>
          </a:xfrm>
        </p:spPr>
        <p:txBody>
          <a:bodyPr/>
          <a:lstStyle/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latin typeface="+mj-lt"/>
              </a:rPr>
              <a:t>эффективное взаимодействие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(интеракция) </a:t>
            </a:r>
            <a:r>
              <a:rPr lang="ru-RU" sz="2400" dirty="0">
                <a:latin typeface="+mj-lt"/>
              </a:rPr>
              <a:t>участников группового    процесса;</a:t>
            </a:r>
          </a:p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latin typeface="+mj-lt"/>
              </a:rPr>
              <a:t>   упорядоченный обмен     информацией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(коммуникация) </a:t>
            </a:r>
            <a:r>
              <a:rPr lang="ru-RU" sz="2400" dirty="0">
                <a:latin typeface="+mj-lt"/>
              </a:rPr>
              <a:t>    между всеми участниками образовательного процесса;</a:t>
            </a:r>
          </a:p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latin typeface="+mj-lt"/>
              </a:rPr>
              <a:t> обеспечение     наглядности хода и результатов образовательного процесса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(визуализация);</a:t>
            </a:r>
          </a:p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мотивация</a:t>
            </a:r>
            <a:r>
              <a:rPr lang="ru-RU" sz="2400" dirty="0">
                <a:latin typeface="+mj-lt"/>
              </a:rPr>
              <a:t> всех участников образовательного процесса;</a:t>
            </a:r>
          </a:p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latin typeface="+mj-lt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мониторинг</a:t>
            </a:r>
            <a:r>
              <a:rPr lang="ru-RU" sz="2400" dirty="0">
                <a:latin typeface="+mj-lt"/>
              </a:rPr>
              <a:t> образовательного процесса;</a:t>
            </a:r>
          </a:p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рефлексия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>
                <a:latin typeface="+mj-lt"/>
              </a:rPr>
              <a:t>учителя и обучающихся;</a:t>
            </a:r>
          </a:p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latin typeface="+mj-lt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анализ </a:t>
            </a:r>
            <a:r>
              <a:rPr lang="ru-RU" sz="2400" dirty="0">
                <a:latin typeface="+mj-lt"/>
              </a:rPr>
              <a:t>    деятельности участников   и     </a:t>
            </a:r>
            <a:r>
              <a:rPr lang="ru-RU" sz="2400" b="1" dirty="0">
                <a:latin typeface="+mj-lt"/>
              </a:rPr>
              <a:t>о</a:t>
            </a:r>
            <a:r>
              <a:rPr lang="ru-RU" sz="2400" dirty="0">
                <a:latin typeface="+mj-lt"/>
              </a:rPr>
              <a:t>ценка     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8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52626" y="209550"/>
            <a:ext cx="8448675" cy="6477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800" u="sng" dirty="0">
                <a:solidFill>
                  <a:schemeClr val="tx2"/>
                </a:solidFill>
                <a:latin typeface="Arial" panose="020B0604020202020204" pitchFamily="34" charset="0"/>
              </a:rPr>
              <a:t>Ключевые процессы технологии </a:t>
            </a:r>
            <a:r>
              <a:rPr lang="ru-RU" altLang="ru-RU" sz="2800" u="sng" dirty="0" err="1">
                <a:solidFill>
                  <a:schemeClr val="tx2"/>
                </a:solidFill>
                <a:latin typeface="Arial" panose="020B0604020202020204" pitchFamily="34" charset="0"/>
              </a:rPr>
              <a:t>модерации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altLang="ru-RU" dirty="0" smtClean="0"/>
          </a:p>
        </p:txBody>
      </p:sp>
      <p:pic>
        <p:nvPicPr>
          <p:cNvPr id="19459" name="Picture 3" descr="image-jpeg?mode=obj;mbox=INBOX%26r%3D5abc;what=5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0" y="2214563"/>
            <a:ext cx="2357438" cy="2216150"/>
          </a:xfrm>
        </p:spPr>
      </p:pic>
      <p:sp>
        <p:nvSpPr>
          <p:cNvPr id="5" name="Прямоугольник 4"/>
          <p:cNvSpPr/>
          <p:nvPr/>
        </p:nvSpPr>
        <p:spPr>
          <a:xfrm>
            <a:off x="3524251" y="1714500"/>
            <a:ext cx="22145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BE6A16"/>
                </a:solidFill>
                <a:latin typeface="Times New Roman" pitchFamily="18" charset="0"/>
              </a:rPr>
              <a:t>Интеракция</a:t>
            </a:r>
            <a:r>
              <a:rPr lang="ru-RU" i="1" dirty="0">
                <a:solidFill>
                  <a:srgbClr val="BE6A1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9461" name="Picture 4" descr="image-jpeg?mode=obj;mbox=INBOX%26r%3D5abc;what=5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5000625"/>
            <a:ext cx="208756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image-gif?mode=obj;mbox=INBOX%26r%3D5abc;what=5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929188"/>
            <a:ext cx="19129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image-gif?mode=obj;mbox=INBOX%26r%3D5abc;what=5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198688"/>
            <a:ext cx="17145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image-gif?mode=obj;mbox=INBOX%26r%3D5abc;what=5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025775"/>
            <a:ext cx="12954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 descr="image-jpeg?mode=obj;mbox=INBOX%26r%3D5abc;what=5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868863"/>
            <a:ext cx="1905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 descr="image-jpeg?mode=obj;mbox=INBOX%26r%3D5abc;what=5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86314"/>
            <a:ext cx="178593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Прямоугольник 11"/>
          <p:cNvSpPr>
            <a:spLocks noChangeArrowheads="1"/>
          </p:cNvSpPr>
          <p:nvPr/>
        </p:nvSpPr>
        <p:spPr bwMode="auto">
          <a:xfrm>
            <a:off x="1524000" y="4572000"/>
            <a:ext cx="607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Коммуникация</a:t>
            </a:r>
            <a:endParaRPr lang="ru-RU" altLang="ru-RU" sz="1800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9468" name="Прямоугольник 13"/>
          <p:cNvSpPr>
            <a:spLocks noChangeArrowheads="1"/>
          </p:cNvSpPr>
          <p:nvPr/>
        </p:nvSpPr>
        <p:spPr bwMode="auto">
          <a:xfrm>
            <a:off x="3595688" y="4643439"/>
            <a:ext cx="332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 b="1" i="1">
                <a:solidFill>
                  <a:srgbClr val="C00000"/>
                </a:solidFill>
                <a:latin typeface="Times New Roman" panose="02020603050405020304" pitchFamily="18" charset="0"/>
              </a:rPr>
              <a:t>Визуализация</a:t>
            </a:r>
          </a:p>
        </p:txBody>
      </p:sp>
      <p:sp>
        <p:nvSpPr>
          <p:cNvPr id="19469" name="Прямоугольник 14"/>
          <p:cNvSpPr>
            <a:spLocks noChangeArrowheads="1"/>
          </p:cNvSpPr>
          <p:nvPr/>
        </p:nvSpPr>
        <p:spPr bwMode="auto">
          <a:xfrm>
            <a:off x="7596188" y="1928814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Мотивация</a:t>
            </a:r>
            <a:r>
              <a:rPr lang="ru-RU" altLang="ru-RU" sz="1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67376" y="2286000"/>
            <a:ext cx="22145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BE6A16"/>
                </a:solidFill>
                <a:latin typeface="Times New Roman" pitchFamily="18" charset="0"/>
              </a:rPr>
              <a:t>Мониторинг</a:t>
            </a:r>
            <a:r>
              <a:rPr lang="ru-RU" i="1" dirty="0">
                <a:solidFill>
                  <a:srgbClr val="BE6A1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471" name="Прямоугольник 16"/>
          <p:cNvSpPr>
            <a:spLocks noChangeArrowheads="1"/>
          </p:cNvSpPr>
          <p:nvPr/>
        </p:nvSpPr>
        <p:spPr bwMode="auto">
          <a:xfrm>
            <a:off x="5524500" y="4357689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 b="1" i="1">
                <a:solidFill>
                  <a:srgbClr val="C00000"/>
                </a:solidFill>
                <a:latin typeface="Times New Roman" panose="02020603050405020304" pitchFamily="18" charset="0"/>
              </a:rPr>
              <a:t>Рефлексия </a:t>
            </a:r>
          </a:p>
        </p:txBody>
      </p:sp>
      <p:sp>
        <p:nvSpPr>
          <p:cNvPr id="19472" name="Прямоугольник 17"/>
          <p:cNvSpPr>
            <a:spLocks noChangeArrowheads="1"/>
          </p:cNvSpPr>
          <p:nvPr/>
        </p:nvSpPr>
        <p:spPr bwMode="auto">
          <a:xfrm>
            <a:off x="5414964" y="3244850"/>
            <a:ext cx="24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>
                <a:solidFill>
                  <a:srgbClr val="335338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73" name="Прямоугольник 19"/>
          <p:cNvSpPr>
            <a:spLocks noChangeArrowheads="1"/>
          </p:cNvSpPr>
          <p:nvPr/>
        </p:nvSpPr>
        <p:spPr bwMode="auto">
          <a:xfrm flipH="1">
            <a:off x="8382000" y="4214814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Анализ и оценка</a:t>
            </a:r>
            <a:r>
              <a:rPr lang="ru-RU" altLang="ru-RU" sz="1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7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1200" dirty="0">
                <a:solidFill>
                  <a:srgbClr val="0070C0"/>
                </a:solidFill>
                <a:latin typeface="Trebuchet MS" panose="020B0603020202020204"/>
              </a:rPr>
              <a:t>Интеракции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776" y="1417639"/>
            <a:ext cx="8581623" cy="4708526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368463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учитель </a:t>
            </a:r>
            <a:r>
              <a:rPr lang="ru-RU" altLang="ru-RU" sz="2800" b="1" dirty="0">
                <a:solidFill>
                  <a:srgbClr val="00B050"/>
                </a:solidFill>
                <a:latin typeface="Arial" panose="020B0604020202020204" pitchFamily="34" charset="0"/>
              </a:rPr>
              <a:t>– ученик</a:t>
            </a:r>
          </a:p>
          <a:p>
            <a:pPr lvl="0" eaLnBrk="1" hangingPunct="1">
              <a:lnSpc>
                <a:spcPct val="90000"/>
              </a:lnSpc>
              <a:buClr>
                <a:srgbClr val="368463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ученик 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– ученик</a:t>
            </a:r>
          </a:p>
          <a:p>
            <a:pPr lvl="0" eaLnBrk="1" hangingPunct="1">
              <a:lnSpc>
                <a:spcPct val="90000"/>
              </a:lnSpc>
              <a:buClr>
                <a:srgbClr val="368463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33533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B050"/>
                </a:solidFill>
                <a:latin typeface="Arial" panose="020B0604020202020204" pitchFamily="34" charset="0"/>
              </a:rPr>
              <a:t>учитель – малая группа</a:t>
            </a:r>
          </a:p>
          <a:p>
            <a:pPr lvl="0" eaLnBrk="1" hangingPunct="1">
              <a:lnSpc>
                <a:spcPct val="90000"/>
              </a:lnSpc>
              <a:buClr>
                <a:srgbClr val="368463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33533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учитель – класс</a:t>
            </a:r>
          </a:p>
          <a:p>
            <a:pPr lvl="0" eaLnBrk="1" hangingPunct="1">
              <a:lnSpc>
                <a:spcPct val="90000"/>
              </a:lnSpc>
              <a:buClr>
                <a:srgbClr val="368463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33533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B050"/>
                </a:solidFill>
                <a:latin typeface="Arial" panose="020B0604020202020204" pitchFamily="34" charset="0"/>
              </a:rPr>
              <a:t>малая группа – малая группа</a:t>
            </a:r>
          </a:p>
          <a:p>
            <a:pPr lvl="0" eaLnBrk="1" hangingPunct="1">
              <a:lnSpc>
                <a:spcPct val="90000"/>
              </a:lnSpc>
              <a:buClr>
                <a:srgbClr val="368463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33533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малая группа – класс</a:t>
            </a:r>
          </a:p>
          <a:p>
            <a:pPr lvl="0" eaLnBrk="1" hangingPunct="1">
              <a:lnSpc>
                <a:spcPct val="90000"/>
              </a:lnSpc>
              <a:buClr>
                <a:srgbClr val="368463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33533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B050"/>
                </a:solidFill>
                <a:latin typeface="Arial" panose="020B0604020202020204" pitchFamily="34" charset="0"/>
              </a:rPr>
              <a:t>ученик – малая группа</a:t>
            </a:r>
          </a:p>
          <a:p>
            <a:pPr lvl="0" eaLnBrk="1" hangingPunct="1">
              <a:lnSpc>
                <a:spcPct val="90000"/>
              </a:lnSpc>
              <a:buClr>
                <a:srgbClr val="368463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33533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ученик –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8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00400" y="333376"/>
            <a:ext cx="8543109" cy="1084263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Эффекты технологии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модерации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к семинару\67017207_128365961767045_349914663206071928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043" y="1785915"/>
            <a:ext cx="7920312" cy="4170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27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190" y="274637"/>
            <a:ext cx="9562010" cy="1946049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Эффекты от четкого </a:t>
            </a:r>
            <a:r>
              <a:rPr lang="ru-RU" sz="3200" b="1" dirty="0" err="1" smtClean="0">
                <a:solidFill>
                  <a:srgbClr val="FF0000"/>
                </a:solidFill>
              </a:rPr>
              <a:t>целеполагания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 учета потребностей обучающихся: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9073" y="1600201"/>
            <a:ext cx="4585063" cy="490510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образовательный процесс</a:t>
            </a:r>
          </a:p>
          <a:p>
            <a:pPr>
              <a:buNone/>
            </a:pPr>
            <a:r>
              <a:rPr lang="ru-RU" sz="2400" dirty="0" smtClean="0"/>
              <a:t> становится понятным и желанным</a:t>
            </a:r>
          </a:p>
          <a:p>
            <a:pPr>
              <a:buNone/>
            </a:pPr>
            <a:r>
              <a:rPr lang="ru-RU" sz="2400" dirty="0" smtClean="0"/>
              <a:t> для детей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 цели образования становятся</a:t>
            </a:r>
          </a:p>
          <a:p>
            <a:pPr>
              <a:buNone/>
            </a:pPr>
            <a:r>
              <a:rPr lang="ru-RU" sz="2400" dirty="0" smtClean="0"/>
              <a:t> целями обучающихся,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 приобретается  значительный</a:t>
            </a:r>
          </a:p>
          <a:p>
            <a:pPr>
              <a:buNone/>
            </a:pPr>
            <a:r>
              <a:rPr lang="ru-RU" sz="2400" dirty="0" smtClean="0"/>
              <a:t> мотивационный потенциал,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обеспечивается  высокая </a:t>
            </a:r>
          </a:p>
          <a:p>
            <a:pPr>
              <a:buNone/>
            </a:pPr>
            <a:r>
              <a:rPr lang="ru-RU" sz="2400" dirty="0" smtClean="0"/>
              <a:t>познавательная активность </a:t>
            </a:r>
          </a:p>
          <a:p>
            <a:pPr>
              <a:buNone/>
            </a:pPr>
            <a:r>
              <a:rPr lang="ru-RU" sz="2400" dirty="0" smtClean="0"/>
              <a:t>и самостоятельность</a:t>
            </a:r>
          </a:p>
          <a:p>
            <a:pPr algn="r">
              <a:buFont typeface="Wingdings" pitchFamily="2" charset="2"/>
              <a:buChar char="ü"/>
            </a:pPr>
            <a:endParaRPr lang="ru-RU" sz="2400" dirty="0"/>
          </a:p>
        </p:txBody>
      </p:sp>
      <p:pic>
        <p:nvPicPr>
          <p:cNvPr id="2050" name="Picture 2" descr="F:\к семинару\fcJkmcnPg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167" y="3445359"/>
            <a:ext cx="5551716" cy="312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8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064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Эффекты от самостоятельности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        в процессе обучения: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7006" y="1972491"/>
            <a:ext cx="4820194" cy="449362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Формирование ответственности за результаты своей учебной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Развитие у обучающихся мотивации на достижение успеха, лидерских качеств, уверенности в себе и своих силах.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275" y="3344091"/>
            <a:ext cx="5132251" cy="288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18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             </a:t>
            </a:r>
            <a:r>
              <a:rPr lang="ru-RU" sz="3600" b="1" dirty="0" smtClean="0">
                <a:solidFill>
                  <a:srgbClr val="FF0000"/>
                </a:solidFill>
              </a:rPr>
              <a:t>Эффекты от групповой работы: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0870" y="5995851"/>
            <a:ext cx="9531530" cy="6139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легкая адаптация в коллективе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224" y="1803445"/>
            <a:ext cx="3990357" cy="2873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IMG_607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393576" y="2506697"/>
            <a:ext cx="4284617" cy="3213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18457"/>
            <a:ext cx="10972800" cy="966651"/>
          </a:xfrm>
        </p:spPr>
        <p:txBody>
          <a:bodyPr/>
          <a:lstStyle/>
          <a:p>
            <a:r>
              <a:rPr lang="ru-RU" sz="3200" b="1" dirty="0" smtClean="0"/>
              <a:t>                       </a:t>
            </a:r>
            <a:r>
              <a:rPr lang="ru-RU" sz="3400" b="1" dirty="0" smtClean="0">
                <a:solidFill>
                  <a:srgbClr val="FF0000"/>
                </a:solidFill>
              </a:rPr>
              <a:t>Эффекты от обучения в сотрудничестве:</a:t>
            </a:r>
            <a:r>
              <a:rPr lang="ru-RU" sz="3400" dirty="0" smtClean="0">
                <a:solidFill>
                  <a:srgbClr val="FF0000"/>
                </a:solidFill>
              </a:rPr>
              <a:t/>
            </a:r>
            <a:br>
              <a:rPr lang="ru-RU" sz="3400" dirty="0" smtClean="0">
                <a:solidFill>
                  <a:srgbClr val="FF0000"/>
                </a:solidFill>
              </a:rPr>
            </a:br>
            <a:endParaRPr lang="ru-RU" sz="3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73291" y="2050868"/>
            <a:ext cx="3448594" cy="4101737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/>
              <a:t>обеспечивается </a:t>
            </a:r>
          </a:p>
          <a:p>
            <a:pPr algn="r">
              <a:buNone/>
            </a:pPr>
            <a:r>
              <a:rPr lang="ru-RU" sz="2800" dirty="0" smtClean="0"/>
              <a:t> приобретение</a:t>
            </a:r>
          </a:p>
          <a:p>
            <a:pPr algn="r">
              <a:buNone/>
            </a:pPr>
            <a:r>
              <a:rPr lang="ru-RU" sz="2800" dirty="0" smtClean="0"/>
              <a:t>универсальных навыков</a:t>
            </a:r>
          </a:p>
          <a:p>
            <a:pPr algn="r">
              <a:buNone/>
            </a:pPr>
            <a:r>
              <a:rPr lang="ru-RU" sz="2800" dirty="0" smtClean="0"/>
              <a:t>и готовность к их</a:t>
            </a:r>
          </a:p>
          <a:p>
            <a:pPr algn="r">
              <a:buNone/>
            </a:pPr>
            <a:r>
              <a:rPr lang="ru-RU" sz="2800" dirty="0" smtClean="0"/>
              <a:t>применению в практических ситуациях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558" y="4428309"/>
            <a:ext cx="2905179" cy="18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1227" y="1502999"/>
            <a:ext cx="2748336" cy="225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 rot="3361400">
            <a:off x="4897129" y="3169670"/>
            <a:ext cx="750712" cy="1698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0445"/>
            <a:ext cx="10972800" cy="176348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Эффекты от качественной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коммуникации на уроке: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67897" y="2155371"/>
            <a:ext cx="4245429" cy="425849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200" dirty="0" smtClean="0"/>
              <a:t>взаимопонимание и эффективное взаимодействие всех участников образовательного процесса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открытый  и свободный обмен информацией, знаниями, а также эмоциями и чувствами.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развитие диалога и </a:t>
            </a:r>
            <a:r>
              <a:rPr lang="ru-RU" sz="2200" dirty="0" err="1" smtClean="0"/>
              <a:t>полилога</a:t>
            </a:r>
            <a:endParaRPr lang="ru-RU" sz="2200" dirty="0" smtClean="0"/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активное включение в образовательный процесс всех обучающихся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281" y="1969670"/>
            <a:ext cx="3095125" cy="220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Kommunikation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937" y="4341320"/>
            <a:ext cx="2952205" cy="229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3062" y="998806"/>
            <a:ext cx="862464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организовать изучение нового материала, чтобы оно стало интересным и значимым для учеников?</a:t>
            </a:r>
            <a:endParaRPr lang="ru-RU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достичь высокого уровня усвоения учебного материала?</a:t>
            </a:r>
            <a:endParaRPr lang="ru-RU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не все дети активно работают на уроках? </a:t>
            </a:r>
            <a:endParaRPr lang="ru-RU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 рамках одного урока максимально развивать творческие способности каждого ученика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комфортной атмосфере?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            </a:t>
            </a:r>
            <a:r>
              <a:rPr lang="ru-RU" sz="4000" b="1" dirty="0" smtClean="0">
                <a:solidFill>
                  <a:srgbClr val="FF0000"/>
                </a:solidFill>
              </a:rPr>
              <a:t>Эффекты от визуализации: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62502" y="2612571"/>
            <a:ext cx="4937761" cy="351359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обеспечивается наглядность, четкое восприятие и понимание нового материала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оживляется образовательный процесс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позитивно воспринимается и положительно сказывается на результатах обучения</a:t>
            </a:r>
          </a:p>
          <a:p>
            <a:endParaRPr lang="ru-RU" dirty="0"/>
          </a:p>
        </p:txBody>
      </p:sp>
      <p:pic>
        <p:nvPicPr>
          <p:cNvPr id="6146" name="Picture 2" descr="C:\Users\User\Desktop\blog_270919-11-09-0411659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148" y="4588691"/>
            <a:ext cx="2642367" cy="1759858"/>
          </a:xfrm>
          <a:prstGeom prst="rect">
            <a:avLst/>
          </a:prstGeom>
          <a:noFill/>
        </p:spPr>
      </p:pic>
      <p:pic>
        <p:nvPicPr>
          <p:cNvPr id="6147" name="Picture 3" descr="C:\Users\User\Desktop\2.2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680" y="1911258"/>
            <a:ext cx="4045131" cy="2275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1497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Эффекты от мотивации: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24206" y="1600201"/>
            <a:ext cx="4245428" cy="487897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стимулирование познавательной активности и творческого процесса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раскрытие и развитие способностей обучающихся, содействию их качественному обучению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позволяет  долго сохранять работоспособность и хорошее настроение как у обучающихся, так и у педагога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207" y="2599508"/>
            <a:ext cx="5017295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           </a:t>
            </a:r>
            <a:r>
              <a:rPr lang="ru-RU" sz="4000" b="1" dirty="0" smtClean="0">
                <a:solidFill>
                  <a:srgbClr val="FF0000"/>
                </a:solidFill>
              </a:rPr>
              <a:t>Эффект от мониторинга: 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87737" y="1600201"/>
            <a:ext cx="5194663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содействует упорядоченности формирующихся знаний обучающихся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помогает педагогу в контроле полноты реализации учебного плана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содействует качественному усвоению обучающимися нового материала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892" y="2574153"/>
            <a:ext cx="4085993" cy="340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5944"/>
            <a:ext cx="10972800" cy="888274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            Эффект от рефлексии: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71954" y="1449977"/>
            <a:ext cx="4480560" cy="492469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обучающийся  достигает необходимого уровня понимания нового материала, новых отношений, новых моделей поведения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лучшие  понимание  своих потребностей и возможностей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вырабатывается  адекватные модели эффективного поведения с учетом нравственных норм и общекультурных ценностей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731" y="1549883"/>
            <a:ext cx="4100966" cy="473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</a:t>
            </a:r>
            <a:r>
              <a:rPr lang="ru-RU" b="1" dirty="0" smtClean="0">
                <a:solidFill>
                  <a:srgbClr val="FF0000"/>
                </a:solidFill>
              </a:rPr>
              <a:t>Эффекты от анализа и оценки: 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76457" y="1600201"/>
            <a:ext cx="4005942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учитель получает  четкое</a:t>
            </a:r>
          </a:p>
          <a:p>
            <a:pPr>
              <a:buNone/>
            </a:pPr>
            <a:r>
              <a:rPr lang="ru-RU" sz="2400" dirty="0" smtClean="0"/>
              <a:t>представление о</a:t>
            </a:r>
          </a:p>
          <a:p>
            <a:pPr>
              <a:buNone/>
            </a:pPr>
            <a:r>
              <a:rPr lang="ru-RU" sz="2400" dirty="0" smtClean="0"/>
              <a:t>гармоничности построения</a:t>
            </a:r>
          </a:p>
          <a:p>
            <a:pPr>
              <a:buNone/>
            </a:pPr>
            <a:r>
              <a:rPr lang="ru-RU" sz="2400" dirty="0" smtClean="0"/>
              <a:t>образовательного процесса,</a:t>
            </a:r>
          </a:p>
          <a:p>
            <a:pPr>
              <a:buNone/>
            </a:pPr>
            <a:r>
              <a:rPr lang="ru-RU" sz="2400" dirty="0" smtClean="0"/>
              <a:t>соответствия содержания,</a:t>
            </a:r>
          </a:p>
          <a:p>
            <a:pPr>
              <a:buNone/>
            </a:pPr>
            <a:r>
              <a:rPr lang="ru-RU" sz="2400" dirty="0" smtClean="0"/>
              <a:t>формы и методов,</a:t>
            </a:r>
          </a:p>
          <a:p>
            <a:pPr>
              <a:buNone/>
            </a:pPr>
            <a:r>
              <a:rPr lang="ru-RU" sz="2400" dirty="0" smtClean="0"/>
              <a:t>используемых в</a:t>
            </a:r>
          </a:p>
          <a:p>
            <a:pPr>
              <a:buNone/>
            </a:pPr>
            <a:r>
              <a:rPr lang="ru-RU" sz="2400" dirty="0" smtClean="0"/>
              <a:t>образовательном процессе</a:t>
            </a:r>
          </a:p>
          <a:p>
            <a:pPr>
              <a:buNone/>
            </a:pPr>
            <a:r>
              <a:rPr lang="ru-RU" sz="2400" dirty="0" smtClean="0"/>
              <a:t>потребностям и</a:t>
            </a:r>
          </a:p>
          <a:p>
            <a:pPr>
              <a:buNone/>
            </a:pPr>
            <a:r>
              <a:rPr lang="ru-RU" sz="2400" dirty="0" smtClean="0"/>
              <a:t>возможностям обучающихся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F:\к семинару\2538334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1778725"/>
            <a:ext cx="4364083" cy="4364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Эффекты от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применения технологии: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2847-2cef656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340" y="1770017"/>
            <a:ext cx="60464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1371600"/>
            <a:ext cx="83297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Эффективное  управление процессами обучения, воспитания и развития.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Образовательный процесс делается  более контролируемым, устойчивым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 Позволяет педагогу профессионально управлять процессами, происходящими на уроке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Позволяет педагогу  получать запланированные результаты.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Обеспечивается  полноценное приобретение и устойчивое закрепление у всех учащихся общественно значимых ценностей и жизненно важных умений и навыков.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 Целенаправленно и методично осуществляется  воспитание, развитие и социализация личности обучающегося.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Инициация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(приветствие, начало урока)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8252" y="1600201"/>
            <a:ext cx="8814147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Цель этапа</a:t>
            </a:r>
            <a:r>
              <a:rPr lang="ru-RU" dirty="0" smtClean="0"/>
              <a:t>: создать творческую атмосферу, позитивный настрой, включить внимание всех обучающихся класса, сформировать группы для дальнейшей работы, развивать коммуникативные учебные действия.</a:t>
            </a:r>
          </a:p>
          <a:p>
            <a:pPr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Активные методы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7826" y="1600201"/>
            <a:ext cx="9094573" cy="4525963"/>
          </a:xfrm>
        </p:spPr>
        <p:txBody>
          <a:bodyPr/>
          <a:lstStyle/>
          <a:p>
            <a:r>
              <a:rPr lang="ru-RU" dirty="0" smtClean="0"/>
              <a:t>«Визитные карточки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«Поздоровайся локтями»</a:t>
            </a:r>
            <a:endParaRPr lang="ru-RU" dirty="0" smtClean="0"/>
          </a:p>
          <a:p>
            <a:r>
              <a:rPr lang="ru-RU" dirty="0" smtClean="0"/>
              <a:t>«Картинная галерея»</a:t>
            </a:r>
          </a:p>
          <a:p>
            <a:r>
              <a:rPr lang="ru-RU" dirty="0" smtClean="0"/>
              <a:t>«Найди похожих»</a:t>
            </a:r>
          </a:p>
          <a:p>
            <a:r>
              <a:rPr lang="ru-RU" dirty="0" smtClean="0"/>
              <a:t>«Создай свой круг»</a:t>
            </a:r>
          </a:p>
          <a:p>
            <a:r>
              <a:rPr lang="ru-RU" dirty="0" smtClean="0"/>
              <a:t>«Решение загадки»</a:t>
            </a:r>
          </a:p>
          <a:p>
            <a:r>
              <a:rPr lang="ru-RU" dirty="0" smtClean="0"/>
              <a:t>«Разгадай кроссворд»</a:t>
            </a:r>
          </a:p>
          <a:p>
            <a:r>
              <a:rPr lang="ru-RU" dirty="0" smtClean="0"/>
              <a:t>«Эпиграф»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azquotes.com/picture-quotes/quote-activity-is-the-only-road-to-knowledge-george-bernard-shaw-57-28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246" y="1145059"/>
            <a:ext cx="9201667" cy="50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7894" y="539646"/>
            <a:ext cx="8285409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хотите повысить эффективность и качество вашего урока?</a:t>
            </a:r>
            <a:endParaRPr lang="ru-RU" sz="36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хотите, чтобы учитель и ученик стали равноправными участниками на уроке?</a:t>
            </a:r>
            <a:endParaRPr lang="ru-RU" sz="36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хотите повысить мотивацию учеников и </a:t>
            </a:r>
            <a:r>
              <a:rPr lang="ru-RU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самомотивацию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6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6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863976" y="333376"/>
            <a:ext cx="6346825" cy="10842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Вхождение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(погружение)  в тему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</a:t>
            </a:r>
            <a:endParaRPr lang="ru-RU" dirty="0"/>
          </a:p>
        </p:txBody>
      </p:sp>
      <p:pic>
        <p:nvPicPr>
          <p:cNvPr id="4" name="Рисунок 3" descr="ц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6719" y="1528996"/>
            <a:ext cx="2840508" cy="2281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6487" y="1729409"/>
            <a:ext cx="60827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Выбор цели</a:t>
            </a:r>
          </a:p>
          <a:p>
            <a:r>
              <a:rPr lang="ru-RU" sz="2400" dirty="0" smtClean="0"/>
              <a:t>Итак, урок начат. При начале любой деятельности  нужно определить: для чего мы будем это делать? Что получим в итоге?</a:t>
            </a:r>
          </a:p>
          <a:p>
            <a:r>
              <a:rPr lang="ru-RU" sz="2400" dirty="0" smtClean="0"/>
              <a:t>И  здесь не обойтись без правильной постановки целей. </a:t>
            </a:r>
          </a:p>
          <a:p>
            <a:r>
              <a:rPr lang="ru-RU" sz="2400" dirty="0" smtClean="0"/>
              <a:t>В формулировке целей должен быть заложен результат,- то, к чему мы придём, а сама формулировка конкретной и посильной.</a:t>
            </a:r>
          </a:p>
          <a:p>
            <a:endParaRPr lang="ru-RU" sz="2400" dirty="0" smtClean="0"/>
          </a:p>
          <a:p>
            <a:r>
              <a:rPr lang="ru-RU" sz="2400" dirty="0" smtClean="0"/>
              <a:t>Мы создаём условия, а обучающиеся будут иметь возможность научиться и научатся!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su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0112" y="4017363"/>
            <a:ext cx="3043549" cy="2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3376" y="1600201"/>
            <a:ext cx="9109023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Методы успешного и комфортного вхождения в тему урока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rgbClr val="0070C0"/>
                </a:solidFill>
              </a:rPr>
              <a:t>ЗВУКОВЫЕ АССОЦИАЦИИ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УГАДАЙ ТЕМУ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ИЛЛЮСТРАЦИЯ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38475" y="524656"/>
            <a:ext cx="9153525" cy="53221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Метод «Угадай тему» Подберите антоним к прилагательному, и из первых букв каждого слова составьте ключевое слово: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Рисунок 4" descr="2019-10-28_20-49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2132" y="2158584"/>
            <a:ext cx="5307494" cy="4092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58780" y="689548"/>
            <a:ext cx="9833548" cy="54366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</a:t>
            </a:r>
            <a:r>
              <a:rPr lang="en-US" sz="3600" b="1" dirty="0" smtClean="0"/>
              <a:t>old-fashioned-</a:t>
            </a:r>
            <a:r>
              <a:rPr lang="ru-RU" sz="3600" b="1" dirty="0" smtClean="0"/>
              <a:t> 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/>
              <a:t>odern</a:t>
            </a:r>
          </a:p>
          <a:p>
            <a:pPr>
              <a:buNone/>
            </a:pPr>
            <a:r>
              <a:rPr lang="en-US" sz="3600" b="1" dirty="0" smtClean="0"/>
              <a:t>                 </a:t>
            </a:r>
            <a:r>
              <a:rPr lang="ru-RU" sz="3600" b="1" dirty="0" smtClean="0"/>
              <a:t>  </a:t>
            </a:r>
            <a:r>
              <a:rPr lang="en-US" sz="3600" b="1" dirty="0" smtClean="0"/>
              <a:t> pessimistic</a:t>
            </a:r>
            <a:r>
              <a:rPr lang="ru-RU" sz="3600" b="1" dirty="0" smtClean="0"/>
              <a:t>    </a:t>
            </a:r>
            <a:r>
              <a:rPr lang="en-US" sz="3600" b="1" dirty="0" smtClean="0"/>
              <a:t>- </a:t>
            </a:r>
            <a:r>
              <a:rPr lang="ru-RU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r>
              <a:rPr lang="en-US" sz="3600" b="1" dirty="0" smtClean="0"/>
              <a:t>ptimistic</a:t>
            </a:r>
          </a:p>
          <a:p>
            <a:pPr>
              <a:buNone/>
            </a:pPr>
            <a:r>
              <a:rPr lang="en-US" sz="3600" b="1" dirty="0" smtClean="0"/>
              <a:t>                    easy</a:t>
            </a:r>
            <a:r>
              <a:rPr lang="ru-RU" sz="3600" b="1" dirty="0" smtClean="0"/>
              <a:t>               </a:t>
            </a:r>
            <a:r>
              <a:rPr lang="en-US" sz="3600" b="1" dirty="0" smtClean="0"/>
              <a:t>- 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sz="3600" b="1" dirty="0" smtClean="0"/>
              <a:t>ifficult</a:t>
            </a:r>
          </a:p>
          <a:p>
            <a:pPr>
              <a:buNone/>
            </a:pPr>
            <a:r>
              <a:rPr lang="en-US" sz="3600" b="1" dirty="0" smtClean="0"/>
              <a:t>                    full</a:t>
            </a:r>
            <a:r>
              <a:rPr lang="ru-RU" sz="3600" b="1" dirty="0" smtClean="0"/>
              <a:t>                 </a:t>
            </a:r>
            <a:r>
              <a:rPr lang="en-US" sz="3600" b="1" dirty="0" smtClean="0"/>
              <a:t>- 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b="1" dirty="0" smtClean="0"/>
              <a:t>mpty</a:t>
            </a:r>
          </a:p>
          <a:p>
            <a:pPr>
              <a:buNone/>
            </a:pPr>
            <a:r>
              <a:rPr lang="en-US" sz="3600" b="1" dirty="0" smtClean="0"/>
              <a:t>                    irresponsible</a:t>
            </a:r>
            <a:r>
              <a:rPr lang="ru-RU" sz="3600" b="1" dirty="0" smtClean="0"/>
              <a:t> </a:t>
            </a:r>
            <a:r>
              <a:rPr lang="en-US" sz="3600" b="1" dirty="0" smtClean="0"/>
              <a:t>-  </a:t>
            </a:r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en-US" sz="3600" b="1" dirty="0" smtClean="0"/>
              <a:t>esponsible</a:t>
            </a:r>
          </a:p>
          <a:p>
            <a:pPr>
              <a:buNone/>
            </a:pPr>
            <a:r>
              <a:rPr lang="en-US" sz="3600" b="1" dirty="0" smtClean="0"/>
              <a:t>                    kind</a:t>
            </a:r>
            <a:r>
              <a:rPr lang="ru-RU" sz="3600" b="1" dirty="0" smtClean="0"/>
              <a:t>                </a:t>
            </a:r>
            <a:r>
              <a:rPr lang="en-US" sz="3600" b="1" dirty="0" smtClean="0"/>
              <a:t>- 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/>
              <a:t>ngry</a:t>
            </a:r>
          </a:p>
          <a:p>
            <a:pPr>
              <a:buNone/>
            </a:pPr>
            <a:r>
              <a:rPr lang="en-US" sz="3600" b="1" dirty="0" smtClean="0"/>
              <a:t>                    unusual</a:t>
            </a:r>
            <a:r>
              <a:rPr lang="ru-RU" sz="3600" b="1" dirty="0" smtClean="0"/>
              <a:t>          </a:t>
            </a:r>
            <a:r>
              <a:rPr lang="en-US" sz="3600" b="1" dirty="0" smtClean="0"/>
              <a:t>- </a:t>
            </a:r>
            <a:r>
              <a:rPr lang="en-US" sz="3600" b="1" dirty="0" smtClean="0">
                <a:solidFill>
                  <a:srgbClr val="FF0000"/>
                </a:solidFill>
              </a:rPr>
              <a:t>T</a:t>
            </a:r>
            <a:r>
              <a:rPr lang="en-US" sz="3600" b="1" dirty="0" smtClean="0"/>
              <a:t>raditional</a:t>
            </a:r>
          </a:p>
          <a:p>
            <a:pPr>
              <a:buNone/>
            </a:pPr>
            <a:r>
              <a:rPr lang="en-US" sz="3600" b="1" dirty="0" smtClean="0"/>
              <a:t>                    cheap</a:t>
            </a:r>
            <a:r>
              <a:rPr lang="ru-RU" sz="3600" b="1" dirty="0" smtClean="0"/>
              <a:t>              </a:t>
            </a:r>
            <a:r>
              <a:rPr lang="en-US" sz="3600" b="1" dirty="0" smtClean="0"/>
              <a:t>-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b="1" dirty="0" smtClean="0"/>
              <a:t>xpensive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258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9900"/>
                </a:solidFill>
              </a:rPr>
              <a:t> </a:t>
            </a:r>
            <a:endParaRPr lang="ru-RU" sz="3600" b="1" dirty="0">
              <a:solidFill>
                <a:srgbClr val="009900"/>
              </a:solidFill>
            </a:endParaRPr>
          </a:p>
        </p:txBody>
      </p:sp>
      <p:pic>
        <p:nvPicPr>
          <p:cNvPr id="4" name="Содержимое 3" descr="e61e88d9c16a61655d8072c44b85b5f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83021" y="269823"/>
            <a:ext cx="5470447" cy="4272197"/>
          </a:xfrm>
        </p:spPr>
      </p:pic>
      <p:sp>
        <p:nvSpPr>
          <p:cNvPr id="5" name="TextBox 4"/>
          <p:cNvSpPr txBox="1"/>
          <p:nvPr/>
        </p:nvSpPr>
        <p:spPr>
          <a:xfrm>
            <a:off x="1053548" y="4989443"/>
            <a:ext cx="1114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Учащимся в начале урока раздаются на столы кроссворды по теме «Одежда»</a:t>
            </a:r>
          </a:p>
          <a:p>
            <a:r>
              <a:rPr lang="ru-RU" dirty="0" smtClean="0"/>
              <a:t>Они должны понять, по какой теме они собираются работать на сегодняшнем уроке.  При ознакомлении  с НЛЕ </a:t>
            </a:r>
          </a:p>
          <a:p>
            <a:r>
              <a:rPr lang="ru-RU" dirty="0" smtClean="0"/>
              <a:t>учащиеся смогут постепенно заполнить кроссворд, в итоге получится задание, выполненное общими силами.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35676" y="4036541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ПРИМЕР 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718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Аудиодорожки к темам уроков</a:t>
            </a:r>
            <a:endParaRPr lang="ru-RU" dirty="0"/>
          </a:p>
        </p:txBody>
      </p:sp>
      <p:pic>
        <p:nvPicPr>
          <p:cNvPr id="4" name="ЗВУКИ ГОРОД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97965" y="2159484"/>
            <a:ext cx="304800" cy="304800"/>
          </a:xfrm>
          <a:prstGeom prst="rect">
            <a:avLst/>
          </a:prstGeom>
        </p:spPr>
      </p:pic>
      <p:pic>
        <p:nvPicPr>
          <p:cNvPr id="5" name="звуки дикой природ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168347" y="2163417"/>
            <a:ext cx="304800" cy="304800"/>
          </a:xfrm>
          <a:prstGeom prst="rect">
            <a:avLst/>
          </a:prstGeom>
        </p:spPr>
      </p:pic>
      <p:pic>
        <p:nvPicPr>
          <p:cNvPr id="6" name="звук ночного лес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6659218" y="2203174"/>
            <a:ext cx="304800" cy="304800"/>
          </a:xfrm>
          <a:prstGeom prst="rect">
            <a:avLst/>
          </a:prstGeom>
        </p:spPr>
      </p:pic>
      <p:pic>
        <p:nvPicPr>
          <p:cNvPr id="7" name="звуки деревни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6" cstate="print"/>
          <a:stretch>
            <a:fillRect/>
          </a:stretch>
        </p:blipFill>
        <p:spPr>
          <a:xfrm>
            <a:off x="8368747" y="2242931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5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31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42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091543" y="333376"/>
            <a:ext cx="8839199" cy="133576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Формирование ожиданий обучающихся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42629" y="1451429"/>
            <a:ext cx="4746170" cy="467473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000" dirty="0" smtClean="0"/>
              <a:t>Планирование эффектов урока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Предупреждение возможных затруднений</a:t>
            </a:r>
            <a:endParaRPr lang="ru-RU" sz="4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721" y="2495777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27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684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Метод: Древо ожиданий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5942" y="1146629"/>
            <a:ext cx="5036457" cy="497953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2000" dirty="0" smtClean="0"/>
              <a:t>Обучающиеся записывают на </a:t>
            </a:r>
            <a:r>
              <a:rPr lang="ru-RU" sz="2000" dirty="0" err="1" smtClean="0"/>
              <a:t>стикерах</a:t>
            </a:r>
            <a:r>
              <a:rPr lang="ru-RU" sz="2000" dirty="0" smtClean="0"/>
              <a:t> в виде яблок или листьев дерева свои ожидания от предстоящего знакомства с темой и вывешивают на общем плакате, изображающим дерево. В конце занятия к записям возвращаются и определяют, чьи ожидания оправдались в большем объеме.</a:t>
            </a:r>
          </a:p>
          <a:p>
            <a:pPr marL="514350" indent="-514350">
              <a:buAutoNum type="arabicParenR"/>
            </a:pPr>
            <a:r>
              <a:rPr lang="ru-RU" sz="2000" dirty="0" smtClean="0"/>
              <a:t>Другой вариант реализации приема – на каждой ветви после коллективного  обсуждения в группах написать основные задачи занятия и определить сложности, с которыми столкнутся </a:t>
            </a:r>
            <a:r>
              <a:rPr lang="ru-RU" sz="2000" dirty="0" err="1" smtClean="0"/>
              <a:t>одногруппники</a:t>
            </a:r>
            <a:r>
              <a:rPr lang="ru-RU" sz="2000" dirty="0" smtClean="0"/>
              <a:t> в процессе решения конкретной задачи.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527" y="1639433"/>
            <a:ext cx="3501107" cy="43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18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13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Метод: Бизнес-план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68457" y="1001486"/>
            <a:ext cx="4847771" cy="5587999"/>
          </a:xfrm>
        </p:spPr>
        <p:txBody>
          <a:bodyPr/>
          <a:lstStyle/>
          <a:p>
            <a:pPr algn="r">
              <a:buNone/>
            </a:pPr>
            <a:r>
              <a:rPr lang="ru-RU" sz="2600" dirty="0" smtClean="0"/>
              <a:t>После формулирования темы и цели урока обучающимся предлагаются сформулировать задачи, которые они ставят перед собой, исходя из цели занятия, записанной ими на листочках, некоторые обучающиеся озвучивают их. Листочки остаются на столах, они понадобятся в конце урока. При наличии времени их можно прикрепить к доске.</a:t>
            </a:r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3834" y="2119086"/>
            <a:ext cx="460048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Метод «Что у меня на сердце»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82858" y="1600201"/>
            <a:ext cx="3599542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dirty="0" smtClean="0"/>
              <a:t>Ожидания</a:t>
            </a:r>
          </a:p>
          <a:p>
            <a:pPr>
              <a:buFont typeface="Wingdings" pitchFamily="2" charset="2"/>
              <a:buChar char="ü"/>
            </a:pPr>
            <a:r>
              <a:rPr lang="ru-RU" sz="4800" dirty="0" smtClean="0"/>
              <a:t>Опасения </a:t>
            </a:r>
            <a:endParaRPr lang="ru-RU" sz="4800" dirty="0"/>
          </a:p>
        </p:txBody>
      </p:sp>
      <p:pic>
        <p:nvPicPr>
          <p:cNvPr id="4099" name="Picture 3" descr="C:\Users\Жана\Desktop\941035_f5b7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4633" y="2100716"/>
            <a:ext cx="4630956" cy="380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07895" y="929390"/>
            <a:ext cx="7899815" cy="2863121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Moderare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ru-RU" sz="5400" dirty="0" smtClean="0">
                <a:solidFill>
                  <a:srgbClr val="00B050"/>
                </a:solidFill>
              </a:rPr>
              <a:t>– приводить</a:t>
            </a:r>
          </a:p>
          <a:p>
            <a:pPr>
              <a:buNone/>
            </a:pPr>
            <a:r>
              <a:rPr lang="ru-RU" sz="5400" dirty="0" smtClean="0">
                <a:solidFill>
                  <a:srgbClr val="00B050"/>
                </a:solidFill>
              </a:rPr>
              <a:t>в равновесие,  управлять,   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          регулировать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429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Метод: Список покупок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8857" y="1161143"/>
            <a:ext cx="5558971" cy="4965021"/>
          </a:xfrm>
        </p:spPr>
        <p:txBody>
          <a:bodyPr/>
          <a:lstStyle/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Если сравнить знания, умения и компетенции с покупками, то можно предложить обучающимся представить себя в роли покупателя. Им необходимо заполнить «потребительскую корзину», сформулировав задачи, которые они готовы решить в течение занятия.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261" y="1883565"/>
            <a:ext cx="4159396" cy="354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58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712" y="0"/>
            <a:ext cx="9212687" cy="141763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Интерактивная лекция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(передача и объяснение информации)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9136" y="1619905"/>
            <a:ext cx="8863263" cy="43454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Традиционная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rgbClr val="0070C0"/>
                </a:solidFill>
              </a:rPr>
              <a:t>Традиционная+тренинговая</a:t>
            </a:r>
            <a:r>
              <a:rPr lang="ru-RU" dirty="0" smtClean="0">
                <a:solidFill>
                  <a:srgbClr val="0070C0"/>
                </a:solidFill>
              </a:rPr>
              <a:t> игра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Интегрированная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Проблемно-поисковая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s://letidor.ru/imgs/2019/03/11/13/2949086/4298bb79f99267bd838013202d77ed7d7e6a65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62" y="3309870"/>
            <a:ext cx="4570866" cy="30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3516" y="216568"/>
            <a:ext cx="8718884" cy="120107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Интерактивная </a:t>
            </a:r>
            <a:r>
              <a:rPr lang="ru-RU" sz="4000" b="1" dirty="0">
                <a:solidFill>
                  <a:srgbClr val="C00000"/>
                </a:solidFill>
              </a:rPr>
              <a:t>лекция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6038" y="1417638"/>
            <a:ext cx="7221388" cy="43479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Активное участие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Постоянная обработка информации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Эффективный обмен информацией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между участниками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Обратная связь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Взаимообмен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мнениями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022" y="3181441"/>
            <a:ext cx="464555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262" y="244699"/>
            <a:ext cx="8633138" cy="1172939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Таблица Донны </a:t>
            </a:r>
            <a:r>
              <a:rPr lang="ru-RU" sz="3600" dirty="0" err="1" smtClean="0">
                <a:solidFill>
                  <a:srgbClr val="C00000"/>
                </a:solidFill>
              </a:rPr>
              <a:t>Огл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«Знаю - Хочу узнать – Узнал»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11181"/>
              </p:ext>
            </p:extLst>
          </p:nvPr>
        </p:nvGraphicFramePr>
        <p:xfrm>
          <a:off x="2846545" y="2019368"/>
          <a:ext cx="8632824" cy="3540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77608"/>
                <a:gridCol w="2877608"/>
                <a:gridCol w="2877608"/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</a:t>
                      </a:r>
                      <a:r>
                        <a:rPr lang="ru-RU" sz="2800" baseline="0" dirty="0" smtClean="0"/>
                        <a:t> - ч</a:t>
                      </a:r>
                      <a:r>
                        <a:rPr lang="ru-RU" sz="2800" dirty="0" smtClean="0"/>
                        <a:t>то мы знаем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Х – что мы хотим узнать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</a:t>
                      </a:r>
                      <a:r>
                        <a:rPr lang="ru-RU" sz="2800" baseline="0" dirty="0" smtClean="0"/>
                        <a:t> – что мы узнали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3656" y="412124"/>
            <a:ext cx="8568744" cy="10055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«Печатная машинка»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8957" y="1777285"/>
            <a:ext cx="6246253" cy="183405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Разминка, настраивающая на коллективную деятельность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Выработка навыков сплоченных действий, навыков работы команде</a:t>
            </a:r>
          </a:p>
          <a:p>
            <a:endParaRPr lang="ru-RU" dirty="0"/>
          </a:p>
        </p:txBody>
      </p:sp>
      <p:pic>
        <p:nvPicPr>
          <p:cNvPr id="2054" name="Picture 6" descr="https://c.pxhere.com/photos/73/4a/typewriter_rose_journalist-651201.jpg!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94" y="3734873"/>
            <a:ext cx="3469369" cy="23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Проработка содержания темы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(групповая работа обучающихся)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48088" y="2099733"/>
            <a:ext cx="9234311" cy="4594578"/>
          </a:xfrm>
          <a:ln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i="1" dirty="0"/>
              <a:t>роработка содержания темы</a:t>
            </a:r>
            <a:r>
              <a:rPr lang="ru-RU" dirty="0"/>
              <a:t> (групповая работа обучающихся). Собранная информация учениками обсуждается в малых группах и представляется на суд всего класса.  При организации    самостоятельной работы над новой темой важно, чтобы обучающимся было    интересно всесторонне и глубоко проработать новый материал. Как </a:t>
            </a:r>
            <a:r>
              <a:rPr lang="ru-RU" dirty="0" smtClean="0"/>
              <a:t>же это </a:t>
            </a:r>
            <a:r>
              <a:rPr lang="ru-RU" dirty="0"/>
              <a:t>можно сделать?!</a:t>
            </a:r>
          </a:p>
          <a:p>
            <a:endParaRPr lang="ru-RU" dirty="0"/>
          </a:p>
        </p:txBody>
      </p:sp>
      <p:pic>
        <p:nvPicPr>
          <p:cNvPr id="6" name="Picture 2" descr="Дружба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10" y="274638"/>
            <a:ext cx="1952977" cy="153158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863976" y="333376"/>
            <a:ext cx="6346825" cy="10842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Рефлексия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79298" y="1802921"/>
            <a:ext cx="181156" cy="77637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24844" y="1509623"/>
          <a:ext cx="8279475" cy="4914453"/>
        </p:xfrm>
        <a:graphic>
          <a:graphicData uri="http://schemas.openxmlformats.org/drawingml/2006/table">
            <a:tbl>
              <a:tblPr/>
              <a:tblGrid>
                <a:gridCol w="2209303"/>
                <a:gridCol w="2020914"/>
                <a:gridCol w="2107481"/>
                <a:gridCol w="1941777"/>
              </a:tblGrid>
              <a:tr h="1549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Рефлексия содержания учебного материала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Рефлексия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деятельности участников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Рефлексия эмоционального состояния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+mn-cs"/>
                        </a:rPr>
                        <a:t>Комплексная рефлексия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+mn-cs"/>
                        </a:rPr>
                        <a:t>:</a:t>
                      </a:r>
                      <a:endParaRPr lang="ru-RU" sz="2000" b="1" dirty="0" smtClean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Телеграмма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&gt;Картина по кругу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&gt;Слово-Импульс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Итоговый Круг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&gt;Комплемент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&gt;Шипы и розы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&gt;Пирамидка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&gt;Выставка плаката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&gt;Древо настроения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 Острова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&gt;Палитра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&gt;Эмоции по кругу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Свечка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 Ресторан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 Дневник открытий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Синквейн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&gt;Один из двух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Эссе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>
            <a:off x="4735902" y="1207698"/>
            <a:ext cx="1112807" cy="22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38823" y="1164566"/>
            <a:ext cx="17252" cy="284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67291" y="1155940"/>
            <a:ext cx="543464" cy="250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600536" y="1009291"/>
            <a:ext cx="1578634" cy="370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s://4.bp.blogspot.com/-B43z4PsFXZo/Wu6o1Dp4HDI/AAAAAAAAACU/LsSBIfMkU2sZXXh6UhiyHB1f7nvsg8sygCLcBGAs/s400/540763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655" y="3975523"/>
            <a:ext cx="2222478" cy="205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27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863976" y="333376"/>
            <a:ext cx="6346825" cy="10842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РЕСТОРАН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08195" y="1296785"/>
            <a:ext cx="10298124" cy="4731154"/>
          </a:xfrm>
        </p:spPr>
        <p:txBody>
          <a:bodyPr/>
          <a:lstStyle/>
          <a:p>
            <a:r>
              <a:rPr lang="en-US" sz="3600" dirty="0" smtClean="0"/>
              <a:t>&gt; </a:t>
            </a:r>
            <a:r>
              <a:rPr lang="ru-RU" sz="3600" dirty="0" smtClean="0"/>
              <a:t>Главное блюдо сегодняшнего ужина - это…</a:t>
            </a:r>
          </a:p>
          <a:p>
            <a:r>
              <a:rPr lang="en-US" sz="3600" dirty="0" smtClean="0"/>
              <a:t>&gt; </a:t>
            </a:r>
            <a:r>
              <a:rPr lang="ru-RU" sz="3600" dirty="0" smtClean="0"/>
              <a:t>Я бы съел еще…….</a:t>
            </a:r>
          </a:p>
          <a:p>
            <a:r>
              <a:rPr lang="en-US" sz="3600" dirty="0" smtClean="0"/>
              <a:t>&gt; </a:t>
            </a:r>
            <a:r>
              <a:rPr lang="ru-RU" sz="3600" dirty="0" smtClean="0"/>
              <a:t>Я испытываю тяжесть от перенасыщения………</a:t>
            </a:r>
          </a:p>
          <a:p>
            <a:r>
              <a:rPr lang="en-US" sz="3600" dirty="0" smtClean="0"/>
              <a:t>&gt; </a:t>
            </a:r>
            <a:r>
              <a:rPr lang="ru-RU" sz="3600" dirty="0" smtClean="0"/>
              <a:t>Я попросил бы добавки………..</a:t>
            </a:r>
            <a:endParaRPr lang="ru-RU" sz="3600" dirty="0"/>
          </a:p>
        </p:txBody>
      </p:sp>
      <p:pic>
        <p:nvPicPr>
          <p:cNvPr id="2050" name="Picture 2" descr="Цветные ш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0873" y="4821382"/>
            <a:ext cx="2809702" cy="1803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s://www.pngkey.com/png/detail/538-5386026_vector-free-stock-glass-wine-hand-in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165" y="4730693"/>
            <a:ext cx="2656574" cy="1911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7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4969" y="482138"/>
            <a:ext cx="8113221" cy="5892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3117954" y="566738"/>
            <a:ext cx="4482059" cy="58864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М</a:t>
            </a:r>
            <a:r>
              <a:rPr lang="ru-RU" sz="59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О</a:t>
            </a:r>
            <a:r>
              <a:rPr lang="ru-RU" sz="59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Д</a:t>
            </a:r>
            <a:r>
              <a:rPr lang="ru-RU" sz="59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Е</a:t>
            </a:r>
            <a:r>
              <a:rPr lang="ru-RU" sz="59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Р</a:t>
            </a:r>
            <a:r>
              <a:rPr lang="ru-RU" sz="59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А</a:t>
            </a:r>
            <a:r>
              <a:rPr lang="ru-RU" sz="59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Ц</a:t>
            </a:r>
            <a:r>
              <a:rPr lang="ru-RU" sz="59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И</a:t>
            </a:r>
            <a:r>
              <a:rPr lang="ru-RU" sz="59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Я</a:t>
            </a:r>
            <a:r>
              <a:rPr lang="ru-RU" sz="59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610475" y="4664465"/>
            <a:ext cx="3667125" cy="157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5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767" y="3421064"/>
            <a:ext cx="8467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064708" y="1672705"/>
            <a:ext cx="2777334" cy="2089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471585"/>
            <a:ext cx="10972800" cy="5986119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B050"/>
                </a:solidFill>
              </a:rPr>
              <a:t>                     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                     </a:t>
            </a:r>
            <a:r>
              <a:rPr lang="ru-RU" sz="3600" b="1" dirty="0" smtClean="0">
                <a:solidFill>
                  <a:schemeClr val="tx1"/>
                </a:solidFill>
              </a:rPr>
              <a:t>Что дает технология  </a:t>
            </a:r>
            <a:r>
              <a:rPr lang="ru-RU" sz="3600" b="1" dirty="0" err="1" smtClean="0">
                <a:solidFill>
                  <a:schemeClr val="tx1"/>
                </a:solidFill>
              </a:rPr>
              <a:t>модерации</a:t>
            </a:r>
            <a:r>
              <a:rPr lang="ru-RU" sz="3600" b="1" dirty="0" smtClean="0">
                <a:solidFill>
                  <a:schemeClr val="tx1"/>
                </a:solidFill>
              </a:rPr>
              <a:t>?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- эффективное управление классом во время урока;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- максимально полное вовлечение всех участников в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  образовательный процесс;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- поддержание высокой познавательной активности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  обучающихся на протяжении всего урока;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- эффективное овладение учащимися новыми знаниями 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  и умениями;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- привитие и тренировку важных качеств личности и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  универсальных навыков;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- гарантированное достижение целей урока и 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  запланированных результатов;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- оптимальное использование времени урока;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- оптимальное использование энергии и потенциала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  всех   участников образовательного процесса; 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- совмещает обучение и воспитание.  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-</a:t>
            </a: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3117954" y="1064302"/>
            <a:ext cx="4482059" cy="538888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М</a:t>
            </a:r>
            <a:r>
              <a:rPr lang="ru-RU" sz="5900" b="1" dirty="0" smtClean="0">
                <a:solidFill>
                  <a:schemeClr val="tx1"/>
                </a:solidFill>
              </a:rPr>
              <a:t>отивация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О</a:t>
            </a:r>
            <a:r>
              <a:rPr lang="ru-RU" sz="5900" b="1" dirty="0" smtClean="0">
                <a:solidFill>
                  <a:schemeClr val="tx1"/>
                </a:solidFill>
              </a:rPr>
              <a:t>жидание учеников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Д</a:t>
            </a:r>
            <a:r>
              <a:rPr lang="ru-RU" sz="5900" b="1" dirty="0" smtClean="0">
                <a:solidFill>
                  <a:schemeClr val="tx1"/>
                </a:solidFill>
              </a:rPr>
              <a:t>еятельность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Е</a:t>
            </a:r>
            <a:r>
              <a:rPr lang="ru-RU" sz="5900" b="1" dirty="0" smtClean="0">
                <a:solidFill>
                  <a:schemeClr val="tx1"/>
                </a:solidFill>
              </a:rPr>
              <a:t>динение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Р</a:t>
            </a:r>
            <a:r>
              <a:rPr lang="ru-RU" sz="5900" b="1" dirty="0" smtClean="0">
                <a:solidFill>
                  <a:schemeClr val="tx1"/>
                </a:solidFill>
              </a:rPr>
              <a:t>егулирование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А</a:t>
            </a:r>
            <a:r>
              <a:rPr lang="ru-RU" sz="5900" b="1" dirty="0" smtClean="0">
                <a:solidFill>
                  <a:schemeClr val="tx1"/>
                </a:solidFill>
              </a:rPr>
              <a:t>нализ/активность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Ц</a:t>
            </a:r>
            <a:r>
              <a:rPr lang="ru-RU" sz="5900" b="1" dirty="0" smtClean="0">
                <a:solidFill>
                  <a:schemeClr val="tx1"/>
                </a:solidFill>
              </a:rPr>
              <a:t>елеустремлённость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И</a:t>
            </a:r>
            <a:r>
              <a:rPr lang="ru-RU" sz="5900" b="1" dirty="0" smtClean="0">
                <a:solidFill>
                  <a:schemeClr val="tx1"/>
                </a:solidFill>
              </a:rPr>
              <a:t>нтерактивность</a:t>
            </a: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</a:rPr>
              <a:t>Я</a:t>
            </a:r>
            <a:r>
              <a:rPr lang="ru-RU" sz="5900" b="1" dirty="0" smtClean="0">
                <a:solidFill>
                  <a:schemeClr val="tx1"/>
                </a:solidFill>
              </a:rPr>
              <a:t>сность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80102" y="4079850"/>
            <a:ext cx="3667125" cy="157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5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767" y="3421064"/>
            <a:ext cx="8467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589365" y="683354"/>
            <a:ext cx="2777334" cy="2089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16" y="329784"/>
            <a:ext cx="7435122" cy="6086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3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96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133" y="0"/>
            <a:ext cx="6383867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0414"/>
            <a:ext cx="6096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133" y="3300414"/>
            <a:ext cx="6383867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3983567" y="1989138"/>
            <a:ext cx="4512733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4368800" y="2060575"/>
            <a:ext cx="3649133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8113184" y="765176"/>
            <a:ext cx="2393949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61118" y="1"/>
            <a:ext cx="1873251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33300" y="0"/>
            <a:ext cx="187325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390651" y="4797425"/>
            <a:ext cx="1248833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4847167" y="549275"/>
            <a:ext cx="1631951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8377767" y="3414713"/>
            <a:ext cx="2309284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1039284" y="1011238"/>
            <a:ext cx="2116667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19975606">
            <a:off x="4756151" y="4805364"/>
            <a:ext cx="2497667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alt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5700" y="4076700"/>
            <a:ext cx="201506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3868" y="3860801"/>
            <a:ext cx="105621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5700" y="2205038"/>
            <a:ext cx="115146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47767" y="3213100"/>
            <a:ext cx="14393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2100" y="708026"/>
            <a:ext cx="124671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400000">
            <a:off x="193676" y="5762625"/>
            <a:ext cx="1428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7051" y="188913"/>
            <a:ext cx="190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10755842" y="522288"/>
            <a:ext cx="1428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2096382">
            <a:off x="5615517" y="1700213"/>
            <a:ext cx="2209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828800" y="0"/>
            <a:ext cx="1828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прин405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28251" y="623728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9" name="TextBox 26"/>
          <p:cNvSpPr txBox="1">
            <a:spLocks noChangeArrowheads="1"/>
          </p:cNvSpPr>
          <p:nvPr/>
        </p:nvSpPr>
        <p:spPr bwMode="auto">
          <a:xfrm>
            <a:off x="2446867" y="188913"/>
            <a:ext cx="79692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5400" dirty="0">
                <a:solidFill>
                  <a:srgbClr val="FFFF00"/>
                </a:solidFill>
                <a:latin typeface="Arial" charset="0"/>
                <a:cs typeface="Arial" charset="0"/>
              </a:rPr>
              <a:t>Thank you for your work!</a:t>
            </a:r>
            <a:endParaRPr lang="ru-RU" altLang="ru-RU" sz="54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8000" b="1" dirty="0" smtClean="0">
                <a:solidFill>
                  <a:srgbClr val="00B050"/>
                </a:solidFill>
              </a:rPr>
              <a:t>           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</a:t>
            </a:r>
            <a:r>
              <a:rPr lang="ru-RU" sz="6000" b="1" dirty="0" smtClean="0">
                <a:solidFill>
                  <a:srgbClr val="00B050"/>
                </a:solidFill>
              </a:rPr>
              <a:t>Модератор</a:t>
            </a:r>
            <a:r>
              <a:rPr lang="ru-RU" sz="4400" dirty="0" smtClean="0">
                <a:solidFill>
                  <a:srgbClr val="00B050"/>
                </a:solidFill>
              </a:rPr>
              <a:t> –</a:t>
            </a:r>
          </a:p>
          <a:p>
            <a:pPr>
              <a:buNone/>
            </a:pPr>
            <a:r>
              <a:rPr lang="ru-RU" sz="4400" dirty="0" smtClean="0">
                <a:solidFill>
                  <a:srgbClr val="00B050"/>
                </a:solidFill>
              </a:rPr>
              <a:t>           </a:t>
            </a:r>
            <a:r>
              <a:rPr lang="ru-RU" sz="4400" b="1" dirty="0" smtClean="0">
                <a:solidFill>
                  <a:srgbClr val="00B050"/>
                </a:solidFill>
              </a:rPr>
              <a:t>педагог, который учит учиться,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        мыслить</a:t>
            </a:r>
            <a:r>
              <a:rPr lang="ru-RU" sz="4400" dirty="0" smtClean="0">
                <a:solidFill>
                  <a:srgbClr val="00B050"/>
                </a:solidFill>
              </a:rPr>
              <a:t>,  </a:t>
            </a:r>
            <a:r>
              <a:rPr lang="ru-RU" sz="4400" b="1" dirty="0" smtClean="0">
                <a:solidFill>
                  <a:srgbClr val="00B050"/>
                </a:solidFill>
              </a:rPr>
              <a:t>работать с информацией,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                        сотрудничать              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09044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534" y="244699"/>
            <a:ext cx="8555865" cy="117293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Принципы </a:t>
            </a:r>
            <a:r>
              <a:rPr lang="ru-RU" dirty="0" err="1" smtClean="0">
                <a:solidFill>
                  <a:srgbClr val="C00000"/>
                </a:solidFill>
              </a:rPr>
              <a:t>модерации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2" y="1687132"/>
            <a:ext cx="8877837" cy="443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1" descr="image-gif?mode=obj;mbox=INBOX%26r%3D5abc;what=5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21" y="1417638"/>
            <a:ext cx="8538611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6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534" y="193183"/>
            <a:ext cx="8555865" cy="122445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Принципы </a:t>
            </a:r>
            <a:r>
              <a:rPr lang="ru-RU" b="1" dirty="0" err="1">
                <a:solidFill>
                  <a:srgbClr val="C00000"/>
                </a:solidFill>
              </a:rPr>
              <a:t>модерации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8806" y="1609859"/>
            <a:ext cx="8903594" cy="4516305"/>
          </a:xfrm>
        </p:spPr>
        <p:txBody>
          <a:bodyPr/>
          <a:lstStyle/>
          <a:p>
            <a:pPr marL="0" lv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2800" b="1" kern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структурированность</a:t>
            </a:r>
            <a:r>
              <a:rPr lang="ru-RU" altLang="ru-RU" sz="2800" b="1" kern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kern="1200" dirty="0">
                <a:solidFill>
                  <a:srgbClr val="0070C0"/>
                </a:solidFill>
                <a:latin typeface="Times New Roman" panose="02020603050405020304" pitchFamily="18" charset="0"/>
              </a:rPr>
              <a:t>(все содержание </a:t>
            </a:r>
            <a:r>
              <a:rPr lang="ru-RU" altLang="ru-RU" sz="2800" b="1" kern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занятия </a:t>
            </a:r>
            <a:r>
              <a:rPr lang="ru-RU" altLang="ru-RU" sz="2800" b="1" kern="1200" dirty="0">
                <a:solidFill>
                  <a:srgbClr val="0070C0"/>
                </a:solidFill>
                <a:latin typeface="Times New Roman" panose="02020603050405020304" pitchFamily="18" charset="0"/>
              </a:rPr>
              <a:t>рационально делится </a:t>
            </a:r>
            <a:r>
              <a:rPr lang="ru-RU" altLang="ru-RU" sz="2800" b="1" kern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на определенные </a:t>
            </a:r>
            <a:r>
              <a:rPr lang="ru-RU" altLang="ru-RU" sz="2800" b="1" kern="1200" dirty="0">
                <a:solidFill>
                  <a:srgbClr val="0070C0"/>
                </a:solidFill>
                <a:latin typeface="Times New Roman" panose="02020603050405020304" pitchFamily="18" charset="0"/>
              </a:rPr>
              <a:t>части);</a:t>
            </a:r>
          </a:p>
          <a:p>
            <a:pPr marL="0" lv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2800" b="1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систематичность</a:t>
            </a:r>
            <a:r>
              <a:rPr lang="ru-RU" altLang="ru-RU" sz="2800" b="1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kern="1200" dirty="0">
                <a:latin typeface="Times New Roman" panose="02020603050405020304" pitchFamily="18" charset="0"/>
              </a:rPr>
              <a:t>(отдельные части </a:t>
            </a:r>
            <a:r>
              <a:rPr lang="ru-RU" altLang="ru-RU" sz="2800" b="1" kern="1200" dirty="0" smtClean="0">
                <a:latin typeface="Times New Roman" panose="02020603050405020304" pitchFamily="18" charset="0"/>
              </a:rPr>
              <a:t>занятия </a:t>
            </a:r>
            <a:r>
              <a:rPr lang="ru-RU" altLang="ru-RU" sz="2800" b="1" kern="1200" dirty="0">
                <a:latin typeface="Times New Roman" panose="02020603050405020304" pitchFamily="18" charset="0"/>
              </a:rPr>
              <a:t>взаимосвязаны и логически следуют одна за другой, создавая полноценное содержание занятия);</a:t>
            </a:r>
          </a:p>
          <a:p>
            <a:pPr marL="0" lv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2800" b="1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2800" b="1" kern="1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комплексность</a:t>
            </a:r>
            <a:r>
              <a:rPr lang="ru-RU" altLang="ru-RU" sz="2800" b="1" kern="1200" dirty="0">
                <a:solidFill>
                  <a:srgbClr val="0070C0"/>
                </a:solidFill>
                <a:latin typeface="Times New Roman" panose="02020603050405020304" pitchFamily="18" charset="0"/>
              </a:rPr>
              <a:t> (содержание каждой части занятия и организуемые процессы </a:t>
            </a:r>
            <a:r>
              <a:rPr lang="ru-RU" altLang="ru-RU" sz="2800" b="1" kern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нацелены </a:t>
            </a:r>
            <a:r>
              <a:rPr lang="ru-RU" altLang="ru-RU" sz="2800" b="1" kern="1200" dirty="0">
                <a:solidFill>
                  <a:srgbClr val="0070C0"/>
                </a:solidFill>
                <a:latin typeface="Times New Roman" panose="02020603050405020304" pitchFamily="18" charset="0"/>
              </a:rPr>
              <a:t>на обучение, воспитание, развитие и социализацию </a:t>
            </a:r>
            <a:r>
              <a:rPr lang="ru-RU" altLang="ru-RU" sz="2800" b="1" kern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учащихся); </a:t>
            </a:r>
            <a:endParaRPr lang="ru-RU" altLang="ru-RU" sz="2800" b="1" kern="12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прозрачность</a:t>
            </a:r>
            <a:r>
              <a:rPr lang="ru-RU" altLang="ru-RU" sz="2800" b="1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kern="1200" dirty="0">
                <a:latin typeface="Times New Roman" panose="02020603050405020304" pitchFamily="18" charset="0"/>
              </a:rPr>
              <a:t>(деятельность каждого учащегося </a:t>
            </a:r>
            <a:r>
              <a:rPr lang="ru-RU" altLang="ru-RU" sz="2800" b="1" kern="1200" dirty="0" smtClean="0">
                <a:latin typeface="Times New Roman" panose="02020603050405020304" pitchFamily="18" charset="0"/>
              </a:rPr>
              <a:t>видна учителю</a:t>
            </a:r>
            <a:r>
              <a:rPr lang="ru-RU" altLang="ru-RU" sz="2800" b="1" kern="1200" dirty="0">
                <a:latin typeface="Times New Roman" panose="02020603050405020304" pitchFamily="18" charset="0"/>
              </a:rPr>
              <a:t>, всем </a:t>
            </a:r>
            <a:r>
              <a:rPr lang="ru-RU" altLang="ru-RU" sz="2800" b="1" kern="1200" dirty="0" smtClean="0">
                <a:latin typeface="Times New Roman" panose="02020603050405020304" pitchFamily="18" charset="0"/>
              </a:rPr>
              <a:t>участникам </a:t>
            </a:r>
            <a:r>
              <a:rPr lang="ru-RU" altLang="ru-RU" sz="2800" b="1" kern="1200" dirty="0">
                <a:latin typeface="Times New Roman" panose="02020603050405020304" pitchFamily="18" charset="0"/>
              </a:rPr>
              <a:t>ясно виден ход образовательного процесса, его промежуточные и итоговые результаты).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3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863976" y="333376"/>
            <a:ext cx="6346825" cy="1084263"/>
          </a:xfrm>
        </p:spPr>
        <p:txBody>
          <a:bodyPr/>
          <a:lstStyle/>
          <a:p>
            <a:r>
              <a:rPr lang="ru-RU" sz="3600" b="1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Фазы (этапы) урока</a:t>
            </a:r>
            <a:endParaRPr lang="ru-RU" sz="3600" b="1" dirty="0">
              <a:solidFill>
                <a:srgbClr val="007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6592" y="1764405"/>
            <a:ext cx="7321591" cy="443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ир 3D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1057</Words>
  <Application>Microsoft Office PowerPoint</Application>
  <PresentationFormat>Широкоэкранный</PresentationFormat>
  <Paragraphs>243</Paragraphs>
  <Slides>52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60" baseType="lpstr">
      <vt:lpstr>Arial</vt:lpstr>
      <vt:lpstr>Calibri</vt:lpstr>
      <vt:lpstr>Times New Roman</vt:lpstr>
      <vt:lpstr>Trebuchet MS</vt:lpstr>
      <vt:lpstr>Verdana</vt:lpstr>
      <vt:lpstr>Wingdings</vt:lpstr>
      <vt:lpstr>День Победы_06</vt:lpstr>
      <vt:lpstr>Мир 3D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Что дает технология  модерации?                              - эффективное управление классом во время урока;                              - максимально полное вовлечение всех участников в                                 образовательный процесс;                              - поддержание высокой познавательной активности                                обучающихся на протяжении всего урока;                              - эффективное овладение учащимися новыми знаниями                                  и умениями;                              - привитие и тренировку важных качеств личности и                                 универсальных навыков;                              - гарантированное достижение целей урока и                                  запланированных результатов;                               - оптимальное использование времени урока;                              - оптимальное использование энергии и потенциала                                всех   участников образовательного процесса;                                - совмещает обучение и воспитание.     -   </vt:lpstr>
      <vt:lpstr>           </vt:lpstr>
      <vt:lpstr>Принципы модерации</vt:lpstr>
      <vt:lpstr>Принципы модерации</vt:lpstr>
      <vt:lpstr>Фазы (этапы) урока</vt:lpstr>
      <vt:lpstr>       Этапы урока </vt:lpstr>
      <vt:lpstr>Ключевые процессы технологии модерации</vt:lpstr>
      <vt:lpstr>      Ключевые процессы технологии модерации  </vt:lpstr>
      <vt:lpstr>Интеракции</vt:lpstr>
      <vt:lpstr>Эффекты технологии модерации </vt:lpstr>
      <vt:lpstr>Эффекты от четкого целеполагания  и учета потребностей обучающихся: </vt:lpstr>
      <vt:lpstr>            Эффекты от самостоятельности          в процессе обучения: </vt:lpstr>
      <vt:lpstr>             Эффекты от групповой работы: </vt:lpstr>
      <vt:lpstr>                       Эффекты от обучения в сотрудничестве: </vt:lpstr>
      <vt:lpstr> Эффекты от качественной     коммуникации на уроке: </vt:lpstr>
      <vt:lpstr>             Эффекты от визуализации:</vt:lpstr>
      <vt:lpstr>             Эффекты от мотивации: </vt:lpstr>
      <vt:lpstr>            Эффект от мониторинга:  </vt:lpstr>
      <vt:lpstr>             Эффект от рефлексии: </vt:lpstr>
      <vt:lpstr>                  Эффекты от анализа и оценки:  </vt:lpstr>
      <vt:lpstr>       Эффекты от           применения технологии: </vt:lpstr>
      <vt:lpstr>Презентация PowerPoint</vt:lpstr>
      <vt:lpstr>                Инициация             (приветствие, начало урока) </vt:lpstr>
      <vt:lpstr>Активные методы</vt:lpstr>
      <vt:lpstr>Презентация PowerPoint</vt:lpstr>
      <vt:lpstr>Вхождение  (погружение)  в тему</vt:lpstr>
      <vt:lpstr> </vt:lpstr>
      <vt:lpstr>Презентация PowerPoint</vt:lpstr>
      <vt:lpstr> </vt:lpstr>
      <vt:lpstr> </vt:lpstr>
      <vt:lpstr>             Аудиодорожки к темам уроков</vt:lpstr>
      <vt:lpstr>Формирование ожиданий обучающихся</vt:lpstr>
      <vt:lpstr>Метод: Древо ожиданий</vt:lpstr>
      <vt:lpstr>Метод: Бизнес-план</vt:lpstr>
      <vt:lpstr>               Метод «Что у меня на сердце»</vt:lpstr>
      <vt:lpstr>Метод: Список покупок </vt:lpstr>
      <vt:lpstr> Интерактивная лекция (передача и объяснение информации)</vt:lpstr>
      <vt:lpstr> Интерактивная лекция </vt:lpstr>
      <vt:lpstr>Таблица Донны Огл  «Знаю - Хочу узнать – Узнал»</vt:lpstr>
      <vt:lpstr>«Печатная машинка»</vt:lpstr>
      <vt:lpstr>Проработка содержания темы (групповая работа обучающихся)</vt:lpstr>
      <vt:lpstr>Рефлексия</vt:lpstr>
      <vt:lpstr>РЕСТОРАН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64</cp:revision>
  <dcterms:created xsi:type="dcterms:W3CDTF">2019-09-16T13:37:27Z</dcterms:created>
  <dcterms:modified xsi:type="dcterms:W3CDTF">2019-11-03T12:35:24Z</dcterms:modified>
</cp:coreProperties>
</file>