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_rels/presentation.xml.rels" ContentType="application/vnd.openxmlformats-package.relationships+xml"/>
  <Override PartName="/ppt/media/image22.png" ContentType="image/png"/>
  <Override PartName="/ppt/media/image7.png" ContentType="image/png"/>
  <Override PartName="/ppt/media/image17.jpeg" ContentType="image/jpeg"/>
  <Override PartName="/ppt/media/image2.jpeg" ContentType="image/jpeg"/>
  <Override PartName="/ppt/media/image16.jpeg" ContentType="image/jpeg"/>
  <Override PartName="/ppt/media/image1.jpeg" ContentType="image/jpeg"/>
  <Override PartName="/ppt/media/image15.jpeg" ContentType="image/jpeg"/>
  <Override PartName="/ppt/media/image41.jpeg" ContentType="image/jpeg"/>
  <Override PartName="/ppt/media/image14.jpeg" ContentType="image/jpeg"/>
  <Override PartName="/ppt/media/image21.png" ContentType="image/png"/>
  <Override PartName="/ppt/media/image40.jpeg" ContentType="image/jpeg"/>
  <Override PartName="/ppt/media/image12.jpeg" ContentType="image/jpeg"/>
  <Override PartName="/ppt/media/image37.jpeg" ContentType="image/jpeg"/>
  <Override PartName="/ppt/media/image42.jpeg" ContentType="image/jpeg"/>
  <Override PartName="/ppt/media/image4.png" ContentType="image/png"/>
  <Override PartName="/ppt/media/image39.jpeg" ContentType="image/jpeg"/>
  <Override PartName="/ppt/media/image6.jpeg" ContentType="image/jpeg"/>
  <Override PartName="/ppt/media/image3.jpeg" ContentType="image/jpeg"/>
  <Override PartName="/ppt/media/image18.jpeg" ContentType="image/jpeg"/>
  <Override PartName="/ppt/media/image20.jpeg" ContentType="image/jpeg"/>
  <Override PartName="/ppt/media/image19.jpeg" ContentType="image/jpeg"/>
  <Override PartName="/ppt/media/image10.png" ContentType="image/png"/>
  <Override PartName="/ppt/media/image31.jpeg" ContentType="image/jpeg"/>
  <Override PartName="/ppt/media/image32.jpeg" ContentType="image/jpeg"/>
  <Override PartName="/ppt/media/image29.png" ContentType="image/png"/>
  <Override PartName="/ppt/media/image38.jpeg" ContentType="image/jpeg"/>
  <Override PartName="/ppt/media/image33.jpeg" ContentType="image/jpeg"/>
  <Override PartName="/ppt/media/image30.png" ContentType="image/png"/>
  <Override PartName="/ppt/media/image34.jpeg" ContentType="image/jpeg"/>
  <Override PartName="/ppt/media/image44.png" ContentType="image/png"/>
  <Override PartName="/ppt/media/image36.jpeg" ContentType="image/jpeg"/>
  <Override PartName="/ppt/media/image35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3.jpeg" ContentType="image/jpeg"/>
  <Override PartName="/ppt/media/image5.jpeg" ContentType="image/jpeg"/>
  <Override PartName="/ppt/media/image9.jpeg" ContentType="image/jpeg"/>
  <Override PartName="/ppt/media/image25.jpeg" ContentType="image/jpeg"/>
  <Override PartName="/ppt/media/image8.jpeg" ContentType="image/jpeg"/>
  <Override PartName="/ppt/media/image24.jpeg" ContentType="image/jpeg"/>
  <Override PartName="/ppt/media/image11.png" ContentType="image/png"/>
  <Override PartName="/ppt/media/image13.jpeg" ContentType="image/jpeg"/>
  <Override PartName="/ppt/media/image43.jpeg" ContentType="image/jpeg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14.xml.rels" ContentType="application/vnd.openxmlformats-package.relationships+xml"/>
  <Override PartName="/ppt/slides/_rels/slide3.xml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0691812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527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97068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351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527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97068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35120" y="402480"/>
            <a:ext cx="9221400" cy="6773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8527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97068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7351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8527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97068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35120" y="402480"/>
            <a:ext cx="9221400" cy="6773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01720" y="1237320"/>
            <a:ext cx="9087840" cy="263160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6619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en-US" sz="6619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73512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DC8C25C-9BC4-415B-AD32-2CBDD374F3A9}" type="datetime">
              <a:rPr b="0" lang="ru-RU" sz="1330" spc="-1" strike="noStrike">
                <a:solidFill>
                  <a:srgbClr val="8b8b8b"/>
                </a:solidFill>
                <a:latin typeface="Calibri"/>
              </a:rPr>
              <a:t>14.2.24</a:t>
            </a:fld>
            <a:endParaRPr b="0" lang="ru-RU" sz="133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541680" y="7006680"/>
            <a:ext cx="3608280" cy="40212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755100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F1DA5AF-2DBF-4470-B7C2-AD810700662F}" type="slidenum">
              <a:rPr b="0" lang="ru-RU" sz="133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ru-RU" sz="133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9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1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21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9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199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9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199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85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en-US" sz="485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>
            <a:noAutofit/>
          </a:bodyPr>
          <a:p>
            <a:pPr marL="252000" indent="-251640">
              <a:lnSpc>
                <a:spcPct val="90000"/>
              </a:lnSpc>
              <a:spcBef>
                <a:spcPts val="1103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 lvl="1" marL="756000" indent="-25164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65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en-US" sz="2650" spc="-1" strike="noStrike">
              <a:solidFill>
                <a:srgbClr val="000000"/>
              </a:solidFill>
              <a:latin typeface="Calibri"/>
            </a:endParaRPr>
          </a:p>
          <a:p>
            <a:pPr lvl="2" marL="1260000" indent="-25164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21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en-US" sz="2210" spc="-1" strike="noStrike">
              <a:solidFill>
                <a:srgbClr val="000000"/>
              </a:solidFill>
              <a:latin typeface="Calibri"/>
            </a:endParaRPr>
          </a:p>
          <a:p>
            <a:pPr lvl="3" marL="1764000" indent="-25164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99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en-US" sz="1990" spc="-1" strike="noStrike">
              <a:solidFill>
                <a:srgbClr val="000000"/>
              </a:solidFill>
              <a:latin typeface="Calibri"/>
            </a:endParaRPr>
          </a:p>
          <a:p>
            <a:pPr lvl="4" marL="2268000" indent="-25164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99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en-US" sz="19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73512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1092F07-47C9-4EE6-8935-C04AF40BEE7E}" type="datetime">
              <a:rPr b="0" lang="ru-RU" sz="1330" spc="-1" strike="noStrike">
                <a:solidFill>
                  <a:srgbClr val="8b8b8b"/>
                </a:solidFill>
                <a:latin typeface="Calibri"/>
              </a:rPr>
              <a:t>14.2.24</a:t>
            </a:fld>
            <a:endParaRPr b="0" lang="ru-RU" sz="133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541680" y="7006680"/>
            <a:ext cx="3608280" cy="40212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55100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6B2C15F-C11C-4D99-9368-420644AC65BB}" type="slidenum">
              <a:rPr b="0" lang="ru-RU" sz="133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33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2724120" y="1237320"/>
            <a:ext cx="7581600" cy="33181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ru-RU" sz="5400" spc="-1" strike="noStrike">
                <a:solidFill>
                  <a:srgbClr val="00b0f0"/>
                </a:solidFill>
                <a:latin typeface="Calibri Light"/>
              </a:rPr>
              <a:t>Джут  - одна веревочка , 1000 идей!!!</a:t>
            </a:r>
            <a:endParaRPr b="0" lang="en-US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2748600" y="6156000"/>
            <a:ext cx="7581600" cy="1085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2e75b6"/>
                </a:solidFill>
                <a:latin typeface="Calibri"/>
              </a:rPr>
              <a:t>Гриднева Наталья Константиновна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2e75b6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rgbClr val="2e75b6"/>
                </a:solidFill>
                <a:latin typeface="Calibri"/>
              </a:rPr>
              <a:t>Преподаватель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66600" y="5589720"/>
            <a:ext cx="3276360" cy="178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1f4e79"/>
                </a:solidFill>
                <a:latin typeface="Calibri"/>
              </a:rPr>
              <a:t>ОГБУ СО СРЦ для несовершеннолетних Заларинского района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735120" y="0"/>
            <a:ext cx="9221400" cy="1584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Мастер-класс «Лошадка»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333720" y="1553040"/>
            <a:ext cx="5573160" cy="5037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1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Лошадка или коник (как говорили раньше), один из самых древних и традиционных оберегов славян. Образ коня связан с солнцем. Приносит в дом удачу, достаток, свет и тепло.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Для изготовления Лошадки нам потребуется: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 marL="252000" indent="-251640">
              <a:lnSpc>
                <a:spcPct val="90000"/>
              </a:lnSpc>
              <a:spcBef>
                <a:spcPts val="1103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Джут 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 marL="252000" indent="-251640">
              <a:lnSpc>
                <a:spcPct val="90000"/>
              </a:lnSpc>
              <a:spcBef>
                <a:spcPts val="1103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Ножницы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 marL="252000" indent="-251640">
              <a:lnSpc>
                <a:spcPct val="90000"/>
              </a:lnSpc>
              <a:spcBef>
                <a:spcPts val="1103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Линейка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 marL="252000" indent="-251640">
              <a:lnSpc>
                <a:spcPct val="90000"/>
              </a:lnSpc>
              <a:spcBef>
                <a:spcPts val="1103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Разноцветные хлопковые нити 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0" name="Picture 2" descr=""/>
          <p:cNvPicPr/>
          <p:nvPr/>
        </p:nvPicPr>
        <p:blipFill>
          <a:blip r:embed="rId2"/>
          <a:stretch/>
        </p:blipFill>
        <p:spPr>
          <a:xfrm>
            <a:off x="5884200" y="1567440"/>
            <a:ext cx="4565520" cy="53262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720000" y="123120"/>
            <a:ext cx="9221400" cy="1460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Мастер-класс «Лошадка»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540360" y="1484640"/>
            <a:ext cx="4571640" cy="2232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5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Шпагат нарезаем длиной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40 шт. по 35 см (20 шт для головы и передних ног, и еще 20 для туловища и хвоста);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20 шт. по 18 см (для задних ног)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28 шт. по 15 см (для гривы)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5286960" y="4064040"/>
            <a:ext cx="4920120" cy="28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 fontScale="47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Берем первый пучок нитей (20 шт.),  перевязываем его нитью, чуть отступив от середины. </a:t>
            </a:r>
            <a:endParaRPr b="0" lang="ru-RU" sz="309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Расправляем более длинную сторону пучка в виде пальмы и прижимаем к нижней части пучка, перевязываем ниткой.</a:t>
            </a:r>
            <a:endParaRPr b="0" lang="ru-RU" sz="309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Отдельно связываем между собой нить в виде 8 – это будут ушки.</a:t>
            </a:r>
            <a:endParaRPr b="0" lang="ru-RU" sz="3090" spc="-1" strike="noStrike">
              <a:latin typeface="Arial"/>
            </a:endParaRPr>
          </a:p>
        </p:txBody>
      </p:sp>
      <p:pic>
        <p:nvPicPr>
          <p:cNvPr id="124" name="Picture 3" descr=""/>
          <p:cNvPicPr/>
          <p:nvPr/>
        </p:nvPicPr>
        <p:blipFill>
          <a:blip r:embed="rId2"/>
          <a:stretch/>
        </p:blipFill>
        <p:spPr>
          <a:xfrm>
            <a:off x="5355720" y="1537920"/>
            <a:ext cx="4929120" cy="2499120"/>
          </a:xfrm>
          <a:prstGeom prst="rect">
            <a:avLst/>
          </a:prstGeom>
          <a:ln w="9360">
            <a:noFill/>
          </a:ln>
        </p:spPr>
      </p:pic>
      <p:pic>
        <p:nvPicPr>
          <p:cNvPr id="125" name="Picture 4" descr=""/>
          <p:cNvPicPr/>
          <p:nvPr/>
        </p:nvPicPr>
        <p:blipFill>
          <a:blip r:embed="rId3"/>
          <a:stretch/>
        </p:blipFill>
        <p:spPr>
          <a:xfrm>
            <a:off x="550800" y="3599640"/>
            <a:ext cx="4456080" cy="1538280"/>
          </a:xfrm>
          <a:prstGeom prst="rect">
            <a:avLst/>
          </a:prstGeom>
          <a:ln w="9360">
            <a:noFill/>
          </a:ln>
        </p:spPr>
      </p:pic>
      <p:pic>
        <p:nvPicPr>
          <p:cNvPr id="126" name="Picture 5" descr=""/>
          <p:cNvPicPr/>
          <p:nvPr/>
        </p:nvPicPr>
        <p:blipFill>
          <a:blip r:embed="rId4"/>
          <a:stretch/>
        </p:blipFill>
        <p:spPr>
          <a:xfrm>
            <a:off x="550800" y="4919760"/>
            <a:ext cx="4489200" cy="1988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648000" y="51120"/>
            <a:ext cx="9221400" cy="1460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Мастер-класс «Лошадка»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735120" y="1640520"/>
            <a:ext cx="4571640" cy="2455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8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Для гривы готовим шпагат, длиной 15 см.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Первым пучком обхватываем шею коника и обматываем цветной нитью.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Затем ниже прикладываем второй пучок и обматываем той же нитью.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5889960" y="4136400"/>
            <a:ext cx="4473000" cy="256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 fontScale="66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ru-RU" sz="309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Берем второй пучок джута  по 35 см. (20 шт.), и обхватываем им первый пучок ниже гривы, обматываем нитью.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Отступя немного дальше, также обматываем, формируя тело лошадки.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130" name="Picture 3" descr=""/>
          <p:cNvPicPr/>
          <p:nvPr/>
        </p:nvPicPr>
        <p:blipFill>
          <a:blip r:embed="rId2"/>
          <a:stretch/>
        </p:blipFill>
        <p:spPr>
          <a:xfrm>
            <a:off x="5834880" y="1582200"/>
            <a:ext cx="4325040" cy="2909880"/>
          </a:xfrm>
          <a:prstGeom prst="rect">
            <a:avLst/>
          </a:prstGeom>
          <a:ln w="9360">
            <a:noFill/>
          </a:ln>
        </p:spPr>
      </p:pic>
      <p:pic>
        <p:nvPicPr>
          <p:cNvPr id="131" name="Picture 4" descr=""/>
          <p:cNvPicPr/>
          <p:nvPr/>
        </p:nvPicPr>
        <p:blipFill>
          <a:blip r:embed="rId3"/>
          <a:stretch/>
        </p:blipFill>
        <p:spPr>
          <a:xfrm>
            <a:off x="710640" y="3991320"/>
            <a:ext cx="4615920" cy="28026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642600" y="51120"/>
            <a:ext cx="9221400" cy="1460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Мастер-класс «Лошадка»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421200" y="1640520"/>
            <a:ext cx="5055840" cy="2653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4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Берем 20 нитей шпагата по 18 см, которые мы приготовили для задних ног, перевязываем их пополам.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Делим пучок - тело на две части. (нижняя часть должна быть немного тоньше верхней). Вкладываем между половинками заготовку задних ног, а затем перевязываем пучок - тело позади них.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5558040" y="3918960"/>
            <a:ext cx="4804560" cy="287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 fontScale="49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ru-RU" sz="309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Затем приступаем к формированию ног, передний пучок шпагата делим на две части (две ноги) и начинаем каждую ногу обматывать цветной нитью или джутом, укладывая витки друг за другом (не внахлест). Так обматываем каждую из 4х ног.</a:t>
            </a:r>
            <a:endParaRPr b="0" lang="ru-RU" sz="3090" spc="-1" strike="noStrike">
              <a:latin typeface="Arial"/>
            </a:endParaRPr>
          </a:p>
        </p:txBody>
      </p:sp>
      <p:pic>
        <p:nvPicPr>
          <p:cNvPr id="135" name="Picture 2" descr=""/>
          <p:cNvPicPr/>
          <p:nvPr/>
        </p:nvPicPr>
        <p:blipFill>
          <a:blip r:embed="rId2"/>
          <a:stretch/>
        </p:blipFill>
        <p:spPr>
          <a:xfrm>
            <a:off x="5652000" y="1509120"/>
            <a:ext cx="4420800" cy="2801520"/>
          </a:xfrm>
          <a:prstGeom prst="rect">
            <a:avLst/>
          </a:prstGeom>
          <a:ln w="9360">
            <a:noFill/>
          </a:ln>
        </p:spPr>
      </p:pic>
      <p:pic>
        <p:nvPicPr>
          <p:cNvPr id="136" name="Picture 3" descr=""/>
          <p:cNvPicPr/>
          <p:nvPr/>
        </p:nvPicPr>
        <p:blipFill>
          <a:blip r:embed="rId3"/>
          <a:stretch/>
        </p:blipFill>
        <p:spPr>
          <a:xfrm>
            <a:off x="710640" y="4108320"/>
            <a:ext cx="3919320" cy="27856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648000" y="0"/>
            <a:ext cx="9221400" cy="1460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Мастер-класс «Лошадка»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5892840" y="1766160"/>
            <a:ext cx="4310280" cy="5042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И вот нам осталось подрезать все неровности ног, гривы и хвоста нашей лошадки и, самое приятное -  задекорировать по своему вкусу.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Наш сувенир готов!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Приятного Вам творчества!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Рисунок 2" descr=""/>
          <p:cNvPicPr/>
          <p:nvPr/>
        </p:nvPicPr>
        <p:blipFill>
          <a:blip r:embed="rId2"/>
          <a:stretch/>
        </p:blipFill>
        <p:spPr>
          <a:xfrm>
            <a:off x="488160" y="1519920"/>
            <a:ext cx="4970520" cy="528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735120" y="402480"/>
            <a:ext cx="9221400" cy="1460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Джут*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735120" y="2012400"/>
            <a:ext cx="9221400" cy="3930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51000"/>
          </a:bodyPr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Издревле </a:t>
            </a:r>
            <a:r>
              <a:rPr b="1" lang="ru-RU" sz="3090" spc="-1" strike="noStrike">
                <a:solidFill>
                  <a:srgbClr val="000000"/>
                </a:solidFill>
                <a:latin typeface="Calibri"/>
              </a:rPr>
              <a:t>джут</a:t>
            </a: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 использовали для изготовления канатов и веревок, из джутового материала изготавливали одежду, а молодые побеги даже использовали в пищу. 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Сейчас этот материал широко используют в прикладном творчестве.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03"/>
              </a:spcBef>
              <a:tabLst>
                <a:tab algn="l" pos="0"/>
              </a:tabLst>
            </a:pP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103"/>
              </a:spcBef>
              <a:tabLst>
                <a:tab algn="l" pos="0"/>
              </a:tabLst>
            </a:pPr>
            <a:r>
              <a:rPr b="1" lang="ru-RU" sz="309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1" lang="ru-RU" sz="3200" spc="-1" strike="noStrike">
                <a:solidFill>
                  <a:srgbClr val="000000"/>
                </a:solidFill>
                <a:latin typeface="Calibri"/>
              </a:rPr>
              <a:t>Джут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* – однолетнее травянистое растение родом из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тропиков, относящееся к семейству липовых и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достигающее в высоту более трех метров. Многие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ученые признают джут растением с мировым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значением. Всего в мире насчитывается до 40 видов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103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джута.</a:t>
            </a:r>
            <a:r>
              <a:rPr b="0" lang="ru-RU" sz="3090" spc="-1" strike="noStrike">
                <a:solidFill>
                  <a:srgbClr val="000000"/>
                </a:solidFill>
                <a:latin typeface="Calibri"/>
              </a:rPr>
              <a:t>   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103"/>
              </a:spcBef>
              <a:tabLst>
                <a:tab algn="l" pos="0"/>
              </a:tabLst>
            </a:pP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4388760" y="6200640"/>
            <a:ext cx="1983240" cy="13395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Место для рисунка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7036560" y="6200640"/>
            <a:ext cx="1983240" cy="13395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Место для рисунка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1666800" y="6200640"/>
            <a:ext cx="2037960" cy="13395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Место для рисунка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90" name="Picture 2" descr=""/>
          <p:cNvPicPr/>
          <p:nvPr/>
        </p:nvPicPr>
        <p:blipFill>
          <a:blip r:embed="rId2"/>
          <a:stretch/>
        </p:blipFill>
        <p:spPr>
          <a:xfrm>
            <a:off x="1711080" y="6207840"/>
            <a:ext cx="1949400" cy="1351440"/>
          </a:xfrm>
          <a:prstGeom prst="rect">
            <a:avLst/>
          </a:prstGeom>
          <a:ln>
            <a:noFill/>
          </a:ln>
        </p:spPr>
      </p:pic>
      <p:pic>
        <p:nvPicPr>
          <p:cNvPr id="91" name="Picture 3" descr=""/>
          <p:cNvPicPr/>
          <p:nvPr/>
        </p:nvPicPr>
        <p:blipFill>
          <a:blip r:embed="rId3"/>
          <a:stretch/>
        </p:blipFill>
        <p:spPr>
          <a:xfrm>
            <a:off x="4405320" y="6207840"/>
            <a:ext cx="1983240" cy="1362600"/>
          </a:xfrm>
          <a:prstGeom prst="rect">
            <a:avLst/>
          </a:prstGeom>
          <a:ln>
            <a:noFill/>
          </a:ln>
        </p:spPr>
      </p:pic>
      <p:pic>
        <p:nvPicPr>
          <p:cNvPr id="92" name="Picture 4" descr=""/>
          <p:cNvPicPr/>
          <p:nvPr/>
        </p:nvPicPr>
        <p:blipFill>
          <a:blip r:embed="rId4"/>
          <a:stretch/>
        </p:blipFill>
        <p:spPr>
          <a:xfrm>
            <a:off x="7084800" y="6182640"/>
            <a:ext cx="1886760" cy="137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627480" y="108720"/>
            <a:ext cx="9221400" cy="148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Вязание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Picture 2" descr=""/>
          <p:cNvPicPr/>
          <p:nvPr/>
        </p:nvPicPr>
        <p:blipFill>
          <a:blip r:embed="rId2"/>
          <a:stretch/>
        </p:blipFill>
        <p:spPr>
          <a:xfrm>
            <a:off x="806760" y="1568880"/>
            <a:ext cx="5306760" cy="5253120"/>
          </a:xfrm>
          <a:prstGeom prst="rect">
            <a:avLst/>
          </a:prstGeom>
          <a:ln>
            <a:noFill/>
          </a:ln>
        </p:spPr>
      </p:pic>
      <p:pic>
        <p:nvPicPr>
          <p:cNvPr id="95" name="Объект 4" descr="https://cs1.livemaster.ru/storage/bf/44/b4e8dd13e0741f3c2e4c3c0de4n7--dlya-doma-i-interera-kruglye-korzinki-iz-dzhuta.jpg"/>
          <p:cNvPicPr/>
          <p:nvPr/>
        </p:nvPicPr>
        <p:blipFill>
          <a:blip r:embed="rId3"/>
          <a:stretch/>
        </p:blipFill>
        <p:spPr>
          <a:xfrm>
            <a:off x="6302160" y="1568880"/>
            <a:ext cx="3812400" cy="353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627480" y="108720"/>
            <a:ext cx="9221400" cy="148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Макраме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Picture 2" descr=""/>
          <p:cNvPicPr/>
          <p:nvPr/>
        </p:nvPicPr>
        <p:blipFill>
          <a:blip r:embed="rId2"/>
          <a:stretch/>
        </p:blipFill>
        <p:spPr>
          <a:xfrm>
            <a:off x="860760" y="1490040"/>
            <a:ext cx="4078440" cy="5358240"/>
          </a:xfrm>
          <a:prstGeom prst="rect">
            <a:avLst/>
          </a:prstGeom>
          <a:ln>
            <a:noFill/>
          </a:ln>
        </p:spPr>
      </p:pic>
      <p:pic>
        <p:nvPicPr>
          <p:cNvPr id="98" name="Picture 3" descr=""/>
          <p:cNvPicPr/>
          <p:nvPr/>
        </p:nvPicPr>
        <p:blipFill>
          <a:blip r:embed="rId3"/>
          <a:stretch/>
        </p:blipFill>
        <p:spPr>
          <a:xfrm rot="5400000">
            <a:off x="5613120" y="1086840"/>
            <a:ext cx="4094640" cy="4900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627480" y="108720"/>
            <a:ext cx="9221400" cy="148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Джут в дизайне интерьера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Объект 7" descr="https://gidrukodeliya.ru/sites/default/files/styles/780w/public/photoart/podelki_iz_dzhuta_8.jpg"/>
          <p:cNvPicPr/>
          <p:nvPr/>
        </p:nvPicPr>
        <p:blipFill>
          <a:blip r:embed="rId2"/>
          <a:stretch/>
        </p:blipFill>
        <p:spPr>
          <a:xfrm>
            <a:off x="792000" y="1512000"/>
            <a:ext cx="4726440" cy="586764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9" descr="https://gidrukodeliya.ru/sites/default/files/styles/780w/public/podelki_iz_dzhuta_66.jpg"/>
          <p:cNvPicPr/>
          <p:nvPr/>
        </p:nvPicPr>
        <p:blipFill>
          <a:blip r:embed="rId3"/>
          <a:stretch/>
        </p:blipFill>
        <p:spPr>
          <a:xfrm>
            <a:off x="5546880" y="1512000"/>
            <a:ext cx="4173120" cy="468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9" descr=""/>
          <p:cNvPicPr/>
          <p:nvPr/>
        </p:nvPicPr>
        <p:blipFill>
          <a:blip r:embed="rId2"/>
          <a:stretch/>
        </p:blipFill>
        <p:spPr>
          <a:xfrm>
            <a:off x="4461840" y="4894560"/>
            <a:ext cx="3675600" cy="2223000"/>
          </a:xfrm>
          <a:prstGeom prst="rect">
            <a:avLst/>
          </a:prstGeom>
          <a:ln>
            <a:noFill/>
          </a:ln>
        </p:spPr>
      </p:pic>
      <p:sp>
        <p:nvSpPr>
          <p:cNvPr id="103" name="TextShape 1"/>
          <p:cNvSpPr txBox="1"/>
          <p:nvPr/>
        </p:nvSpPr>
        <p:spPr>
          <a:xfrm>
            <a:off x="627480" y="108720"/>
            <a:ext cx="9221400" cy="148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В детском творчестве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Объект 4" descr="https://gidrukodeliya.ru/sites/default/files/styles/780w/public/podelki_iz_dzhuta_60.jpg"/>
          <p:cNvPicPr/>
          <p:nvPr/>
        </p:nvPicPr>
        <p:blipFill>
          <a:blip r:embed="rId3"/>
          <a:stretch/>
        </p:blipFill>
        <p:spPr>
          <a:xfrm>
            <a:off x="663480" y="1595880"/>
            <a:ext cx="3684240" cy="5513040"/>
          </a:xfrm>
          <a:prstGeom prst="rect">
            <a:avLst/>
          </a:prstGeom>
          <a:ln>
            <a:noFill/>
          </a:ln>
        </p:spPr>
      </p:pic>
      <p:pic>
        <p:nvPicPr>
          <p:cNvPr id="105" name="Picture 6" descr=""/>
          <p:cNvPicPr/>
          <p:nvPr/>
        </p:nvPicPr>
        <p:blipFill>
          <a:blip r:embed="rId4"/>
          <a:stretch/>
        </p:blipFill>
        <p:spPr>
          <a:xfrm>
            <a:off x="6687720" y="1595880"/>
            <a:ext cx="3844080" cy="3141000"/>
          </a:xfrm>
          <a:prstGeom prst="rect">
            <a:avLst/>
          </a:prstGeom>
          <a:ln>
            <a:noFill/>
          </a:ln>
        </p:spPr>
      </p:pic>
      <p:pic>
        <p:nvPicPr>
          <p:cNvPr id="106" name="Picture 8" descr=""/>
          <p:cNvPicPr/>
          <p:nvPr/>
        </p:nvPicPr>
        <p:blipFill>
          <a:blip r:embed="rId5"/>
          <a:stretch/>
        </p:blipFill>
        <p:spPr>
          <a:xfrm>
            <a:off x="4461840" y="1595880"/>
            <a:ext cx="2047680" cy="314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627480" y="108720"/>
            <a:ext cx="9221400" cy="148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В народном творчестве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2"/>
          <a:stretch/>
        </p:blipFill>
        <p:spPr>
          <a:xfrm>
            <a:off x="4874400" y="1900440"/>
            <a:ext cx="5487120" cy="3504960"/>
          </a:xfrm>
          <a:prstGeom prst="rect">
            <a:avLst/>
          </a:prstGeom>
          <a:ln>
            <a:noFill/>
          </a:ln>
        </p:spPr>
      </p:pic>
      <p:pic>
        <p:nvPicPr>
          <p:cNvPr id="109" name="Picture 3" descr=""/>
          <p:cNvPicPr/>
          <p:nvPr/>
        </p:nvPicPr>
        <p:blipFill>
          <a:blip r:embed="rId3"/>
          <a:stretch/>
        </p:blipFill>
        <p:spPr>
          <a:xfrm rot="16200000">
            <a:off x="160560" y="2432160"/>
            <a:ext cx="5097600" cy="4034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627480" y="108720"/>
            <a:ext cx="9221400" cy="148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Джутовая филигрань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1" name="Picture 2" descr=""/>
          <p:cNvPicPr/>
          <p:nvPr/>
        </p:nvPicPr>
        <p:blipFill>
          <a:blip r:embed="rId2"/>
          <a:stretch/>
        </p:blipFill>
        <p:spPr>
          <a:xfrm>
            <a:off x="5029200" y="1915200"/>
            <a:ext cx="5055480" cy="3445560"/>
          </a:xfrm>
          <a:prstGeom prst="rect">
            <a:avLst/>
          </a:prstGeom>
          <a:ln>
            <a:noFill/>
          </a:ln>
        </p:spPr>
      </p:pic>
      <p:pic>
        <p:nvPicPr>
          <p:cNvPr id="112" name="Picture 3" descr=""/>
          <p:cNvPicPr/>
          <p:nvPr/>
        </p:nvPicPr>
        <p:blipFill>
          <a:blip r:embed="rId3"/>
          <a:stretch/>
        </p:blipFill>
        <p:spPr>
          <a:xfrm>
            <a:off x="626040" y="1915200"/>
            <a:ext cx="4205520" cy="510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627480" y="108720"/>
            <a:ext cx="9221400" cy="148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00b0f0"/>
                </a:solidFill>
                <a:latin typeface="Calibri Light"/>
              </a:rPr>
              <a:t>Наши работы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4" name="Picture 2" descr=""/>
          <p:cNvPicPr/>
          <p:nvPr/>
        </p:nvPicPr>
        <p:blipFill>
          <a:blip r:embed="rId2"/>
          <a:stretch/>
        </p:blipFill>
        <p:spPr>
          <a:xfrm>
            <a:off x="615960" y="1293840"/>
            <a:ext cx="2915280" cy="4795560"/>
          </a:xfrm>
          <a:prstGeom prst="rect">
            <a:avLst/>
          </a:prstGeom>
          <a:ln>
            <a:noFill/>
          </a:ln>
        </p:spPr>
      </p:pic>
      <p:pic>
        <p:nvPicPr>
          <p:cNvPr id="115" name="Picture 4" descr=""/>
          <p:cNvPicPr/>
          <p:nvPr/>
        </p:nvPicPr>
        <p:blipFill>
          <a:blip r:embed="rId3"/>
          <a:stretch/>
        </p:blipFill>
        <p:spPr>
          <a:xfrm>
            <a:off x="6462360" y="1362240"/>
            <a:ext cx="3636720" cy="4858920"/>
          </a:xfrm>
          <a:prstGeom prst="rect">
            <a:avLst/>
          </a:prstGeom>
          <a:ln>
            <a:noFill/>
          </a:ln>
        </p:spPr>
      </p:pic>
      <p:pic>
        <p:nvPicPr>
          <p:cNvPr id="116" name="Picture 3" descr=""/>
          <p:cNvPicPr/>
          <p:nvPr/>
        </p:nvPicPr>
        <p:blipFill>
          <a:blip r:embed="rId4"/>
          <a:stretch/>
        </p:blipFill>
        <p:spPr>
          <a:xfrm>
            <a:off x="3096720" y="4061160"/>
            <a:ext cx="3904560" cy="2922120"/>
          </a:xfrm>
          <a:prstGeom prst="rect">
            <a:avLst/>
          </a:prstGeom>
          <a:ln>
            <a:noFill/>
          </a:ln>
        </p:spPr>
      </p:pic>
      <p:pic>
        <p:nvPicPr>
          <p:cNvPr id="117" name="Picture 5" descr=""/>
          <p:cNvPicPr/>
          <p:nvPr/>
        </p:nvPicPr>
        <p:blipFill>
          <a:blip r:embed="rId5"/>
          <a:stretch/>
        </p:blipFill>
        <p:spPr>
          <a:xfrm>
            <a:off x="3615120" y="1362240"/>
            <a:ext cx="2745720" cy="223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</TotalTime>
  <Application>LibreOffice/6.4.7.2$Linux_X86_64 LibreOffice_project/40$Build-2</Application>
  <Words>477</Words>
  <Paragraphs>59</Paragraphs>
  <Company>Company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2021-04-07T10:23:16Z</dcterms:created>
  <dc:creator>A</dc:creator>
  <dc:description/>
  <dc:language>ru-RU</dc:language>
  <cp:lastModifiedBy/>
  <dcterms:modified xsi:type="dcterms:W3CDTF">2024-02-14T15:01:32Z</dcterms:modified>
  <cp:revision>41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Company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14</vt:i4>
  </property>
</Properties>
</file>