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60" r:id="rId3"/>
    <p:sldId id="266" r:id="rId4"/>
    <p:sldId id="275" r:id="rId5"/>
    <p:sldId id="274" r:id="rId6"/>
    <p:sldId id="276" r:id="rId7"/>
    <p:sldId id="259" r:id="rId8"/>
    <p:sldId id="261" r:id="rId9"/>
    <p:sldId id="262" r:id="rId10"/>
    <p:sldId id="267" r:id="rId11"/>
    <p:sldId id="269" r:id="rId12"/>
    <p:sldId id="268" r:id="rId13"/>
    <p:sldId id="265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7D9E-0DFE-4C76-B4D2-A44388BD30F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3FDF-3C23-41AE-A4F8-8464C17F3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5E2F-B253-4600-8814-D8DBF92D43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b="1" dirty="0"/>
              <a:t>Содержание </a:t>
            </a:r>
            <a:endParaRPr lang="en-US" b="1" dirty="0"/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При подписании трудового договора</a:t>
            </a:r>
            <a:r>
              <a:rPr lang="ru-RU" sz="1200" b="0" i="0" u="none" strike="noStrike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необходимо внимательно прочитать его текст! </a:t>
            </a:r>
          </a:p>
          <a:p>
            <a:pPr>
              <a:spcAft>
                <a:spcPts val="300"/>
              </a:spcAft>
            </a:pPr>
            <a:r>
              <a:rPr lang="ru-RU" dirty="0"/>
              <a:t>В трудовом договоре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обозначено, когда, сколько и за что вам будут платить заработную плату, а также за что и как вас могут наказать и даже уволить с работы.</a:t>
            </a:r>
          </a:p>
          <a:p>
            <a:pPr>
              <a:spcAft>
                <a:spcPts val="300"/>
              </a:spcAft>
            </a:pPr>
            <a:r>
              <a:rPr lang="ru-RU" dirty="0"/>
              <a:t>Если подписать трудовой договор, не прочитав и не обговорив все условия своего найма, то есть опасность пропустить какое-то важное условие, которое может стать причиной конфликта с работодателем. </a:t>
            </a:r>
            <a:br>
              <a:rPr lang="ru-RU" dirty="0"/>
            </a:br>
            <a:r>
              <a:rPr lang="ru-RU" sz="1000" i="1" dirty="0"/>
              <a:t>Например, за допущенную провинность наказывать работника денежным штрафом, т. е. вычетом из причитающейся ему оплаты, закон не разрешает. Исключение есть только одно – если вы по небрежности испортили на работе какое-то имущество, вас вправе заставить возместить его стоимость.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Класс 8-9, занятия 1-34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7A4262-79AB-4FD0-84B1-45BB73FC2D00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Методические указания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961D6C-0D34-4618-9257-86033B4937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86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b="1" dirty="0"/>
              <a:t>Содержание </a:t>
            </a:r>
            <a:endParaRPr lang="en-US" b="1" dirty="0"/>
          </a:p>
          <a:p>
            <a:pPr>
              <a:spcAft>
                <a:spcPts val="300"/>
              </a:spcAft>
            </a:pPr>
            <a:r>
              <a:rPr lang="ru-RU" dirty="0"/>
              <a:t>По телевидению часто говорят про «белую» и «серую» зарплату. </a:t>
            </a:r>
          </a:p>
          <a:p>
            <a:pPr>
              <a:spcAft>
                <a:spcPts val="300"/>
              </a:spcAft>
            </a:pPr>
            <a:r>
              <a:rPr lang="ru-RU" dirty="0"/>
              <a:t>Что это означает и какая зарплата лучше? </a:t>
            </a:r>
          </a:p>
          <a:p>
            <a:pPr>
              <a:spcAft>
                <a:spcPts val="300"/>
              </a:spcAft>
            </a:pPr>
            <a:r>
              <a:rPr lang="ru-RU" dirty="0"/>
              <a:t>Попробуем разобраться в этом вопросе.</a:t>
            </a:r>
          </a:p>
          <a:p>
            <a:pPr>
              <a:spcAft>
                <a:spcPts val="300"/>
              </a:spcAft>
            </a:pPr>
            <a:r>
              <a:rPr lang="ru-RU" dirty="0"/>
              <a:t>В организации, работающей строго по закону, работник получает «белую зарплату».</a:t>
            </a:r>
          </a:p>
          <a:p>
            <a:pPr>
              <a:spcAft>
                <a:spcPts val="300"/>
              </a:spcAft>
            </a:pPr>
            <a:r>
              <a:rPr lang="ru-RU" dirty="0"/>
              <a:t>Если согласованная с работником зарплата составляет 30 тыс. руб. в месяц, то на руки ему выдадут 26 100 руб., а 3900 руб. из его зарплаты удержит бухгалтерия и перечислит государству (подоходный налог).</a:t>
            </a:r>
          </a:p>
          <a:p>
            <a:pPr>
              <a:spcAft>
                <a:spcPts val="300"/>
              </a:spcAft>
            </a:pPr>
            <a:r>
              <a:rPr lang="ru-RU" dirty="0"/>
              <a:t>За каждый рубль зарплаты, начисленной работнику, организация обязана дополнительно перечислить из своих средств 30 коп. государству. </a:t>
            </a:r>
          </a:p>
          <a:p>
            <a:pPr>
              <a:spcAft>
                <a:spcPts val="300"/>
              </a:spcAft>
            </a:pPr>
            <a:r>
              <a:rPr lang="ru-RU" dirty="0"/>
              <a:t>Эти деньги идут на пенсию, на бесплатное обслуживание в медицинских учреждениях, на пособия по больничным и декретным листам, при травме.</a:t>
            </a:r>
          </a:p>
          <a:p>
            <a:pPr>
              <a:spcAft>
                <a:spcPts val="300"/>
              </a:spcAft>
            </a:pPr>
            <a:r>
              <a:rPr lang="ru-RU" dirty="0"/>
              <a:t>Таким образом, законопослушная организация реально тратит на оплату труда своего работника 39 тыс. руб., из которых он на руки получает 26 100 руб., а </a:t>
            </a:r>
            <a:br>
              <a:rPr lang="ru-RU" dirty="0"/>
            </a:br>
            <a:r>
              <a:rPr lang="ru-RU" dirty="0"/>
              <a:t>12 900 руб. перечисляется государству.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Класс 8-9, занятия 1-34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3CABB3-E8F2-4B33-90A2-170980FF05C9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Методические указания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961D6C-0D34-4618-9257-86033B4937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42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ru-RU" b="1" dirty="0"/>
              <a:t>Содержание </a:t>
            </a:r>
            <a:endParaRPr lang="en-US" b="1" dirty="0"/>
          </a:p>
          <a:p>
            <a:pPr>
              <a:spcAft>
                <a:spcPts val="300"/>
              </a:spcAft>
            </a:pPr>
            <a:r>
              <a:rPr lang="ru-RU" dirty="0"/>
              <a:t>Рассмотрим ситуацию, где большая часть зарплаты выплачивается наличными «в конверте».</a:t>
            </a:r>
          </a:p>
          <a:p>
            <a:pPr>
              <a:spcAft>
                <a:spcPts val="300"/>
              </a:spcAft>
            </a:pPr>
            <a:r>
              <a:rPr lang="ru-RU" dirty="0"/>
              <a:t>Во втором примере зарплата в размере 30 тыс. руб. была оговорена на словах, а в трудовом договоре указали сумму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в 10 тыс. руб. 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Остальные 20 тыс. руб. работнику обещали платить каждый месяц «в конверте».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В конце месяца бухгалтерия официально выплатила работнику 8700 руб., удержав 1300 руб. налога. 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И ещё 20 тыс. руб. он получил «в конверте». 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Организация перечислила государству отчисления в сумме 3 тыс. руб. (30% от 10 тыс. руб.). 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Таким образом, для организации труд этого человека обошёлся в общей сложности в 33 тыс. руб. (вместо 39 тыс. руб. при соблюдении закона).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Сам человек тоже получил больше: 28 700 руб. против 26 100 руб. в  законопослушной компании. 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На первый взгляд, пострадало только государство: оно получило не 12 900 руб.,</a:t>
            </a:r>
          </a:p>
          <a:p>
            <a:pPr>
              <a:spcAft>
                <a:spcPts val="300"/>
              </a:spcAft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а лишь 4300 руб. (т. е. в 3 раза меньше!).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Класс 8-9, занятия 1-34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722D9C-D0D5-4C83-AF3B-D8AA65534326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Методические указания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961D6C-0D34-4618-9257-86033B4937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34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Класс 8-9, занятия 1-34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EA6CE9-39E4-486A-9E3A-60D205BC5EFF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Методические указания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961D6C-0D34-4618-9257-86033B4937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77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/>
              <a:t>Дополнительная информация</a:t>
            </a:r>
            <a:r>
              <a:rPr lang="ru-RU" dirty="0"/>
              <a:t>: На слайде есть анимация. Запуск по щелчку мыши.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Класс 8-9, занятия 1-34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0E69C7-689A-4618-8177-22C2E2C5913C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Методические указания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961D6C-0D34-4618-9257-86033B4937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92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Класс 8-9, занятия 1-34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3A11B3-F047-401D-BC1D-70DBCDAE993D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Методические указания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961D6C-0D34-4618-9257-86033B4937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9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991123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7890" name="think-cell Slide" r:id="rId4" imgW="360" imgH="360" progId="">
              <p:embed/>
            </p:oleObj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000" b="0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1547664" y="0"/>
            <a:ext cx="7596336" cy="980728"/>
          </a:xfrm>
          <a:prstGeom prst="rect">
            <a:avLst/>
          </a:prstGeom>
          <a:gradFill>
            <a:gsLst>
              <a:gs pos="0">
                <a:srgbClr val="00B19D">
                  <a:lumMod val="90000"/>
                  <a:lumOff val="10000"/>
                </a:srgb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547664" cy="9807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404664"/>
            <a:ext cx="6552728" cy="576064"/>
          </a:xfrm>
        </p:spPr>
        <p:txBody>
          <a:bodyPr>
            <a:normAutofit/>
          </a:bodyPr>
          <a:lstStyle>
            <a:lvl1pPr algn="r">
              <a:defRPr sz="3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cap="all" baseline="0" dirty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4824536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08520" y="6453336"/>
            <a:ext cx="592436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2AC0-497F-4C78-A4AA-A7CF75F89C9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63"/>
          <a:stretch/>
        </p:blipFill>
        <p:spPr>
          <a:xfrm>
            <a:off x="899962" y="0"/>
            <a:ext cx="1295403" cy="1120955"/>
          </a:xfrm>
          <a:prstGeom prst="rect">
            <a:avLst/>
          </a:prstGeom>
        </p:spPr>
      </p:pic>
      <p:sp>
        <p:nvSpPr>
          <p:cNvPr id="40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187450" y="115888"/>
            <a:ext cx="806450" cy="7985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00B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0">
                <a:solidFill>
                  <a:srgbClr val="EA5B11"/>
                </a:solidFill>
                <a:latin typeface="Comic Sans MS" panose="030F0702030302020204" pitchFamily="66" charset="0"/>
              </a:defRPr>
            </a:lvl2pPr>
            <a:lvl3pPr>
              <a:defRPr sz="8000">
                <a:solidFill>
                  <a:srgbClr val="EA5B11"/>
                </a:solidFill>
                <a:latin typeface="Comic Sans MS" panose="030F0702030302020204" pitchFamily="66" charset="0"/>
              </a:defRPr>
            </a:lvl3pPr>
            <a:lvl4pPr>
              <a:defRPr sz="8000">
                <a:solidFill>
                  <a:srgbClr val="EA5B11"/>
                </a:solidFill>
                <a:latin typeface="Comic Sans MS" panose="030F0702030302020204" pitchFamily="66" charset="0"/>
              </a:defRPr>
            </a:lvl4pPr>
            <a:lvl5pPr>
              <a:defRPr sz="8000">
                <a:solidFill>
                  <a:srgbClr val="EA5B11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2636143"/>
            <a:ext cx="395536" cy="4785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3131055"/>
            <a:ext cx="395536" cy="478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3625967"/>
            <a:ext cx="395536" cy="4785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4120879"/>
            <a:ext cx="395536" cy="4785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4615791"/>
            <a:ext cx="395536" cy="4785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5110703"/>
            <a:ext cx="395536" cy="4785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2141231"/>
            <a:ext cx="395536" cy="478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5"/>
          <a:stretch/>
        </p:blipFill>
        <p:spPr>
          <a:xfrm>
            <a:off x="0" y="1643265"/>
            <a:ext cx="395536" cy="481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49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45A798-2628-48FB-9DEA-63D2CA016A3A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AD01D3-9CEA-4E48-98C5-6D4E8D1EC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sbf6eu622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66537" y="547502"/>
            <a:ext cx="363114" cy="484151"/>
            <a:chOff x="-2540" y="-254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10804" y="448217"/>
            <a:ext cx="1111464" cy="14819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9512" y="2348880"/>
            <a:ext cx="880110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ru-RU" sz="3400" b="1" dirty="0" smtClean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Extra Light Bold"/>
            </a:endParaRPr>
          </a:p>
          <a:p>
            <a:pPr algn="ctr"/>
            <a:r>
              <a:rPr lang="ru-RU" sz="3400" b="1" dirty="0" smtClean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Extra Light Bold"/>
              </a:rPr>
              <a:t>Какие бывают источники доходов</a:t>
            </a:r>
            <a:endParaRPr lang="en-US" sz="2000" dirty="0">
              <a:solidFill>
                <a:srgbClr val="2B2B2B"/>
              </a:solidFill>
              <a:latin typeface="Muli Extra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4350" y="692151"/>
            <a:ext cx="350920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2"/>
              </a:lnSpc>
            </a:pPr>
            <a:r>
              <a:rPr lang="en-US" sz="1600" dirty="0">
                <a:solidFill>
                  <a:srgbClr val="2B2B2B"/>
                </a:solidFill>
                <a:latin typeface="Muli Bold Bold"/>
              </a:rPr>
              <a:t>ИТОГОВЫЙ ПРОЕКТ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8780" y="5917936"/>
            <a:ext cx="350920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"/>
              </a:lnSpc>
            </a:pPr>
            <a:r>
              <a:rPr lang="ru-RU" sz="1700" dirty="0">
                <a:solidFill>
                  <a:srgbClr val="2B2B2B"/>
                </a:solidFill>
                <a:latin typeface="Muli Regular"/>
              </a:rPr>
              <a:t>Апрель</a:t>
            </a:r>
            <a:r>
              <a:rPr lang="en-US" sz="1700" dirty="0">
                <a:solidFill>
                  <a:srgbClr val="2B2B2B"/>
                </a:solidFill>
                <a:latin typeface="Muli Regular"/>
              </a:rPr>
              <a:t>, 202</a:t>
            </a:r>
            <a:r>
              <a:rPr lang="ru-RU" sz="1700" dirty="0">
                <a:solidFill>
                  <a:srgbClr val="2B2B2B"/>
                </a:solidFill>
                <a:latin typeface="Muli Regular"/>
              </a:rPr>
              <a:t>1</a:t>
            </a:r>
            <a:endParaRPr lang="en-US" sz="1700" dirty="0">
              <a:solidFill>
                <a:srgbClr val="2B2B2B"/>
              </a:solidFill>
              <a:latin typeface="Muli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1000" y="4648200"/>
            <a:ext cx="350920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2"/>
              </a:lnSpc>
            </a:pPr>
            <a:r>
              <a:rPr lang="ru-RU" sz="1600" dirty="0">
                <a:solidFill>
                  <a:srgbClr val="2B2B2B"/>
                </a:solidFill>
                <a:latin typeface="Muli Bold Bold"/>
              </a:rPr>
              <a:t>Выполнила</a:t>
            </a:r>
            <a:r>
              <a:rPr lang="en-US" sz="1600" dirty="0">
                <a:solidFill>
                  <a:srgbClr val="2B2B2B"/>
                </a:solidFill>
                <a:latin typeface="Muli Bold Bold"/>
              </a:rPr>
              <a:t>:</a:t>
            </a:r>
            <a:r>
              <a:rPr lang="ru-RU" sz="1600" dirty="0">
                <a:solidFill>
                  <a:srgbClr val="2B2B2B"/>
                </a:solidFill>
                <a:latin typeface="Muli Bold Bold"/>
              </a:rPr>
              <a:t> </a:t>
            </a:r>
            <a:r>
              <a:rPr lang="ru-RU" sz="1600" dirty="0" smtClean="0">
                <a:solidFill>
                  <a:srgbClr val="2B2B2B"/>
                </a:solidFill>
                <a:latin typeface="Muli Bold Bold"/>
              </a:rPr>
              <a:t>Манджиева Г.В.</a:t>
            </a:r>
            <a:endParaRPr lang="ru-RU" sz="1600" dirty="0">
              <a:solidFill>
                <a:srgbClr val="2B2B2B"/>
              </a:solidFill>
              <a:latin typeface="Muli Bold Bold"/>
            </a:endParaRPr>
          </a:p>
          <a:p>
            <a:pPr>
              <a:lnSpc>
                <a:spcPts val="1882"/>
              </a:lnSpc>
            </a:pPr>
            <a:r>
              <a:rPr lang="ru-RU" sz="1600" dirty="0" smtClean="0">
                <a:solidFill>
                  <a:srgbClr val="2B2B2B"/>
                </a:solidFill>
                <a:latin typeface="Muli Bold Bold"/>
              </a:rPr>
              <a:t>МБОУ «Березовская СОШ»</a:t>
            </a:r>
            <a:endParaRPr lang="en-US" sz="1600" dirty="0">
              <a:solidFill>
                <a:srgbClr val="2B2B2B"/>
              </a:solidFill>
              <a:latin typeface="Muli Bold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645024"/>
            <a:ext cx="278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обучающихся 8 класса</a:t>
            </a:r>
            <a:endParaRPr lang="ru-RU" dirty="0"/>
          </a:p>
        </p:txBody>
      </p:sp>
      <p:pic>
        <p:nvPicPr>
          <p:cNvPr id="13" name="Picture 3" descr="http://visualife.newmobapp.com/wp-content/uploads/2014/03/grow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7536"/>
            <a:ext cx="3779912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7065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74" name="think-cell Slide" r:id="rId5" imgW="360" imgH="360" progId="">
              <p:embed/>
            </p:oleObj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700" dirty="0">
              <a:latin typeface="Arial" panose="020B0604020202020204" pitchFamily="34" charset="0"/>
              <a:ea typeface="+mj-ea"/>
              <a:cs typeface="+mj-cs"/>
              <a:sym typeface="FreeSet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19D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04" y="1202829"/>
            <a:ext cx="2019041" cy="20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200"/>
            <a:ext cx="6552728" cy="90452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бывают источники доходов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47448" y="3272160"/>
            <a:ext cx="27680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  <a:t>Трудовой договор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380" y="1774864"/>
            <a:ext cx="1452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  <a:t>Белая</a:t>
            </a:r>
            <a:b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</a:br>
            <a: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  <a:t>зарплата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5700" y="1774864"/>
            <a:ext cx="1452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  <a:t>Серая</a:t>
            </a:r>
            <a:b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</a:br>
            <a:r>
              <a:rPr lang="ru-RU" sz="2200" b="1" dirty="0">
                <a:solidFill>
                  <a:srgbClr val="00B19D"/>
                </a:solidFill>
                <a:latin typeface="Arial" panose="020B0604020202020204" pitchFamily="34" charset="0"/>
              </a:rPr>
              <a:t>зарплата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2681" y="3039683"/>
            <a:ext cx="2513091" cy="3808024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 rot="20219222">
            <a:off x="6913806" y="3546087"/>
            <a:ext cx="2065758" cy="892552"/>
          </a:xfrm>
          <a:prstGeom prst="rect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>
                <a:solidFill>
                  <a:srgbClr val="00B19D"/>
                </a:solidFill>
                <a:latin typeface="Arial" panose="020B0604020202020204" pitchFamily="34" charset="0"/>
              </a:rPr>
              <a:t>Это нужно </a:t>
            </a:r>
          </a:p>
          <a:p>
            <a:pPr algn="ctr"/>
            <a:r>
              <a:rPr lang="ru-RU" sz="2600" b="1" dirty="0">
                <a:solidFill>
                  <a:srgbClr val="00B19D"/>
                </a:solidFill>
                <a:latin typeface="Arial" panose="020B0604020202020204" pitchFamily="34" charset="0"/>
              </a:rPr>
              <a:t>запомнить!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587" y="3914364"/>
            <a:ext cx="6788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Если подписать трудовой договор, </a:t>
            </a:r>
            <a:r>
              <a:rPr lang="en-US" sz="2200" dirty="0">
                <a:latin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</a:rPr>
              <a:t>не прочитав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</a:rPr>
              <a:t>и не обговорив все условия </a:t>
            </a:r>
            <a:r>
              <a:rPr lang="en-US" sz="2200" dirty="0">
                <a:latin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</a:rPr>
              <a:t>своего найма, то есть опасность пропустить какое-то важное условие, которое может стать причиной конфликта с работодателем.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381696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67994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98" name="think-cell Slide" r:id="rId5" imgW="360" imgH="360" progId="">
              <p:embed/>
            </p:oleObj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700" dirty="0">
              <a:latin typeface="Arial" panose="020B0604020202020204" pitchFamily="34" charset="0"/>
              <a:ea typeface="+mj-ea"/>
              <a:cs typeface="+mj-cs"/>
              <a:sym typeface="FreeSe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552728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бывают источники доходов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9"/>
            <a:ext cx="7632848" cy="555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B19D"/>
                </a:solidFill>
              </a:rPr>
              <a:t>Легальная («белая») зарплата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8" name="Объект 5" descr="Вырезка экрана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06"/>
          <a:stretch/>
        </p:blipFill>
        <p:spPr>
          <a:xfrm>
            <a:off x="2028825" y="1954688"/>
            <a:ext cx="6115116" cy="4162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0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52728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бывают источники доходов</a:t>
            </a:r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918321" y="1341438"/>
            <a:ext cx="6315421" cy="48244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7624" y="692696"/>
            <a:ext cx="7632848" cy="100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eeSe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FreeSe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eeSe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FreeSe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FreeSe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srgbClr val="00B19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2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4. </a:t>
            </a:r>
            <a:r>
              <a:rPr lang="ru-RU" sz="3600" b="1" dirty="0" smtClean="0"/>
              <a:t>Работа в группах</a:t>
            </a:r>
            <a:r>
              <a:rPr lang="ru-RU" dirty="0" smtClean="0"/>
              <a:t>. </a:t>
            </a:r>
            <a:r>
              <a:rPr lang="ru-RU" sz="3600" b="1" dirty="0" smtClean="0"/>
              <a:t>Преимущества </a:t>
            </a:r>
            <a:r>
              <a:rPr lang="ru-RU" sz="3600" b="1" dirty="0"/>
              <a:t>и недостатки «белых» и «серых» зарплат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«Белая» зарплата</a:t>
            </a:r>
          </a:p>
          <a:p>
            <a:r>
              <a:rPr lang="ru-RU" dirty="0" smtClean="0"/>
              <a:t>Работодатель выполняет все в соответствии с законом</a:t>
            </a:r>
          </a:p>
          <a:p>
            <a:r>
              <a:rPr lang="ru-RU" dirty="0" smtClean="0"/>
              <a:t>Права работников защищены</a:t>
            </a:r>
          </a:p>
          <a:p>
            <a:r>
              <a:rPr lang="ru-RU" dirty="0" smtClean="0"/>
              <a:t>Выплачивает все налоги и в ПФ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«Серая» зарплата</a:t>
            </a:r>
          </a:p>
          <a:p>
            <a:r>
              <a:rPr lang="ru-RU" dirty="0" smtClean="0"/>
              <a:t>Не получает оплату больничных, отпускных</a:t>
            </a:r>
          </a:p>
          <a:p>
            <a:r>
              <a:rPr lang="ru-RU" dirty="0" smtClean="0"/>
              <a:t>Накопления в ПФ ниже</a:t>
            </a:r>
          </a:p>
          <a:p>
            <a:r>
              <a:rPr lang="ru-RU" dirty="0" smtClean="0"/>
              <a:t>Работодатель может удержать денежный штраф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7298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122" name="think-cell Slide" r:id="rId4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СТАДИЯ рефлексии.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39406"/>
            <a:ext cx="7721082" cy="4985193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2700" dirty="0"/>
              <a:t>На сегодняшний день существует много видов дохода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2700" dirty="0"/>
              <a:t>Самым распространённым доходом для большинства граждан является заработная плата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2700" dirty="0"/>
              <a:t>При устройстве на работу важно прочитать трудовой договор и прояснить все детали, касающиеся условий и оплаты труда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2700" dirty="0"/>
              <a:t>Для долгосрочного финансового благополучия лучше получать «белую» заработную плату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99881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7972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146" name="think-cell Slide" r:id="rId5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3000" dirty="0">
              <a:latin typeface="Arial" panose="020B0604020202020204" pitchFamily="34" charset="0"/>
              <a:ea typeface="+mj-ea"/>
              <a:cs typeface="+mj-cs"/>
              <a:sym typeface="FreeSe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552728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бывают источники доходов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13" y="1827452"/>
            <a:ext cx="7903029" cy="4752528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700" dirty="0" smtClean="0"/>
              <a:t>Какие </a:t>
            </a:r>
            <a:r>
              <a:rPr lang="ru-RU" sz="2700" dirty="0"/>
              <a:t>способы </a:t>
            </a:r>
            <a:r>
              <a:rPr lang="ru-RU" sz="2700" dirty="0" err="1"/>
              <a:t>самозанятости</a:t>
            </a:r>
            <a:r>
              <a:rPr lang="ru-RU" sz="2700" dirty="0"/>
              <a:t> существуют</a:t>
            </a:r>
            <a:br>
              <a:rPr lang="ru-RU" sz="2700" dirty="0"/>
            </a:br>
            <a:r>
              <a:rPr lang="ru-RU" sz="2700" dirty="0"/>
              <a:t>в </a:t>
            </a:r>
            <a:r>
              <a:rPr lang="ru-RU" sz="2700" dirty="0" smtClean="0"/>
              <a:t>нашем посёлке?</a:t>
            </a:r>
            <a:endParaRPr lang="ru-RU" sz="2700" dirty="0"/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700" dirty="0"/>
              <a:t>Какие способы заработка существуют для школьников в период летних каникул</a:t>
            </a:r>
            <a:r>
              <a:rPr lang="ru-RU" sz="2700" dirty="0" smtClean="0"/>
              <a:t>?</a:t>
            </a: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2139" y="958333"/>
            <a:ext cx="3074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Обсуждаем в классе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27741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55557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170" name="think-cell Slide" r:id="rId5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3000" dirty="0">
              <a:latin typeface="Arial" panose="020B0604020202020204" pitchFamily="34" charset="0"/>
              <a:ea typeface="+mj-ea"/>
              <a:cs typeface="+mj-cs"/>
              <a:sym typeface="FreeSe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552728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94720"/>
            <a:ext cx="7632848" cy="2631157"/>
          </a:xfrm>
        </p:spPr>
        <p:txBody>
          <a:bodyPr>
            <a:no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ru-RU" sz="2700" dirty="0" smtClean="0"/>
              <a:t>Семейный совет. Какова </a:t>
            </a:r>
            <a:r>
              <a:rPr lang="ru-RU" sz="2700" dirty="0"/>
              <a:t>структура доходов нашей семьи</a:t>
            </a:r>
            <a:r>
              <a:rPr lang="ru-RU" sz="2700" dirty="0" smtClean="0"/>
              <a:t>?</a:t>
            </a:r>
          </a:p>
          <a:p>
            <a:pPr marL="361950" indent="-361950">
              <a:buFont typeface="+mj-lt"/>
              <a:buAutoNum type="arabicPeriod"/>
            </a:pPr>
            <a:r>
              <a:rPr lang="ru-RU" sz="2800" dirty="0" smtClean="0"/>
              <a:t>Решить задачи из материалов для учащихся стр. 37 рубрика «Потренируемся».</a:t>
            </a:r>
          </a:p>
          <a:p>
            <a:pPr marL="361950" indent="-361950">
              <a:buFont typeface="+mj-lt"/>
              <a:buAutoNum type="arabicPeriod"/>
            </a:pP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29047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66537" y="547502"/>
            <a:ext cx="363114" cy="484151"/>
            <a:chOff x="-2540" y="-254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10804" y="448217"/>
            <a:ext cx="1111464" cy="14819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9512" y="2348880"/>
            <a:ext cx="880110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ru-RU" sz="3400" b="1" dirty="0" smtClean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Extra Light Bold"/>
            </a:endParaRPr>
          </a:p>
          <a:p>
            <a:pPr algn="ctr"/>
            <a:r>
              <a:rPr lang="ru-RU" sz="3400" b="1" dirty="0" smtClean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Extra Light Bold"/>
              </a:rPr>
              <a:t>Какие бывают источники доходов</a:t>
            </a:r>
            <a:endParaRPr lang="en-US" sz="2000" dirty="0">
              <a:solidFill>
                <a:srgbClr val="2B2B2B"/>
              </a:solidFill>
              <a:latin typeface="Muli Extra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4350" y="692151"/>
            <a:ext cx="350920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2"/>
              </a:lnSpc>
            </a:pPr>
            <a:r>
              <a:rPr lang="en-US" sz="1600" dirty="0">
                <a:solidFill>
                  <a:srgbClr val="2B2B2B"/>
                </a:solidFill>
                <a:latin typeface="Muli Bold Bold"/>
              </a:rPr>
              <a:t>ИТОГОВЫЙ ПРОЕКТ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8780" y="5917936"/>
            <a:ext cx="350920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"/>
              </a:lnSpc>
            </a:pPr>
            <a:r>
              <a:rPr lang="ru-RU" sz="1700" dirty="0">
                <a:solidFill>
                  <a:srgbClr val="2B2B2B"/>
                </a:solidFill>
                <a:latin typeface="Muli Regular"/>
              </a:rPr>
              <a:t>Апрель</a:t>
            </a:r>
            <a:r>
              <a:rPr lang="en-US" sz="1700" dirty="0">
                <a:solidFill>
                  <a:srgbClr val="2B2B2B"/>
                </a:solidFill>
                <a:latin typeface="Muli Regular"/>
              </a:rPr>
              <a:t>, 202</a:t>
            </a:r>
            <a:r>
              <a:rPr lang="ru-RU" sz="1700" dirty="0">
                <a:solidFill>
                  <a:srgbClr val="2B2B2B"/>
                </a:solidFill>
                <a:latin typeface="Muli Regular"/>
              </a:rPr>
              <a:t>1</a:t>
            </a:r>
            <a:endParaRPr lang="en-US" sz="1700" dirty="0">
              <a:solidFill>
                <a:srgbClr val="2B2B2B"/>
              </a:solidFill>
              <a:latin typeface="Muli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1000" y="4648200"/>
            <a:ext cx="350920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2"/>
              </a:lnSpc>
            </a:pPr>
            <a:r>
              <a:rPr lang="ru-RU" sz="1600" dirty="0">
                <a:solidFill>
                  <a:srgbClr val="2B2B2B"/>
                </a:solidFill>
                <a:latin typeface="Muli Bold Bold"/>
              </a:rPr>
              <a:t>Выполнила</a:t>
            </a:r>
            <a:r>
              <a:rPr lang="en-US" sz="1600" dirty="0">
                <a:solidFill>
                  <a:srgbClr val="2B2B2B"/>
                </a:solidFill>
                <a:latin typeface="Muli Bold Bold"/>
              </a:rPr>
              <a:t>:</a:t>
            </a:r>
            <a:r>
              <a:rPr lang="ru-RU" sz="1600" dirty="0">
                <a:solidFill>
                  <a:srgbClr val="2B2B2B"/>
                </a:solidFill>
                <a:latin typeface="Muli Bold Bold"/>
              </a:rPr>
              <a:t> </a:t>
            </a:r>
            <a:r>
              <a:rPr lang="ru-RU" sz="1600" dirty="0" smtClean="0">
                <a:solidFill>
                  <a:srgbClr val="2B2B2B"/>
                </a:solidFill>
                <a:latin typeface="Muli Bold Bold"/>
              </a:rPr>
              <a:t>Манджиева Г.В.</a:t>
            </a:r>
            <a:endParaRPr lang="ru-RU" sz="1600" dirty="0">
              <a:solidFill>
                <a:srgbClr val="2B2B2B"/>
              </a:solidFill>
              <a:latin typeface="Muli Bold Bold"/>
            </a:endParaRPr>
          </a:p>
          <a:p>
            <a:pPr>
              <a:lnSpc>
                <a:spcPts val="1882"/>
              </a:lnSpc>
            </a:pPr>
            <a:r>
              <a:rPr lang="ru-RU" sz="1600" dirty="0" smtClean="0">
                <a:solidFill>
                  <a:srgbClr val="2B2B2B"/>
                </a:solidFill>
                <a:latin typeface="Muli Bold Bold"/>
              </a:rPr>
              <a:t>МБОУ «Березовская СОШ»</a:t>
            </a:r>
            <a:endParaRPr lang="en-US" sz="1600" dirty="0">
              <a:solidFill>
                <a:srgbClr val="2B2B2B"/>
              </a:solidFill>
              <a:latin typeface="Muli Bold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645024"/>
            <a:ext cx="278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обучающихся 8 класса</a:t>
            </a:r>
            <a:endParaRPr lang="ru-RU" dirty="0"/>
          </a:p>
        </p:txBody>
      </p:sp>
      <p:pic>
        <p:nvPicPr>
          <p:cNvPr id="13" name="Picture 3" descr="http://visualife.newmobapp.com/wp-content/uploads/2014/03/grow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7536"/>
            <a:ext cx="3779912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Какие бывают источники доходов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 урока (формулируют обучающиеся) :</a:t>
            </a:r>
          </a:p>
          <a:p>
            <a:r>
              <a:rPr lang="ru-RU" dirty="0"/>
              <a:t>характеризовать структуру доходов населения, семьи, личных доходов, устанавливать различия между ними</a:t>
            </a:r>
          </a:p>
          <a:p>
            <a:endParaRPr lang="ru-RU" dirty="0" smtClean="0"/>
          </a:p>
        </p:txBody>
      </p:sp>
      <p:pic>
        <p:nvPicPr>
          <p:cNvPr id="5" name="Picture 2" descr="http://vsezarplati.ru/wp-content/uploads/2013/12/0319_z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680520" cy="283977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устанавливать зависимость уровня благосостояния от структуры источников доходов семьи</a:t>
            </a:r>
          </a:p>
          <a:p>
            <a:pPr lvl="0"/>
            <a:r>
              <a:rPr lang="ru-RU" dirty="0" smtClean="0"/>
              <a:t>рассчитывать  личный и семейный доход; читать диаграммы, графики, иллюстрирующие структуру доходов; </a:t>
            </a:r>
          </a:p>
          <a:p>
            <a:pPr lvl="0"/>
            <a:r>
              <a:rPr lang="ru-RU" dirty="0" smtClean="0"/>
              <a:t>определять и оценивать варианты повышения личного и семейного доходов.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определять и оценивать варианты повышения личного и семейного доходов.</a:t>
            </a:r>
          </a:p>
          <a:p>
            <a:endParaRPr lang="ru-RU" dirty="0"/>
          </a:p>
        </p:txBody>
      </p:sp>
      <p:pic>
        <p:nvPicPr>
          <p:cNvPr id="4" name="Picture 29" descr="https://img-fotki.yandex.ru/get/5312/102699435.40a/0_72f75_36eab8d6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356992"/>
            <a:ext cx="3419872" cy="2496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Предметные:</a:t>
            </a:r>
            <a:endParaRPr lang="ru-RU" dirty="0" smtClean="0"/>
          </a:p>
          <a:p>
            <a:r>
              <a:rPr lang="ru-RU" dirty="0" smtClean="0"/>
              <a:t> устанавливать зависимость уровня благосостояния от структуры источников доходов семьи</a:t>
            </a:r>
          </a:p>
          <a:p>
            <a:r>
              <a:rPr lang="ru-RU" dirty="0" smtClean="0"/>
              <a:t>рассчитывать  личный и семейный доход; читать диаграммы, графики, иллюстрирующие структуру доходов; </a:t>
            </a:r>
          </a:p>
          <a:p>
            <a:r>
              <a:rPr lang="ru-RU" dirty="0" smtClean="0"/>
              <a:t>определять и оценивать варианты повышения личного и семейного доходов.</a:t>
            </a:r>
          </a:p>
          <a:p>
            <a:r>
              <a:rPr lang="ru-RU" b="1" dirty="0"/>
              <a:t>Личностные:</a:t>
            </a:r>
            <a:r>
              <a:rPr lang="ru-RU" dirty="0"/>
              <a:t> понимание уровня зависимости благосостояния от структуры источников доходов семьи</a:t>
            </a:r>
          </a:p>
          <a:p>
            <a:r>
              <a:rPr lang="ru-RU" b="1" dirty="0" err="1"/>
              <a:t>Метапредметные</a:t>
            </a:r>
            <a:r>
              <a:rPr lang="ru-RU" b="1" dirty="0"/>
              <a:t>:</a:t>
            </a:r>
            <a:r>
              <a:rPr lang="ru-RU" dirty="0"/>
              <a:t> определять и оценивать варианты повышения личного и семейного доходов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63272" cy="35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9546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критического мышления</a:t>
                      </a:r>
                      <a:endParaRPr lang="ru-RU" dirty="0"/>
                    </a:p>
                  </a:txBody>
                  <a:tcPr/>
                </a:tc>
              </a:tr>
              <a:tr h="954634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приемы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Проблемный</a:t>
                      </a:r>
                      <a:r>
                        <a:rPr lang="ru-RU" baseline="0" dirty="0" smtClean="0"/>
                        <a:t> метод, поисковый.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Онлайн-сервис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LearningApps</a:t>
                      </a:r>
                      <a:endParaRPr lang="ru-RU" dirty="0"/>
                    </a:p>
                  </a:txBody>
                  <a:tcPr/>
                </a:tc>
              </a:tr>
              <a:tr h="1647724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Оснащение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Компьютер, проектор, ватманы, цветные карандаши, телефоны обучающихся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Стадия вызова. Какие источники доходов вы знаете?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Заработная плата</a:t>
            </a:r>
          </a:p>
          <a:p>
            <a:r>
              <a:rPr lang="ru-RU" dirty="0" smtClean="0"/>
              <a:t>Стипендия</a:t>
            </a:r>
          </a:p>
          <a:p>
            <a:r>
              <a:rPr lang="ru-RU" dirty="0" smtClean="0"/>
              <a:t>Алименты</a:t>
            </a:r>
          </a:p>
          <a:p>
            <a:r>
              <a:rPr lang="ru-RU" dirty="0" smtClean="0"/>
              <a:t>Подарки</a:t>
            </a:r>
          </a:p>
          <a:p>
            <a:r>
              <a:rPr lang="ru-RU" dirty="0" smtClean="0"/>
              <a:t>Дивиденды</a:t>
            </a:r>
          </a:p>
          <a:p>
            <a:r>
              <a:rPr lang="ru-RU" dirty="0" smtClean="0"/>
              <a:t>Пособие по безработице</a:t>
            </a:r>
          </a:p>
          <a:p>
            <a:r>
              <a:rPr lang="ru-RU" dirty="0" smtClean="0"/>
              <a:t>Премия и т.д.</a:t>
            </a:r>
          </a:p>
          <a:p>
            <a:endParaRPr lang="ru-RU" dirty="0"/>
          </a:p>
        </p:txBody>
      </p:sp>
      <p:pic>
        <p:nvPicPr>
          <p:cNvPr id="4" name="Picture 2" descr="http://rehau-saratov.ru/static/img/uploads/2014/09/29/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578625" cy="23488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Стадия осмысления.</a:t>
            </a:r>
            <a:br>
              <a:rPr lang="ru-RU" dirty="0" smtClean="0"/>
            </a:br>
            <a:r>
              <a:rPr lang="ru-RU" dirty="0" smtClean="0"/>
              <a:t>1.Доходы по типам источников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255326" cy="35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62880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https://learningapps.org/display?v=psbf6eu6221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40" y="908720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итогам 2020 г., среднедушевой денежный доход населения РФ составил 35 361р.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696" y="3933056"/>
          <a:ext cx="6929486" cy="2571756"/>
        </p:xfrm>
        <a:graphic>
          <a:graphicData uri="http://schemas.openxmlformats.org/drawingml/2006/table">
            <a:tbl>
              <a:tblPr/>
              <a:tblGrid>
                <a:gridCol w="5312775"/>
                <a:gridCol w="1616711"/>
              </a:tblGrid>
              <a:tr h="36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предпринимательской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8%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Оплата труда (в разных формах, включая скрытую)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66%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Социальные выплаты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19%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собственности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5%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2%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2996952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денежных доходов по источникам поступления (в %):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87624" y="1772816"/>
            <a:ext cx="5429288" cy="1143008"/>
          </a:xfrm>
          <a:prstGeom prst="wedgeRoundRectCallout">
            <a:avLst>
              <a:gd name="adj1" fmla="val -55085"/>
              <a:gd name="adj2" fmla="val 685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Какой источник доходов является основным для граждан России?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04664"/>
            <a:ext cx="481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Работа с информацией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mWXA5kS6249H4HMrCz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9ZZWSQuWvfgLUUA0X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tSMxWYT4SqM6..1mzr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atNPnrRu65bIzIKmDx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atNPnrRu65bIzIKmDxzQ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300</TotalTime>
  <Words>963</Words>
  <Application>Microsoft Office PowerPoint</Application>
  <PresentationFormat>Экран (4:3)</PresentationFormat>
  <Paragraphs>148</Paragraphs>
  <Slides>17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Обычная</vt:lpstr>
      <vt:lpstr>think-cell Slide</vt:lpstr>
      <vt:lpstr>Слайд 1</vt:lpstr>
      <vt:lpstr>Тема урока: Какие бывают источники доходов</vt:lpstr>
      <vt:lpstr>Задачи</vt:lpstr>
      <vt:lpstr>Компетенции</vt:lpstr>
      <vt:lpstr>Планируемые результаты</vt:lpstr>
      <vt:lpstr>Слайд 6</vt:lpstr>
      <vt:lpstr>Стадия вызова. Какие источники доходов вы знаете? </vt:lpstr>
      <vt:lpstr> Стадия осмысления. 1.Доходы по типам источников</vt:lpstr>
      <vt:lpstr>Слайд 9</vt:lpstr>
      <vt:lpstr>какие бывают источники доходов</vt:lpstr>
      <vt:lpstr>Какие бывают источники доходов</vt:lpstr>
      <vt:lpstr>Какие бывают источники доходов</vt:lpstr>
      <vt:lpstr>  4. Работа в группах. Преимущества и недостатки «белых» и «серых» зарплат</vt:lpstr>
      <vt:lpstr>СТАДИЯ рефлексии.</vt:lpstr>
      <vt:lpstr>Какие бывают источники доходов</vt:lpstr>
      <vt:lpstr>Домашняя работа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2021-04-11T07:47:13Z</dcterms:created>
  <dcterms:modified xsi:type="dcterms:W3CDTF">2021-04-15T16:26:21Z</dcterms:modified>
</cp:coreProperties>
</file>