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D62DF-C2EA-4415-9F87-3E9105396913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7D77-9129-44DA-8314-EC00C5BFC8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77D77-9129-44DA-8314-EC00C5BFC89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785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Segoe Script" pitchFamily="34" charset="0"/>
              </a:rPr>
              <a:t>Христианские мотивы </a:t>
            </a:r>
            <a:br>
              <a:rPr lang="ru-RU" b="1" i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Segoe Script" pitchFamily="34" charset="0"/>
              </a:rPr>
              <a:t>в повести А.С. Пушкина «Капитанская дочка»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://relasko.ru/_fr/179/0268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3264380" cy="3967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Добродетель, Милость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image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000240"/>
            <a:ext cx="4714908" cy="4640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857364"/>
            <a:ext cx="4214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</a:rPr>
              <a:t>«… я </a:t>
            </a:r>
            <a:r>
              <a:rPr lang="ru-RU" sz="2800" b="1" dirty="0">
                <a:solidFill>
                  <a:srgbClr val="002060"/>
                </a:solidFill>
                <a:latin typeface="Segoe Script" pitchFamily="34" charset="0"/>
              </a:rPr>
              <a:t>помиловал тебя за твою добродетель", хотя "ты крепко передо мною виноват".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Добродетель, Милость, Совесть, Честь.</a:t>
            </a:r>
            <a:endParaRPr lang="ru-RU" sz="3600" b="1" dirty="0" smtClean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10f342e85c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357298"/>
            <a:ext cx="8649202" cy="3648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143512"/>
            <a:ext cx="72866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"...</a:t>
            </a:r>
            <a:r>
              <a:rPr lang="ru-RU" sz="2000" b="1" dirty="0">
                <a:solidFill>
                  <a:srgbClr val="002060"/>
                </a:solidFill>
                <a:latin typeface="Segoe Script" pitchFamily="34" charset="0"/>
              </a:rPr>
              <a:t>Бог видит, что </a:t>
            </a:r>
            <a:r>
              <a:rPr lang="ru-RU" sz="2000" b="1" dirty="0" err="1">
                <a:solidFill>
                  <a:srgbClr val="002060"/>
                </a:solidFill>
                <a:latin typeface="Segoe Script" pitchFamily="34" charset="0"/>
              </a:rPr>
              <a:t>жизнию</a:t>
            </a:r>
            <a:r>
              <a:rPr lang="ru-RU" sz="2000" b="1" dirty="0">
                <a:solidFill>
                  <a:srgbClr val="002060"/>
                </a:solidFill>
                <a:latin typeface="Segoe Script" pitchFamily="34" charset="0"/>
              </a:rPr>
              <a:t> моей рад бы я заплатить тебе за то, что ты для меня сделал. Только не </a:t>
            </a:r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требуй того, что </a:t>
            </a:r>
            <a:r>
              <a:rPr lang="ru-RU" sz="2000" b="1" dirty="0">
                <a:solidFill>
                  <a:srgbClr val="002060"/>
                </a:solidFill>
                <a:latin typeface="Segoe Script" pitchFamily="34" charset="0"/>
              </a:rPr>
              <a:t>противоречит чести моей и христианской </a:t>
            </a:r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совести". </a:t>
            </a:r>
            <a:endParaRPr lang="ru-RU" sz="2400" b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41486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321822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442912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Segoe Script" pitchFamily="34" charset="0"/>
              </a:rPr>
              <a:t>«… не терял </a:t>
            </a:r>
            <a:r>
              <a:rPr lang="ru-RU" sz="2600" dirty="0">
                <a:solidFill>
                  <a:srgbClr val="002060"/>
                </a:solidFill>
                <a:latin typeface="Segoe Script" pitchFamily="34" charset="0"/>
              </a:rPr>
              <a:t>присутствия ни бодрости, ни надежды. Я прибегнул к утешению всех скорбящих и, впервые вкусив сладость молитвы, </a:t>
            </a:r>
            <a:r>
              <a:rPr lang="ru-RU" sz="2600" dirty="0" err="1">
                <a:solidFill>
                  <a:srgbClr val="002060"/>
                </a:solidFill>
                <a:latin typeface="Segoe Script" pitchFamily="34" charset="0"/>
              </a:rPr>
              <a:t>излиянной</a:t>
            </a:r>
            <a:r>
              <a:rPr lang="ru-RU" sz="2600" dirty="0">
                <a:solidFill>
                  <a:srgbClr val="002060"/>
                </a:solidFill>
                <a:latin typeface="Segoe Script" pitchFamily="34" charset="0"/>
              </a:rPr>
              <a:t> из чистого, но растерзанного сердца, спокойно заснул, не заботясь о том, что со мной будет".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Милость.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f2a3c99bbfe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712354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«… приехала </a:t>
            </a:r>
            <a:r>
              <a:rPr lang="ru-RU" sz="3600" b="1" dirty="0">
                <a:solidFill>
                  <a:srgbClr val="002060"/>
                </a:solidFill>
                <a:latin typeface="Segoe Script" pitchFamily="34" charset="0"/>
              </a:rPr>
              <a:t>просить милости, а не </a:t>
            </a: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правосудия</a:t>
            </a: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</a:rPr>
              <a:t>».</a:t>
            </a:r>
            <a:endParaRPr lang="ru-RU" sz="3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С нами Бог!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5000660" cy="50435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С нами Бог, разумейте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языцы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, и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покаряйтеся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: яко с нами Бог. Услышите до последних земли: яко с нами Бог.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Могущии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покаряйтеся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: яко с нами Бог.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Аще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бо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 паки возможете, и паки </a:t>
            </a:r>
            <a:r>
              <a:rPr lang="ru-RU" dirty="0" err="1" smtClean="0">
                <a:solidFill>
                  <a:srgbClr val="002060"/>
                </a:solidFill>
                <a:latin typeface="Segoe Script" pitchFamily="34" charset="0"/>
              </a:rPr>
              <a:t>побеждени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 будете: яко с нами Бог.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15362" name="Picture 2" descr="http://thetrentonlinecom.c.presscdn.com/wp-content/uploads/2014/05/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773515" cy="4594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voyrebenok.ru/images/presentation/literature/b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Сочинение – рассуждение «Какой видит А.С. Пушкин жизнь достойного человека и христианина? (По повести «Капитанская дочка».)»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Цель урока.</a:t>
            </a: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Провести аспектный анализ повести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    А.С. Пушкина «Капитанская дочка» с точки зрения христианской эстетики и этики.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3900486" cy="50435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Сбились мы. Что делать нам?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                                                В поле  бес нас водит, видно,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                                               Да кружит по сторонам.</a:t>
            </a:r>
          </a:p>
          <a:p>
            <a:endParaRPr lang="ru-RU" dirty="0"/>
          </a:p>
        </p:txBody>
      </p:sp>
      <p:pic>
        <p:nvPicPr>
          <p:cNvPr id="7" name="Содержимое 3" descr="0016-016-Nu-barin-beda-bu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762" y="1928802"/>
            <a:ext cx="370223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Segoe Script" pitchFamily="34" charset="0"/>
              </a:rPr>
              <a:t>Исследование:</a:t>
            </a: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 «Отражение в повести «Капитанская дочка» христианских мотивов , связанных со словом «Бог»</a:t>
            </a:r>
            <a:endParaRPr lang="ru-RU" sz="32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143116"/>
            <a:ext cx="7715272" cy="4714884"/>
          </a:xfrm>
        </p:spPr>
        <p:txBody>
          <a:bodyPr>
            <a:normAutofit fontScale="40000" lnSpcReduction="20000"/>
          </a:bodyPr>
          <a:lstStyle/>
          <a:p>
            <a:r>
              <a:rPr lang="ru-RU" sz="5500" b="1" dirty="0" smtClean="0">
                <a:solidFill>
                  <a:srgbClr val="002060"/>
                </a:solidFill>
                <a:latin typeface="Segoe Script" pitchFamily="34" charset="0"/>
              </a:rPr>
              <a:t>Слово «Бог», а также другие названия Бога (Господь, Господь Бог, </a:t>
            </a:r>
            <a:r>
              <a:rPr lang="ru-RU" sz="5500" b="1" dirty="0" err="1" smtClean="0">
                <a:solidFill>
                  <a:srgbClr val="002060"/>
                </a:solidFill>
                <a:latin typeface="Segoe Script" pitchFamily="34" charset="0"/>
              </a:rPr>
              <a:t>Владыко</a:t>
            </a:r>
            <a:r>
              <a:rPr lang="ru-RU" sz="5500" b="1" dirty="0" smtClean="0">
                <a:solidFill>
                  <a:srgbClr val="002060"/>
                </a:solidFill>
                <a:latin typeface="Segoe Script" pitchFamily="34" charset="0"/>
              </a:rPr>
              <a:t> и др.) упоминаются в небольшой повести 137 раз.</a:t>
            </a:r>
          </a:p>
          <a:p>
            <a:r>
              <a:rPr lang="ru-RU" sz="5500" b="1" dirty="0" smtClean="0">
                <a:solidFill>
                  <a:srgbClr val="002060"/>
                </a:solidFill>
                <a:latin typeface="Segoe Script" pitchFamily="34" charset="0"/>
              </a:rPr>
              <a:t>Славословие богу «Слава богу» произнесено 21 раз восемью персонажами и автором, это тоже своего рода молитва.</a:t>
            </a:r>
          </a:p>
          <a:p>
            <a:r>
              <a:rPr lang="ru-RU" sz="5500" b="1" dirty="0" smtClean="0">
                <a:solidFill>
                  <a:srgbClr val="002060"/>
                </a:solidFill>
                <a:latin typeface="Segoe Script" pitchFamily="34" charset="0"/>
              </a:rPr>
              <a:t>Из анализа творческой истории повести в интересующем нас аспекте можно сделать вывод о том, что изменения текста имели направление увеличить, а не уменьшить количество выражений со словом «Бог». </a:t>
            </a:r>
          </a:p>
          <a:p>
            <a:r>
              <a:rPr lang="ru-RU" sz="5500" b="1" dirty="0" smtClean="0">
                <a:solidFill>
                  <a:srgbClr val="002060"/>
                </a:solidFill>
                <a:latin typeface="Segoe Script" pitchFamily="34" charset="0"/>
              </a:rPr>
              <a:t> Молитва в «Капитанской дочке».  Выражений «молить Бога» («молиться Богу», «моля Его») в повести 15.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890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Христианские 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ценности, связанные с семьей: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000216"/>
            <a:ext cx="4286280" cy="4857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"Прощай Петр. Служи верно, кому присягнешь, &lt;...&gt; и помни пословицу: береги платье </a:t>
            </a:r>
            <a:r>
              <a:rPr lang="ru-RU" b="1" dirty="0" err="1" smtClean="0">
                <a:solidFill>
                  <a:srgbClr val="002060"/>
                </a:solidFill>
                <a:latin typeface="Segoe Script" pitchFamily="34" charset="0"/>
              </a:rPr>
              <a:t>снову</a:t>
            </a: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, а честь смолоду"". </a:t>
            </a:r>
          </a:p>
          <a:p>
            <a:endParaRPr lang="ru-RU" dirty="0"/>
          </a:p>
        </p:txBody>
      </p:sp>
      <p:pic>
        <p:nvPicPr>
          <p:cNvPr id="6" name="Содержимое 3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4112916" cy="475364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8907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Благословение</a:t>
            </a:r>
            <a:r>
              <a:rPr lang="en-US" b="1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000216"/>
            <a:ext cx="4286280" cy="4857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>"</a:t>
            </a: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Бог лучше нашего знает, что нам надобно"; "Покоримся воле Божией"; "Нет... Я не выйду за тебя без благословения твоих родителей. Без их благословения не будет нам </a:t>
            </a:r>
            <a:r>
              <a:rPr lang="ru-RU" b="1" dirty="0" err="1" smtClean="0">
                <a:solidFill>
                  <a:srgbClr val="002060"/>
                </a:solidFill>
                <a:latin typeface="Segoe Script" pitchFamily="34" charset="0"/>
              </a:rPr>
              <a:t>счастия</a:t>
            </a: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".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928802"/>
            <a:ext cx="450056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обращением 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к Богу: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Молитва.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6110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849"/>
          <a:stretch>
            <a:fillRect/>
          </a:stretch>
        </p:blipFill>
        <p:spPr>
          <a:xfrm>
            <a:off x="4786314" y="1428736"/>
            <a:ext cx="4214842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25689"/>
            <a:ext cx="4500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Segoe Script" pitchFamily="34" charset="0"/>
              </a:rPr>
              <a:t>"</a:t>
            </a:r>
            <a:r>
              <a:rPr lang="ru-RU" sz="2400" dirty="0">
                <a:solidFill>
                  <a:srgbClr val="002060"/>
                </a:solidFill>
                <a:latin typeface="Segoe Script" pitchFamily="34" charset="0"/>
              </a:rPr>
              <a:t>Что бы со мной ни было, верь, что последняя моя мысль и последняя молитва будет о тебе</a:t>
            </a:r>
            <a:r>
              <a:rPr lang="ru-RU" sz="2400" dirty="0" smtClean="0">
                <a:solidFill>
                  <a:srgbClr val="002060"/>
                </a:solidFill>
                <a:latin typeface="Segoe Script" pitchFamily="34" charset="0"/>
              </a:rPr>
              <a:t>! "</a:t>
            </a:r>
          </a:p>
          <a:p>
            <a:endParaRPr lang="ru-RU" sz="2400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Segoe Script" pitchFamily="34" charset="0"/>
              </a:rPr>
              <a:t> "</a:t>
            </a:r>
            <a:r>
              <a:rPr lang="ru-RU" sz="2400" dirty="0">
                <a:solidFill>
                  <a:srgbClr val="002060"/>
                </a:solidFill>
                <a:latin typeface="Segoe Script" pitchFamily="34" charset="0"/>
              </a:rPr>
              <a:t>Мне накинули на шею петлю. Я стал читать про себя молитву, принося Богу искреннее раскаяние во всех моих прегрешениях и моля Его о спасении всех близких моему </a:t>
            </a:r>
            <a:r>
              <a:rPr lang="ru-RU" sz="2400" dirty="0" smtClean="0">
                <a:solidFill>
                  <a:srgbClr val="002060"/>
                </a:solidFill>
                <a:latin typeface="Segoe Script" pitchFamily="34" charset="0"/>
              </a:rPr>
              <a:t>сердцу". </a:t>
            </a:r>
            <a:endParaRPr lang="ru-RU" sz="2400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обращением </a:t>
            </a: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к Богу:</a:t>
            </a: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Молитва.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2050" name="Picture 2" descr="D:\МОИ ДОКУМЕНТЫ\МАМА\капитанская дочка\velichko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501122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Segoe Script" pitchFamily="34" charset="0"/>
              </a:rPr>
              <a:t>"Век за тебя буду Бога молить".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voyrebenok.ru/images/presentation/literature/b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700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обращение 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  <a:ea typeface="Calibri" pitchFamily="34" charset="0"/>
                <a:cs typeface="Times New Roman" pitchFamily="18" charset="0"/>
              </a:rPr>
              <a:t>Богу. Молитва.</a:t>
            </a:r>
            <a: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b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88" t="4477" r="3284" b="1493"/>
          <a:stretch>
            <a:fillRect/>
          </a:stretch>
        </p:blipFill>
        <p:spPr>
          <a:xfrm>
            <a:off x="285720" y="857232"/>
            <a:ext cx="8501122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42926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52863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29265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Segoe Script" pitchFamily="34" charset="0"/>
              </a:rPr>
              <a:t>"…где бы ты ни был и что бы с тобой ни случилось, каждый день будем Бога молить о спасении грешной твоей души". При этом "казалось, суровая душа Пугачева была тронута".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Христианские мотивы  в повести А.С. Пушкина «Капитанская дочка»</vt:lpstr>
      <vt:lpstr>Цель урока.</vt:lpstr>
      <vt:lpstr>Слайд 3</vt:lpstr>
      <vt:lpstr>Исследование: «Отражение в повести «Капитанская дочка» христианских мотивов , связанных со словом «Бог»</vt:lpstr>
      <vt:lpstr>Христианские ценности, связанные с семьей: </vt:lpstr>
      <vt:lpstr> Благословение.</vt:lpstr>
      <vt:lpstr> обращением к Богу: Молитва. </vt:lpstr>
      <vt:lpstr> обращением к Богу: Молитва. </vt:lpstr>
      <vt:lpstr>  обращение к Богу. Молитва. . </vt:lpstr>
      <vt:lpstr>Добродетель, Милость</vt:lpstr>
      <vt:lpstr>Добродетель, Милость, Совесть, Честь.</vt:lpstr>
      <vt:lpstr>Слайд 12</vt:lpstr>
      <vt:lpstr>Милость.</vt:lpstr>
      <vt:lpstr>С нами Бог!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Христианские мотивы  в повести А.С. Пушкина «Капитанская дочка»</dc:title>
  <dc:creator>Zina</dc:creator>
  <cp:lastModifiedBy>Zina</cp:lastModifiedBy>
  <cp:revision>1</cp:revision>
  <dcterms:created xsi:type="dcterms:W3CDTF">2015-12-15T13:01:16Z</dcterms:created>
  <dcterms:modified xsi:type="dcterms:W3CDTF">2015-12-15T13:59:39Z</dcterms:modified>
</cp:coreProperties>
</file>