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8" r:id="rId4"/>
    <p:sldId id="273" r:id="rId5"/>
    <p:sldId id="274" r:id="rId6"/>
    <p:sldId id="275" r:id="rId7"/>
    <p:sldId id="276" r:id="rId8"/>
    <p:sldId id="280" r:id="rId9"/>
    <p:sldId id="281" r:id="rId10"/>
    <p:sldId id="282" r:id="rId11"/>
    <p:sldId id="263" r:id="rId12"/>
    <p:sldId id="285" r:id="rId13"/>
    <p:sldId id="284" r:id="rId14"/>
    <p:sldId id="286" r:id="rId15"/>
    <p:sldId id="290" r:id="rId16"/>
    <p:sldId id="291" r:id="rId17"/>
    <p:sldId id="292" r:id="rId18"/>
    <p:sldId id="26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00000"/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0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930C3-7E3A-41DA-A81B-F25542A0A3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61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DFF0B-EB31-464C-BAB9-653B815F01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619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E375F-3447-4B5C-9F08-F03E36E3EC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538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DDEBD-CDAC-4C48-B0F3-E0BFAE82B2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736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41244-A18B-4030-B1B8-759A8C88B0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195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79FED-BBAA-45ED-8C83-0E4AA2DC046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056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A96BC-C491-4A17-9DB7-76FB3DE6A5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487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4E846-F06F-4B4C-833E-0C88B57662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02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7676B-CE00-42F1-B782-CBACF836E3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596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F0E3A-5883-401D-A9B6-A5014CC21A0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691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6C381-D08F-4602-BE45-AC057284FE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381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6EEFA4-A444-44B8-A256-4C7342792F4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692696"/>
            <a:ext cx="7561263" cy="3528392"/>
          </a:xfrm>
        </p:spPr>
        <p:txBody>
          <a:bodyPr/>
          <a:lstStyle/>
          <a:p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</a:rPr>
              <a:t>Исследовательский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</a:rPr>
              <a:t>проект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8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«Меры длины»</a:t>
            </a:r>
            <a:r>
              <a:rPr lang="ru-RU" b="1" dirty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Calibri" pitchFamily="34" charset="0"/>
              </a:rPr>
            </a:br>
            <a:endParaRPr lang="ru-RU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4221088"/>
            <a:ext cx="5688632" cy="17526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Выполнила работу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Кудрявцева Мирослава,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ученица  2 А класса  ГБОУ Школа  № 2010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Руководитель: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Горшкова Оксана Борисовна,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учитель </a:t>
            </a:r>
            <a:r>
              <a:rPr lang="ru-RU" sz="2000" b="1" dirty="0">
                <a:solidFill>
                  <a:srgbClr val="002060"/>
                </a:solidFill>
              </a:rPr>
              <a:t>начальных классов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САЖЕНЬ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2060848"/>
            <a:ext cx="4032448" cy="4133055"/>
          </a:xfrm>
        </p:spPr>
        <p:txBody>
          <a:bodyPr/>
          <a:lstStyle/>
          <a:p>
            <a:r>
              <a:rPr lang="ru-RU" sz="2400" b="1" i="1" dirty="0" smtClean="0"/>
              <a:t>Расстояние </a:t>
            </a:r>
            <a:r>
              <a:rPr lang="ru-RU" sz="2400" b="1" i="1" dirty="0"/>
              <a:t>между большими пальцами вытянутых в противоположные стороны рук человека, что составляет примерно </a:t>
            </a:r>
            <a:r>
              <a:rPr lang="ru-RU" sz="2400" b="1" i="1" dirty="0">
                <a:solidFill>
                  <a:srgbClr val="FF0000"/>
                </a:solidFill>
              </a:rPr>
              <a:t>152 см</a:t>
            </a:r>
            <a:r>
              <a:rPr lang="ru-RU" sz="2400" b="1" i="1" dirty="0"/>
              <a:t>. </a:t>
            </a:r>
          </a:p>
        </p:txBody>
      </p:sp>
      <p:pic>
        <p:nvPicPr>
          <p:cNvPr id="5" name="Рисунок 4" descr="IMG_7467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954" y="2276873"/>
            <a:ext cx="4212054" cy="280831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1340768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+mn-lt"/>
                <a:cs typeface="+mn-cs"/>
              </a:rPr>
              <a:t>Самая распространенная на Руси мера длины.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04664"/>
            <a:ext cx="73615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КОСАЯ</a:t>
            </a:r>
            <a:r>
              <a:rPr lang="ru-RU" sz="4400" b="1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reflection blurRad="6350" stA="60000" endA="900" endPos="60000" dist="29997" dir="5400000" sy="-100000" algn="bl" rotWithShape="0"/>
                </a:effectLst>
                <a:latin typeface="Calibri" pitchFamily="34" charset="0"/>
              </a:rPr>
              <a:t>  </a:t>
            </a: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САЖЕНЬ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2132856"/>
            <a:ext cx="4608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har char="•"/>
            </a:pPr>
            <a:r>
              <a:rPr lang="ru-RU" sz="2400" b="1" i="1" dirty="0">
                <a:latin typeface="+mn-lt"/>
                <a:cs typeface="+mn-cs"/>
              </a:rPr>
              <a:t>Расстояние от пальцев правой (левой) ноги стоящего человека до конца пальцев вытянутой по диагонали левой (правой) руки, что составляет примерно </a:t>
            </a:r>
            <a:r>
              <a:rPr lang="ru-RU" sz="2400" b="1" i="1" dirty="0">
                <a:solidFill>
                  <a:srgbClr val="FF0000"/>
                </a:solidFill>
                <a:latin typeface="+mn-lt"/>
                <a:cs typeface="+mn-cs"/>
              </a:rPr>
              <a:t>216 см</a:t>
            </a:r>
            <a:r>
              <a:rPr lang="ru-RU" sz="2400" b="1" i="1" dirty="0">
                <a:latin typeface="+mn-lt"/>
                <a:cs typeface="+mn-cs"/>
              </a:rPr>
              <a:t>.</a:t>
            </a:r>
          </a:p>
        </p:txBody>
      </p:sp>
      <p:pic>
        <p:nvPicPr>
          <p:cNvPr id="6" name="Рисунок 5" descr="IMG_7472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560" y="1772815"/>
            <a:ext cx="2976336" cy="446495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8283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858218"/>
          </a:xfrm>
        </p:spPr>
        <p:txBody>
          <a:bodyPr/>
          <a:lstStyle/>
          <a:p>
            <a:r>
              <a:rPr lang="ru-RU" sz="60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ВЕРСТА (ПОПРИЩЕ)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8352928" cy="2520280"/>
          </a:xfrm>
        </p:spPr>
        <p:txBody>
          <a:bodyPr/>
          <a:lstStyle/>
          <a:p>
            <a:pPr algn="just"/>
            <a:r>
              <a:rPr lang="ru-RU" sz="3600" b="1" i="1" kern="1200" dirty="0"/>
              <a:t>Русская путевая мера. Первоначально обозначала расстояние от поворота пахотного плуга до следующего поворота. Длина версты - </a:t>
            </a:r>
            <a:r>
              <a:rPr lang="ru-RU" sz="3600" b="1" i="1" kern="1200" dirty="0">
                <a:solidFill>
                  <a:srgbClr val="FF0000"/>
                </a:solidFill>
              </a:rPr>
              <a:t>1060 м</a:t>
            </a:r>
            <a:r>
              <a:rPr lang="ru-RU" sz="3600" b="1" i="1" kern="1200" dirty="0"/>
              <a:t>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sz="60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ШАГ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916832"/>
            <a:ext cx="5040560" cy="2548879"/>
          </a:xfrm>
        </p:spPr>
        <p:txBody>
          <a:bodyPr/>
          <a:lstStyle/>
          <a:p>
            <a:pPr algn="just"/>
            <a:r>
              <a:rPr lang="ru-RU" sz="2400" b="1" i="1" kern="1200" dirty="0"/>
              <a:t>Расстояние между носками и пятками шагающего человека. Средняя длина человеческого шага </a:t>
            </a:r>
            <a:r>
              <a:rPr lang="ru-RU" sz="2400" b="1" i="1" kern="1200" dirty="0">
                <a:solidFill>
                  <a:srgbClr val="FF0000"/>
                </a:solidFill>
              </a:rPr>
              <a:t>71 см</a:t>
            </a:r>
            <a:r>
              <a:rPr lang="ru-RU" sz="2400" b="1" i="1" kern="1200" dirty="0"/>
              <a:t>. </a:t>
            </a:r>
            <a:endParaRPr lang="en-US" sz="2400" b="1" i="1" kern="1200" dirty="0" smtClean="0"/>
          </a:p>
          <a:p>
            <a:pPr algn="just">
              <a:buNone/>
            </a:pPr>
            <a:r>
              <a:rPr lang="en-US" sz="2400" b="1" i="1" kern="1200" dirty="0" smtClean="0"/>
              <a:t>    </a:t>
            </a:r>
            <a:r>
              <a:rPr lang="ru-RU" sz="2400" b="1" i="1" kern="1200" dirty="0" smtClean="0"/>
              <a:t>Во </a:t>
            </a:r>
            <a:r>
              <a:rPr lang="ru-RU" sz="2400" b="1" i="1" kern="1200" dirty="0"/>
              <a:t>время дуэлей это было самым распространённым мерилом.</a:t>
            </a:r>
          </a:p>
        </p:txBody>
      </p:sp>
      <p:pic>
        <p:nvPicPr>
          <p:cNvPr id="5" name="Рисунок 4" descr="IMG_7470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1700808"/>
            <a:ext cx="2784309" cy="417646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1D1018C9-868A-4EC8-B936-2C7031C44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76872"/>
            <a:ext cx="8424936" cy="3849291"/>
          </a:xfrm>
        </p:spPr>
        <p:txBody>
          <a:bodyPr/>
          <a:lstStyle/>
          <a:p>
            <a:r>
              <a:rPr lang="ru-RU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Миля</a:t>
            </a:r>
            <a:r>
              <a:rPr lang="ru-RU" sz="2400" b="1" i="1" kern="1200" dirty="0"/>
              <a:t> </a:t>
            </a:r>
            <a:r>
              <a:rPr lang="en-US" sz="2400" b="1" i="1" kern="1200" dirty="0" smtClean="0"/>
              <a:t> </a:t>
            </a:r>
            <a:r>
              <a:rPr lang="ru-RU" sz="2400" b="1" i="1" kern="1200" dirty="0" smtClean="0"/>
              <a:t>– </a:t>
            </a:r>
            <a:r>
              <a:rPr lang="ru-RU" sz="2400" b="1" i="1" kern="1200" dirty="0"/>
              <a:t>использовалась для измерения больших расстояний, равна </a:t>
            </a:r>
            <a:r>
              <a:rPr lang="en-US" sz="2400" b="1" i="1" kern="1200" dirty="0" smtClean="0">
                <a:solidFill>
                  <a:srgbClr val="FF0000"/>
                </a:solidFill>
              </a:rPr>
              <a:t>7</a:t>
            </a:r>
            <a:r>
              <a:rPr lang="ru-RU" sz="2400" b="1" i="1" kern="1200" dirty="0" smtClean="0">
                <a:solidFill>
                  <a:srgbClr val="FF0000"/>
                </a:solidFill>
              </a:rPr>
              <a:t> </a:t>
            </a:r>
            <a:r>
              <a:rPr lang="ru-RU" sz="2400" b="1" i="1" kern="1200" dirty="0">
                <a:solidFill>
                  <a:srgbClr val="FF0000"/>
                </a:solidFill>
              </a:rPr>
              <a:t>верстам</a:t>
            </a:r>
            <a:r>
              <a:rPr lang="ru-RU" sz="2400" b="1" i="1" kern="1200" dirty="0"/>
              <a:t> или </a:t>
            </a:r>
            <a:r>
              <a:rPr lang="ru-RU" sz="2400" b="1" i="1" kern="1200" dirty="0">
                <a:solidFill>
                  <a:srgbClr val="FF0000"/>
                </a:solidFill>
              </a:rPr>
              <a:t>7,468 км</a:t>
            </a:r>
            <a:r>
              <a:rPr lang="ru-RU" sz="2400" b="1" i="1" kern="1200" dirty="0"/>
              <a:t>.</a:t>
            </a:r>
          </a:p>
          <a:p>
            <a:r>
              <a:rPr lang="ru-RU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Линия</a:t>
            </a:r>
            <a:r>
              <a:rPr lang="ru-RU" sz="2400" b="1" i="1" kern="1200" dirty="0"/>
              <a:t> </a:t>
            </a:r>
            <a:r>
              <a:rPr lang="en-US" sz="2400" b="1" i="1" kern="1200" dirty="0" smtClean="0"/>
              <a:t> </a:t>
            </a:r>
            <a:r>
              <a:rPr lang="ru-RU" sz="2400" b="1" i="1" kern="1200" dirty="0" smtClean="0"/>
              <a:t>– </a:t>
            </a:r>
            <a:r>
              <a:rPr lang="ru-RU" sz="2400" b="1" i="1" kern="1200" dirty="0"/>
              <a:t>ширина пшеничного зерна, примерно </a:t>
            </a:r>
            <a:r>
              <a:rPr lang="ru-RU" sz="2400" b="1" i="1" kern="1200" dirty="0">
                <a:solidFill>
                  <a:srgbClr val="FF0000"/>
                </a:solidFill>
              </a:rPr>
              <a:t>2,54 мм</a:t>
            </a:r>
            <a:r>
              <a:rPr lang="ru-RU" sz="2400" b="1" i="1" kern="1200" dirty="0"/>
              <a:t>. Применялась, чтобы померить горлышко у стеклянной лампы. Была она и единицей измерения калибра огнестрельного оружия.</a:t>
            </a:r>
          </a:p>
          <a:p>
            <a:r>
              <a:rPr lang="ru-RU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Дюйм</a:t>
            </a:r>
            <a:r>
              <a:rPr lang="ru-RU" sz="2400" b="1" i="1" kern="1200" dirty="0"/>
              <a:t> </a:t>
            </a:r>
            <a:r>
              <a:rPr lang="en-US" sz="2400" b="1" i="1" kern="1200" dirty="0" smtClean="0"/>
              <a:t> </a:t>
            </a:r>
            <a:r>
              <a:rPr lang="ru-RU" sz="2400" b="1" i="1" kern="1200" dirty="0" smtClean="0"/>
              <a:t>– </a:t>
            </a:r>
            <a:r>
              <a:rPr lang="ru-RU" sz="2400" b="1" i="1" kern="1200" dirty="0"/>
              <a:t>равен длине фаланги большого пальца, </a:t>
            </a:r>
            <a:endParaRPr lang="en-US" sz="2400" b="1" i="1" kern="1200" dirty="0" smtClean="0"/>
          </a:p>
          <a:p>
            <a:pPr>
              <a:buNone/>
            </a:pPr>
            <a:r>
              <a:rPr lang="en-US" sz="2400" b="1" i="1" kern="1200" dirty="0" smtClean="0"/>
              <a:t>    </a:t>
            </a:r>
            <a:r>
              <a:rPr lang="ru-RU" sz="2400" b="1" i="1" kern="1200" dirty="0" smtClean="0"/>
              <a:t>что </a:t>
            </a:r>
            <a:r>
              <a:rPr lang="ru-RU" sz="2400" b="1" i="1" kern="1200" dirty="0"/>
              <a:t>составляет примерно </a:t>
            </a:r>
            <a:r>
              <a:rPr lang="ru-RU" sz="2400" b="1" i="1" kern="1200" dirty="0">
                <a:solidFill>
                  <a:srgbClr val="FF0000"/>
                </a:solidFill>
              </a:rPr>
              <a:t>2,54 см</a:t>
            </a:r>
            <a:r>
              <a:rPr lang="ru-RU" sz="2400" b="1" i="1" kern="1200" dirty="0"/>
              <a:t>.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1D98ECA6-F28E-4BE0-9EA8-1ECD739FD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1329012"/>
          </a:xfrm>
        </p:spPr>
        <p:txBody>
          <a:bodyPr/>
          <a:lstStyle/>
          <a:p>
            <a:r>
              <a:rPr lang="ru-RU" sz="2800" b="1" i="1" dirty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2800" b="1" i="1" dirty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40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Старинные</a:t>
            </a:r>
            <a:r>
              <a:rPr lang="ru-RU" sz="1600" b="1" i="1" dirty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единицы</a:t>
            </a:r>
            <a:r>
              <a:rPr lang="ru-RU" sz="1600" b="1" i="1" dirty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измерения</a:t>
            </a:r>
            <a:r>
              <a:rPr lang="ru-RU" sz="1600" b="1" i="1" dirty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длины</a:t>
            </a:r>
            <a:r>
              <a:rPr lang="ru-RU" sz="1600" b="1" i="1" dirty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ru-RU" sz="40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которые</a:t>
            </a:r>
            <a:r>
              <a:rPr lang="ru-RU" sz="1600" b="1" i="1" dirty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  </a:t>
            </a:r>
            <a:r>
              <a:rPr lang="ru-RU" sz="40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используются</a:t>
            </a:r>
            <a:r>
              <a:rPr lang="ru-RU" sz="1600" b="1" i="1" dirty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 настоящее</a:t>
            </a:r>
            <a:r>
              <a:rPr lang="ru-RU" sz="1600" b="1" i="1" dirty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время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296144"/>
          </a:xfrm>
        </p:spPr>
        <p:txBody>
          <a:bodyPr/>
          <a:lstStyle/>
          <a:p>
            <a:r>
              <a:rPr lang="ru-RU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Современные</a:t>
            </a:r>
            <a:r>
              <a:rPr lang="ru-RU" sz="3200" b="1" i="1" dirty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единицы</a:t>
            </a:r>
            <a:r>
              <a:rPr lang="ru-RU" sz="3200" b="1" i="1" dirty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измерения</a:t>
            </a:r>
            <a:r>
              <a:rPr lang="ru-RU" sz="3200" b="1" i="1" dirty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длины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816424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kern="1200" dirty="0" smtClean="0"/>
              <a:t>В </a:t>
            </a:r>
            <a:r>
              <a:rPr lang="ru-RU" sz="2400" b="1" i="1" kern="1200" dirty="0"/>
              <a:t>1918 году Россия перешла на метрическую систему мер. </a:t>
            </a:r>
            <a:endParaRPr lang="en-US" sz="2400" b="1" i="1" kern="1200" dirty="0" smtClean="0"/>
          </a:p>
          <a:p>
            <a:pPr marL="0" indent="0">
              <a:buNone/>
            </a:pPr>
            <a:r>
              <a:rPr lang="ru-RU" sz="2400" b="1" i="1" kern="1200" dirty="0" smtClean="0"/>
              <a:t>Самыми </a:t>
            </a:r>
            <a:r>
              <a:rPr lang="ru-RU" sz="2400" b="1" i="1" kern="1200" dirty="0"/>
              <a:t>распространенными современными единицами измерения длины является: </a:t>
            </a:r>
            <a:r>
              <a:rPr lang="ru-RU" sz="36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миллиметр</a:t>
            </a:r>
            <a:r>
              <a:rPr lang="ru-RU" sz="2400" b="1" i="1" kern="1200" dirty="0"/>
              <a:t>, </a:t>
            </a:r>
            <a:r>
              <a:rPr lang="ru-RU" sz="36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сантиметр</a:t>
            </a:r>
            <a:r>
              <a:rPr lang="ru-RU" sz="2400" b="1" i="1" kern="1200" dirty="0"/>
              <a:t>, </a:t>
            </a:r>
            <a:r>
              <a:rPr lang="ru-RU" sz="36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дециметр</a:t>
            </a:r>
            <a:r>
              <a:rPr lang="ru-RU" sz="2400" b="1" i="1" kern="1200" dirty="0"/>
              <a:t>, </a:t>
            </a:r>
            <a:r>
              <a:rPr lang="ru-RU" sz="36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метр</a:t>
            </a:r>
            <a:r>
              <a:rPr lang="ru-RU" sz="2400" b="1" i="1" kern="1200" dirty="0"/>
              <a:t> и </a:t>
            </a:r>
            <a:r>
              <a:rPr lang="ru-RU" sz="36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километр</a:t>
            </a:r>
            <a:r>
              <a:rPr lang="ru-RU" sz="2400" b="1" i="1" kern="1200" dirty="0"/>
              <a:t>.</a:t>
            </a:r>
          </a:p>
          <a:p>
            <a:pPr marL="0" indent="0">
              <a:buNone/>
            </a:pPr>
            <a:endParaRPr lang="ru-RU" sz="2400" b="1" i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3717032"/>
            <a:ext cx="53285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ru-RU" sz="2800" b="1" i="1" dirty="0" smtClean="0"/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1 см = 10 мм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1 дм = 10 см = 100 мм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1 м = 10 дм = 100 см = 1000 мм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1 км = 1000 м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49"/>
          </a:xfrm>
        </p:spPr>
        <p:txBody>
          <a:bodyPr/>
          <a:lstStyle/>
          <a:p>
            <a:r>
              <a:rPr lang="ru-RU" sz="4000" b="1" kern="1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Проведение эксперимента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endParaRPr lang="ru-RU" sz="4000" dirty="0"/>
          </a:p>
        </p:txBody>
      </p:sp>
      <p:sp>
        <p:nvSpPr>
          <p:cNvPr id="9" name="Объект 8">
            <a:extLst>
              <a:ext uri="{FF2B5EF4-FFF2-40B4-BE49-F238E27FC236}">
                <a16:creationId xmlns="" xmlns:a16="http://schemas.microsoft.com/office/drawing/2014/main" id="{9DC894FC-C7D9-467B-85EF-655C45E14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3"/>
            <a:ext cx="8352928" cy="2448272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sz="2000" b="1" i="1" kern="1200" dirty="0" smtClean="0"/>
              <a:t>Для уточнения собранных мною данных я решила провести эксперимент – установить опытным путём длины старинных русских мер. С помощью современной меры – сантиметра были измерены мои родные. Я измеряла вершок, пядь, локоть, аршин и сажень. Результаты измерения собраны в таблицу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212976"/>
            <a:ext cx="6773436" cy="200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5445224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b="1" i="1" dirty="0" smtClean="0"/>
              <a:t>Вывод: меры длины у разных людей абсолютно разные. 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Выводы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3384377"/>
          </a:xfrm>
        </p:spPr>
        <p:txBody>
          <a:bodyPr/>
          <a:lstStyle/>
          <a:p>
            <a:r>
              <a:rPr lang="ru-RU" sz="2400" b="1" i="1" dirty="0">
                <a:solidFill>
                  <a:srgbClr val="000000"/>
                </a:solidFill>
                <a:ea typeface="Times New Roman"/>
              </a:rPr>
              <a:t>старинные меры длины не дают точного результата, так как у разных людей эти величины разные, поэтому и измерения </a:t>
            </a:r>
            <a:r>
              <a:rPr lang="ru-RU" sz="2400" b="1" i="1" dirty="0" smtClean="0">
                <a:solidFill>
                  <a:srgbClr val="000000"/>
                </a:solidFill>
                <a:ea typeface="Times New Roman"/>
              </a:rPr>
              <a:t>были приблизительными.</a:t>
            </a:r>
          </a:p>
          <a:p>
            <a:endParaRPr lang="ru-RU" sz="2400" b="1" i="1" dirty="0">
              <a:solidFill>
                <a:srgbClr val="000000"/>
              </a:solidFill>
              <a:ea typeface="Times New Roman"/>
            </a:endParaRPr>
          </a:p>
          <a:p>
            <a:r>
              <a:rPr lang="ru-RU" sz="2400" b="1" i="1" dirty="0">
                <a:solidFill>
                  <a:srgbClr val="000000"/>
                </a:solidFill>
                <a:ea typeface="Times New Roman"/>
              </a:rPr>
              <a:t>для более точного определения длины отрезков лучше пользоваться современными единицами: километром, метром, дециметром, сантиметром и миллиметром.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365104"/>
            <a:ext cx="68407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Моя гипотеза подтвердилась:</a:t>
            </a:r>
            <a:r>
              <a:rPr lang="ru-RU" sz="2400" b="1" i="1" dirty="0" smtClean="0"/>
              <a:t> старинные меры длины утратили свою значимость по причине своей неточности и были заменены на единицы измерения, принятые во всём мире.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964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b="1" u="sng" dirty="0">
              <a:ln w="1905">
                <a:solidFill>
                  <a:schemeClr val="accent2">
                    <a:lumMod val="50000"/>
                  </a:schemeClr>
                </a:solidFill>
              </a:ln>
              <a:solidFill>
                <a:srgbClr val="0070C0"/>
              </a:solidFill>
              <a:effectLst>
                <a:glow rad="101600">
                  <a:schemeClr val="bg2">
                    <a:lumMod val="20000"/>
                    <a:lumOff val="8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60000" dist="29997" dir="5400000" sy="-100000" algn="bl" rotWithShape="0"/>
              </a:effectLst>
            </a:endParaRPr>
          </a:p>
          <a:p>
            <a:pPr algn="ctr"/>
            <a:endParaRPr lang="ru-RU" sz="5400" b="1" u="sng" dirty="0">
              <a:ln w="1905">
                <a:solidFill>
                  <a:schemeClr val="accent2">
                    <a:lumMod val="50000"/>
                  </a:schemeClr>
                </a:solidFill>
              </a:ln>
              <a:solidFill>
                <a:srgbClr val="0070C0"/>
              </a:solidFill>
              <a:effectLst>
                <a:glow rad="101600">
                  <a:schemeClr val="bg2">
                    <a:lumMod val="20000"/>
                    <a:lumOff val="8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60000" dist="29997" dir="5400000" sy="-100000" algn="bl" rotWithShape="0"/>
              </a:effectLst>
            </a:endParaRPr>
          </a:p>
          <a:p>
            <a:pPr algn="ctr"/>
            <a:r>
              <a:rPr lang="ru-RU" sz="5400" b="1" u="sng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glow rad="101600">
                    <a:schemeClr val="bg2">
                      <a:lumMod val="20000"/>
                      <a:lumOff val="8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60000" dist="29997" dir="5400000" sy="-100000" algn="bl" rotWithShape="0"/>
                </a:effectLst>
              </a:rPr>
              <a:t>Спасибо за внимание!</a:t>
            </a:r>
            <a:endParaRPr lang="ru-RU" sz="5400" dirty="0">
              <a:effectLst>
                <a:glow rad="101600">
                  <a:schemeClr val="bg2">
                    <a:lumMod val="20000"/>
                    <a:lumOff val="8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406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/>
          <a:lstStyle/>
          <a:p>
            <a:pPr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Введение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</a:br>
            <a:endParaRPr lang="ru-RU" dirty="0">
              <a:solidFill>
                <a:srgbClr val="B00000"/>
              </a:solidFill>
              <a:latin typeface="Calibri" pitchFamily="34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551" y="1268760"/>
            <a:ext cx="7992889" cy="4536504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Длина – одно из первых геометрических понятий, введенных человеком. В наш век больших технологий мы без труда вычисляем метры и километры, пользуемся линейкой и измеряем расстояния. Но, так было не всегда. Поэтому мне стало интересно, как измеряли длину на Руси, ведь никаких линеек тогда не было! И можно ли использовать старинные единицы измерения длины в настоящее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время?</a:t>
            </a:r>
            <a:endParaRPr lang="en-US" sz="2800" b="1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b="1" dirty="0" smtClean="0">
                <a:latin typeface="Calibri" pitchFamily="34" charset="0"/>
              </a:rPr>
              <a:t/>
            </a:r>
            <a:br>
              <a:rPr lang="ru-RU" sz="2000" b="1" dirty="0" smtClean="0">
                <a:latin typeface="Calibri" pitchFamily="34" charset="0"/>
              </a:rPr>
            </a:br>
            <a:endParaRPr lang="ru-RU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4176464"/>
          </a:xfrm>
        </p:spPr>
        <p:txBody>
          <a:bodyPr/>
          <a:lstStyle/>
          <a:p>
            <a:pPr algn="l"/>
            <a:r>
              <a:rPr lang="ru-RU" sz="3200" b="1" i="1" u="sng" dirty="0">
                <a:solidFill>
                  <a:srgbClr val="C00000"/>
                </a:solidFill>
                <a:latin typeface="+mn-lt"/>
              </a:rPr>
              <a:t>Цель исследования</a:t>
            </a:r>
            <a:r>
              <a:rPr lang="ru-RU" sz="3200" b="1" i="1" dirty="0">
                <a:solidFill>
                  <a:srgbClr val="C00000"/>
                </a:solidFill>
                <a:latin typeface="+mn-lt"/>
              </a:rPr>
              <a:t>: </a:t>
            </a:r>
            <a:r>
              <a:rPr lang="en-US" sz="2800" b="1" i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28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изучить</a:t>
            </a:r>
            <a:r>
              <a:rPr lang="ru-RU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какие меры длины существовали на Руси в старинные времена и почему не используются в настоящее </a:t>
            </a:r>
            <a:r>
              <a:rPr lang="ru-RU" sz="2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время.</a:t>
            </a:r>
            <a:r>
              <a:rPr lang="en-US" sz="2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3200" b="1" i="1" u="sng" dirty="0" smtClean="0">
                <a:solidFill>
                  <a:srgbClr val="C00000"/>
                </a:solidFill>
                <a:latin typeface="+mn-lt"/>
              </a:rPr>
              <a:t>Задачи:</a:t>
            </a:r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b="1" i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/>
            </a:r>
            <a:br>
              <a:rPr lang="ru-RU" sz="2400" b="1" i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+mn-lt"/>
              </a:rPr>
              <a:t>-</a:t>
            </a:r>
            <a:r>
              <a:rPr lang="ru-RU" sz="2400" b="1" i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+mn-lt"/>
              </a:rPr>
              <a:t>узнать, какие меры длины использовались на Руси;</a:t>
            </a:r>
            <a:br>
              <a:rPr lang="ru-RU" sz="2400" b="1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+mn-lt"/>
              </a:rPr>
              <a:t>- провести эксперимент;</a:t>
            </a:r>
            <a:br>
              <a:rPr lang="ru-RU" sz="2400" b="1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+mn-lt"/>
              </a:rPr>
              <a:t>- сделать выводы.</a:t>
            </a:r>
            <a:r>
              <a:rPr lang="en-US" sz="2400" b="1" i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400" b="1" i="1" dirty="0" smtClean="0">
                <a:solidFill>
                  <a:schemeClr val="tx1"/>
                </a:solidFill>
                <a:latin typeface="+mn-lt"/>
              </a:rPr>
            </a:br>
            <a:r>
              <a:rPr lang="en-US" sz="2400" b="1" i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400" b="1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3200" b="1" i="1" u="sng" dirty="0" smtClean="0">
                <a:solidFill>
                  <a:srgbClr val="C00000"/>
                </a:solidFill>
                <a:latin typeface="+mn-lt"/>
              </a:rPr>
              <a:t>Гипотеза:</a:t>
            </a:r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24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+mn-lt"/>
              </a:rPr>
              <a:t>я   предположила,   что  старинные меры длины утратили свою значимость по причине своей неточности.</a:t>
            </a:r>
            <a:r>
              <a:rPr lang="ru-RU" sz="20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sz="20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</a:br>
            <a:endParaRPr lang="ru-RU" sz="2000" b="1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20880" cy="5112568"/>
          </a:xfrm>
        </p:spPr>
        <p:txBody>
          <a:bodyPr/>
          <a:lstStyle/>
          <a:p>
            <a:pPr indent="457200" algn="just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000" b="1" dirty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sz="2000" b="1" dirty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</a:br>
            <a:r>
              <a:rPr lang="ru-RU" sz="2000" b="1" dirty="0">
                <a:latin typeface="Calibri" pitchFamily="34" charset="0"/>
              </a:rPr>
              <a:t>     </a:t>
            </a:r>
            <a:br>
              <a:rPr lang="ru-RU" sz="2000" b="1" dirty="0">
                <a:latin typeface="Calibri" pitchFamily="34" charset="0"/>
              </a:rPr>
            </a:br>
            <a:r>
              <a:rPr lang="ru-RU" sz="2000" b="1" dirty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sz="2000" b="1" dirty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</a:br>
            <a:endParaRPr lang="ru-RU" sz="2000" b="1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60849"/>
            <a:ext cx="77768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ru-RU" altLang="ru-RU" sz="2800" b="1" i="1" dirty="0" smtClean="0"/>
              <a:t>Первыми измерительными приборами на Руси были части тела человека: руки, ладони, ступни. </a:t>
            </a:r>
          </a:p>
          <a:p>
            <a:r>
              <a:rPr lang="en-US" altLang="ru-RU" sz="2800" b="1" i="1" dirty="0" smtClean="0"/>
              <a:t/>
            </a:r>
            <a:br>
              <a:rPr lang="en-US" altLang="ru-RU" sz="2800" b="1" i="1" dirty="0" smtClean="0"/>
            </a:br>
            <a:r>
              <a:rPr lang="ru-RU" sz="2800" b="1" i="1" dirty="0" smtClean="0"/>
              <a:t>Система древнерусских мер длины включала в себя следующие  основные меры: перст, версту, сажень, аршин, локоть, пядь, вершок, шаг, милю, дюйм и линию.</a:t>
            </a:r>
            <a:r>
              <a:rPr lang="ru-RU" sz="1600" b="1" dirty="0" smtClean="0">
                <a:latin typeface="Calibri" pitchFamily="34" charset="0"/>
              </a:rPr>
              <a:t/>
            </a:r>
            <a:br>
              <a:rPr lang="ru-RU" sz="1600" b="1" dirty="0" smtClean="0">
                <a:latin typeface="Calibri" pitchFamily="34" charset="0"/>
              </a:rPr>
            </a:br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88640"/>
            <a:ext cx="914400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kumimoji="0" lang="ru-RU" sz="44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ru-RU" sz="44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Старинные меры длины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на Руси</a:t>
            </a:r>
            <a:r>
              <a:rPr kumimoji="0" lang="ru-RU" sz="54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4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ru-RU" sz="4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ru-RU" sz="44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B000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92088"/>
          </a:xfrm>
        </p:spPr>
        <p:txBody>
          <a:bodyPr/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ПЕРСТ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628800"/>
            <a:ext cx="5328592" cy="4032448"/>
          </a:xfrm>
        </p:spPr>
        <p:txBody>
          <a:bodyPr/>
          <a:lstStyle/>
          <a:p>
            <a:pPr algn="just"/>
            <a:r>
              <a:rPr lang="ru-RU" sz="2400" b="1" i="1" dirty="0"/>
              <a:t>В старину указательный палец руки называли перстом. Так же называли и самую маленькую единицу длины. Русский перст был равен ширине указательного пальца, что составляет примерно </a:t>
            </a:r>
            <a:r>
              <a:rPr lang="ru-RU" sz="2400" b="1" i="1" dirty="0" smtClean="0">
                <a:solidFill>
                  <a:srgbClr val="FF0000"/>
                </a:solidFill>
              </a:rPr>
              <a:t>2</a:t>
            </a:r>
            <a:r>
              <a:rPr lang="en-US" sz="2400" b="1" i="1" dirty="0" smtClean="0"/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см</a:t>
            </a:r>
            <a:r>
              <a:rPr lang="ru-RU" sz="2400" b="1" i="1" dirty="0"/>
              <a:t>. </a:t>
            </a:r>
            <a:endParaRPr lang="en-US" sz="2400" b="1" i="1" dirty="0" smtClean="0"/>
          </a:p>
          <a:p>
            <a:pPr algn="just">
              <a:buNone/>
            </a:pPr>
            <a:r>
              <a:rPr lang="en-US" sz="2400" b="1" i="1" dirty="0" smtClean="0"/>
              <a:t>    </a:t>
            </a:r>
            <a:r>
              <a:rPr lang="ru-RU" sz="2400" b="1" i="1" dirty="0" smtClean="0"/>
              <a:t>Он </a:t>
            </a:r>
            <a:r>
              <a:rPr lang="ru-RU" sz="2400" b="1" i="1" dirty="0"/>
              <a:t>использовался для определения размеров мелких предметов. </a:t>
            </a:r>
          </a:p>
        </p:txBody>
      </p:sp>
      <p:pic>
        <p:nvPicPr>
          <p:cNvPr id="6" name="Рисунок 5" descr="IMG_7445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2520280" cy="378042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224136"/>
          </a:xfrm>
        </p:spPr>
        <p:txBody>
          <a:bodyPr/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ВЕРШОК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772816"/>
            <a:ext cx="5688632" cy="2952328"/>
          </a:xfrm>
        </p:spPr>
        <p:txBody>
          <a:bodyPr/>
          <a:lstStyle/>
          <a:p>
            <a:pPr algn="just"/>
            <a:r>
              <a:rPr lang="ru-RU" sz="2400" b="1" i="1" dirty="0"/>
              <a:t>Старорусская    единица    измерения, равная ширине двух пальцев (указательного и среднего), что составляет примерно </a:t>
            </a:r>
            <a:r>
              <a:rPr lang="ru-RU" sz="2400" b="1" i="1" dirty="0">
                <a:solidFill>
                  <a:srgbClr val="FF0000"/>
                </a:solidFill>
              </a:rPr>
              <a:t>4 см 5 мм</a:t>
            </a:r>
            <a:r>
              <a:rPr lang="ru-RU" sz="2400" b="1" i="1" dirty="0"/>
              <a:t>. Обычно вершком измеряли человеческий рост или высоту животных. </a:t>
            </a:r>
          </a:p>
        </p:txBody>
      </p:sp>
      <p:pic>
        <p:nvPicPr>
          <p:cNvPr id="4" name="Рисунок 3" descr="IMG_7453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2664296" cy="399644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/>
          <a:lstStyle/>
          <a:p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ПЯДЬ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5"/>
            <a:ext cx="8568952" cy="936105"/>
          </a:xfrm>
        </p:spPr>
        <p:txBody>
          <a:bodyPr/>
          <a:lstStyle/>
          <a:p>
            <a:pPr algn="just"/>
            <a:r>
              <a:rPr lang="ru-RU" sz="2400" b="1" i="1" dirty="0"/>
              <a:t>Наиболее древняя единица измерения. Слово это означало кисть руки. </a:t>
            </a:r>
          </a:p>
        </p:txBody>
      </p:sp>
      <p:pic>
        <p:nvPicPr>
          <p:cNvPr id="5" name="Рисунок 4" descr="IMG_745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92896"/>
            <a:ext cx="4752528" cy="316835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220072" y="2348880"/>
            <a:ext cx="36724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Определялась пядь как расстояние между концами вытянутых большого и указательного пальцев, что соответствует примерно </a:t>
            </a:r>
            <a:r>
              <a:rPr lang="ru-RU" sz="2400" b="1" i="1" dirty="0" smtClean="0">
                <a:solidFill>
                  <a:srgbClr val="FF0000"/>
                </a:solidFill>
              </a:rPr>
              <a:t>1</a:t>
            </a:r>
            <a:r>
              <a:rPr lang="en-US" sz="2400" b="1" i="1" dirty="0" smtClean="0">
                <a:solidFill>
                  <a:srgbClr val="FF0000"/>
                </a:solidFill>
              </a:rPr>
              <a:t>8</a:t>
            </a:r>
            <a:r>
              <a:rPr lang="ru-RU" sz="2400" b="1" i="1" dirty="0" smtClean="0">
                <a:solidFill>
                  <a:srgbClr val="FF0000"/>
                </a:solidFill>
              </a:rPr>
              <a:t> см</a:t>
            </a:r>
            <a:r>
              <a:rPr lang="ru-RU" sz="2400" b="1" i="1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/>
          <a:lstStyle/>
          <a:p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ЛОКОТЬ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700808"/>
            <a:ext cx="5112568" cy="2808312"/>
          </a:xfrm>
        </p:spPr>
        <p:txBody>
          <a:bodyPr/>
          <a:lstStyle/>
          <a:p>
            <a:pPr algn="just"/>
            <a:r>
              <a:rPr lang="ru-RU" sz="2400" b="1" i="1" dirty="0"/>
              <a:t>Локоть — это расстояние от кончика среднего пальца руки до локтевого сустава, размер локтя составлял около </a:t>
            </a:r>
            <a:r>
              <a:rPr lang="ru-RU" sz="2400" b="1" i="1" dirty="0" smtClean="0">
                <a:solidFill>
                  <a:srgbClr val="FF0000"/>
                </a:solidFill>
              </a:rPr>
              <a:t>45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</a:rPr>
              <a:t>-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>
                <a:solidFill>
                  <a:srgbClr val="FF0000"/>
                </a:solidFill>
              </a:rPr>
              <a:t>47 </a:t>
            </a:r>
            <a:r>
              <a:rPr lang="ru-RU" sz="2400" b="1" i="1" dirty="0" smtClean="0">
                <a:solidFill>
                  <a:srgbClr val="FF0000"/>
                </a:solidFill>
              </a:rPr>
              <a:t>см</a:t>
            </a:r>
            <a:r>
              <a:rPr lang="ru-RU" sz="2400" b="1" i="1" dirty="0" smtClean="0"/>
              <a:t>.</a:t>
            </a:r>
            <a:endParaRPr lang="en-US" sz="2400" b="1" i="1" dirty="0" smtClean="0"/>
          </a:p>
          <a:p>
            <a:pPr algn="just">
              <a:buNone/>
            </a:pPr>
            <a:r>
              <a:rPr lang="en-US" sz="2400" b="1" i="1" dirty="0" smtClean="0"/>
              <a:t>    </a:t>
            </a:r>
            <a:r>
              <a:rPr lang="ru-RU" sz="2400" b="1" i="1" dirty="0" smtClean="0"/>
              <a:t>Локтями </a:t>
            </a:r>
            <a:r>
              <a:rPr lang="ru-RU" sz="2400" b="1" i="1" dirty="0"/>
              <a:t>купцы измеряли продаваемые ткани, наматывая их на руку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  <p:pic>
        <p:nvPicPr>
          <p:cNvPr id="5" name="Рисунок 4" descr="IMG_7456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2664296" cy="399585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864096"/>
          </a:xfrm>
        </p:spPr>
        <p:txBody>
          <a:bodyPr/>
          <a:lstStyle/>
          <a:p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АРШИН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1744217"/>
            <a:ext cx="2962672" cy="2764903"/>
          </a:xfrm>
        </p:spPr>
        <p:txBody>
          <a:bodyPr/>
          <a:lstStyle/>
          <a:p>
            <a:pPr algn="just"/>
            <a:r>
              <a:rPr lang="ru-RU" sz="2400" b="1" i="1" dirty="0"/>
              <a:t>Это длина всей вытянутой руки от плечевого сустава до конца фаланги среднего пальца. В аршине примерно </a:t>
            </a:r>
            <a:r>
              <a:rPr lang="ru-RU" sz="2400" b="1" i="1" dirty="0">
                <a:solidFill>
                  <a:srgbClr val="FF0000"/>
                </a:solidFill>
              </a:rPr>
              <a:t>71 см</a:t>
            </a:r>
            <a:r>
              <a:rPr lang="ru-RU" sz="2400" b="1" i="1" dirty="0"/>
              <a:t>. </a:t>
            </a:r>
          </a:p>
        </p:txBody>
      </p:sp>
      <p:pic>
        <p:nvPicPr>
          <p:cNvPr id="5" name="Рисунок 4" descr="IMG_7462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5112568" cy="340837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6982</TotalTime>
  <Words>607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  Исследовательский проект «Меры длины» </vt:lpstr>
      <vt:lpstr>  Введение   </vt:lpstr>
      <vt:lpstr>Цель исследования:  изучить, какие меры длины существовали на Руси в старинные времена и почему не используются в настоящее время.  Задачи:  - узнать, какие меры длины использовались на Руси; - провести эксперимент; - сделать выводы.  Гипотеза:  я   предположила,   что  старинные меры длины утратили свою значимость по причине своей неточности. </vt:lpstr>
      <vt:lpstr>          </vt:lpstr>
      <vt:lpstr>ПЕРСТ</vt:lpstr>
      <vt:lpstr>ВЕРШОК</vt:lpstr>
      <vt:lpstr>ПЯДЬ</vt:lpstr>
      <vt:lpstr>ЛОКОТЬ</vt:lpstr>
      <vt:lpstr>АРШИН</vt:lpstr>
      <vt:lpstr>САЖЕНЬ</vt:lpstr>
      <vt:lpstr>Слайд 11</vt:lpstr>
      <vt:lpstr>ВЕРСТА (ПОПРИЩЕ)</vt:lpstr>
      <vt:lpstr>ШАГ</vt:lpstr>
      <vt:lpstr> Старинные единицы измерения длины, которые  используются в настоящее время </vt:lpstr>
      <vt:lpstr>Современные единицы измерения длины</vt:lpstr>
      <vt:lpstr>Проведение эксперимента </vt:lpstr>
      <vt:lpstr>Выводы</vt:lpstr>
      <vt:lpstr>Слайд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supernova</cp:lastModifiedBy>
  <cp:revision>211</cp:revision>
  <dcterms:created xsi:type="dcterms:W3CDTF">2012-08-12T16:04:58Z</dcterms:created>
  <dcterms:modified xsi:type="dcterms:W3CDTF">2024-01-28T21:50:04Z</dcterms:modified>
</cp:coreProperties>
</file>