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9" r:id="rId3"/>
    <p:sldId id="280" r:id="rId4"/>
    <p:sldId id="281" r:id="rId5"/>
    <p:sldId id="259" r:id="rId6"/>
    <p:sldId id="260" r:id="rId7"/>
    <p:sldId id="261" r:id="rId8"/>
    <p:sldId id="262" r:id="rId9"/>
    <p:sldId id="282" r:id="rId10"/>
    <p:sldId id="263" r:id="rId11"/>
    <p:sldId id="283" r:id="rId12"/>
    <p:sldId id="264" r:id="rId13"/>
    <p:sldId id="265" r:id="rId14"/>
    <p:sldId id="266" r:id="rId15"/>
    <p:sldId id="285" r:id="rId16"/>
    <p:sldId id="267" r:id="rId17"/>
    <p:sldId id="284" r:id="rId18"/>
    <p:sldId id="268" r:id="rId19"/>
    <p:sldId id="269" r:id="rId20"/>
    <p:sldId id="270" r:id="rId21"/>
    <p:sldId id="288" r:id="rId22"/>
    <p:sldId id="271" r:id="rId23"/>
    <p:sldId id="272" r:id="rId24"/>
    <p:sldId id="273" r:id="rId25"/>
    <p:sldId id="287" r:id="rId26"/>
    <p:sldId id="274" r:id="rId27"/>
    <p:sldId id="275" r:id="rId28"/>
    <p:sldId id="276" r:id="rId29"/>
    <p:sldId id="286" r:id="rId30"/>
    <p:sldId id="277" r:id="rId31"/>
    <p:sldId id="27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E76C-05CF-4A68-9A1C-817D08491F6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142C-0E11-4748-B511-F7A19FFB21A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E76C-05CF-4A68-9A1C-817D08491F6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142C-0E11-4748-B511-F7A19FFB21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E76C-05CF-4A68-9A1C-817D08491F6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142C-0E11-4748-B511-F7A19FFB21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E76C-05CF-4A68-9A1C-817D08491F6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142C-0E11-4748-B511-F7A19FFB21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E76C-05CF-4A68-9A1C-817D08491F6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142C-0E11-4748-B511-F7A19FFB21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E76C-05CF-4A68-9A1C-817D08491F6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142C-0E11-4748-B511-F7A19FFB21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E76C-05CF-4A68-9A1C-817D08491F6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142C-0E11-4748-B511-F7A19FFB21A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E76C-05CF-4A68-9A1C-817D08491F6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142C-0E11-4748-B511-F7A19FFB21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E76C-05CF-4A68-9A1C-817D08491F6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142C-0E11-4748-B511-F7A19FFB21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E76C-05CF-4A68-9A1C-817D08491F6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142C-0E11-4748-B511-F7A19FFB21A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E76C-05CF-4A68-9A1C-817D08491F6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142C-0E11-4748-B511-F7A19FFB21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2CAE76C-05CF-4A68-9A1C-817D08491F6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7F0142C-0E11-4748-B511-F7A19FFB21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632848" cy="2808312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Управление образования Альметьевского муниципального района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егиональный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семинар-практикум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педагогов дошкольных образовательных учреждений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проблеме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Повышение профессионального мастерства педагогов в процессе активного педагогического общения по освоению опыта работы по применению </a:t>
            </a:r>
            <a:r>
              <a:rPr lang="ru-RU" sz="18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социо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-игровой технологии в работе с </a:t>
            </a: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дошкольниками»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416824" cy="2808312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3300" dirty="0" smtClean="0">
                <a:solidFill>
                  <a:srgbClr val="002060"/>
                </a:solidFill>
              </a:rPr>
              <a:t>Мастер </a:t>
            </a:r>
            <a:r>
              <a:rPr lang="en-US" sz="3300" dirty="0" smtClean="0">
                <a:solidFill>
                  <a:srgbClr val="002060"/>
                </a:solidFill>
              </a:rPr>
              <a:t>- </a:t>
            </a:r>
            <a:r>
              <a:rPr lang="ru-RU" sz="3300" dirty="0" smtClean="0">
                <a:solidFill>
                  <a:srgbClr val="002060"/>
                </a:solidFill>
              </a:rPr>
              <a:t>класс </a:t>
            </a:r>
          </a:p>
          <a:p>
            <a:pPr algn="ctr">
              <a:lnSpc>
                <a:spcPct val="120000"/>
              </a:lnSpc>
            </a:pPr>
            <a:r>
              <a:rPr lang="ru-RU" sz="3300" dirty="0" smtClean="0">
                <a:solidFill>
                  <a:srgbClr val="002060"/>
                </a:solidFill>
                <a:ea typeface="Times New Roman"/>
                <a:cs typeface="Times New Roman"/>
              </a:rPr>
              <a:t>Тема: </a:t>
            </a:r>
            <a:r>
              <a:rPr lang="ru-RU" sz="3300" dirty="0">
                <a:solidFill>
                  <a:srgbClr val="002060"/>
                </a:solidFill>
                <a:ea typeface="Times New Roman"/>
                <a:cs typeface="Times New Roman"/>
              </a:rPr>
              <a:t>«Повышение профессионального мастерства педагогов в процессе активного педагогического общения по освоению опыта работы по применению </a:t>
            </a:r>
            <a:r>
              <a:rPr lang="ru-RU" sz="3300" dirty="0" err="1">
                <a:solidFill>
                  <a:srgbClr val="002060"/>
                </a:solidFill>
                <a:ea typeface="Times New Roman"/>
                <a:cs typeface="Times New Roman"/>
              </a:rPr>
              <a:t>социо</a:t>
            </a:r>
            <a:r>
              <a:rPr lang="ru-RU" sz="3300" dirty="0">
                <a:solidFill>
                  <a:srgbClr val="002060"/>
                </a:solidFill>
                <a:ea typeface="Times New Roman"/>
                <a:cs typeface="Times New Roman"/>
              </a:rPr>
              <a:t>-игровой технологии в работе с </a:t>
            </a:r>
            <a:r>
              <a:rPr lang="ru-RU" sz="3300" dirty="0" smtClean="0">
                <a:solidFill>
                  <a:srgbClr val="002060"/>
                </a:solidFill>
                <a:ea typeface="Times New Roman"/>
                <a:cs typeface="Times New Roman"/>
              </a:rPr>
              <a:t>дошкольниками»</a:t>
            </a:r>
            <a:endParaRPr lang="ru-RU" sz="33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endParaRPr lang="ru-RU" sz="15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449580" algn="r">
              <a:lnSpc>
                <a:spcPct val="120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a typeface="Calibri"/>
                <a:cs typeface="Times New Roman"/>
              </a:rPr>
              <a:t>подготовила: </a:t>
            </a:r>
            <a:endParaRPr lang="ru-RU" sz="19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449580" algn="r">
              <a:lnSpc>
                <a:spcPct val="120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a typeface="Calibri"/>
                <a:cs typeface="Times New Roman"/>
              </a:rPr>
              <a:t>Методист УО АМР</a:t>
            </a:r>
            <a:r>
              <a:rPr lang="ru-RU" sz="2200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200" dirty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2200" dirty="0">
                <a:solidFill>
                  <a:srgbClr val="002060"/>
                </a:solidFill>
                <a:ea typeface="Calibri"/>
                <a:cs typeface="Times New Roman"/>
              </a:rPr>
              <a:t>                                                                  Викторова А.П</a:t>
            </a:r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.</a:t>
            </a:r>
          </a:p>
          <a:p>
            <a:pPr marL="449580" algn="ctr">
              <a:lnSpc>
                <a:spcPct val="120000"/>
              </a:lnSpc>
              <a:spcAft>
                <a:spcPts val="0"/>
              </a:spcAft>
            </a:pPr>
            <a:endParaRPr lang="ru-RU" sz="24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449580" algn="ctr">
              <a:lnSpc>
                <a:spcPct val="120000"/>
              </a:lnSpc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449580" algn="ctr">
              <a:lnSpc>
                <a:spcPct val="12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Альметьевск 2024</a:t>
            </a:r>
            <a:endParaRPr lang="ru-RU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63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13690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640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Одуванчик\Desktop\2022-2023 учебный год\КМО\Фото КМО\1670317374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6" y="620688"/>
            <a:ext cx="8208912" cy="5548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378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8064896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924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28092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3856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13690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3198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дуванчик\Desktop\2022-2023 учебный год\КМО\Фото КМО\16703173745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712968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1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13690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0215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дуванчик\Desktop\2022-2023 учебный год\КМО\Фото КМО\1670317374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064896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4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28092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2932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136904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3774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04856" cy="4032448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Для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воспитания сегодня как никогда актуально «лучшее правило политики –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не слишком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управлять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…»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т.е. чем меньше мы управляем детьми, тем более активную позицию они занимают в жизни.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+mn-lt"/>
              </a:rPr>
            </a:br>
            <a:r>
              <a:rPr lang="en-US" sz="2800" dirty="0">
                <a:solidFill>
                  <a:srgbClr val="002060"/>
                </a:solidFill>
                <a:latin typeface="+mn-lt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Ориентируясь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на современные требования в системе образования, в педагогической   практике  стало актуально использовать социо-игровые  технологии.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7112"/>
            <a:ext cx="7858571" cy="159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2668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136904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3020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дуванчик\Desktop\2022-2023 учебный год\КМО\Фото КМО\1670317374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7" y="620688"/>
            <a:ext cx="8712968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89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20891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7171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28092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9572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06489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4316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688975"/>
            <a:ext cx="806608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520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28092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004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28092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8498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0891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9340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дуванчик\Desktop\2022-2023 учебный год\КМО\Фото КМО\1670317374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80920" cy="573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1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95328"/>
          </a:xfrm>
        </p:spPr>
        <p:txBody>
          <a:bodyPr>
            <a:normAutofit fontScale="47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300" dirty="0" smtClean="0">
                <a:solidFill>
                  <a:srgbClr val="181818"/>
                </a:solidFill>
                <a:ea typeface="Times New Roman"/>
                <a:cs typeface="Times New Roman"/>
              </a:rPr>
              <a:t>	</a:t>
            </a:r>
            <a:r>
              <a:rPr lang="ru-RU" sz="3300" dirty="0" smtClean="0">
                <a:solidFill>
                  <a:srgbClr val="002060"/>
                </a:solidFill>
                <a:ea typeface="Times New Roman"/>
                <a:cs typeface="Times New Roman"/>
              </a:rPr>
              <a:t>Очень важно вести </a:t>
            </a:r>
            <a:r>
              <a:rPr lang="ru-RU" sz="3300" dirty="0">
                <a:solidFill>
                  <a:srgbClr val="002060"/>
                </a:solidFill>
                <a:ea typeface="Times New Roman"/>
                <a:cs typeface="Times New Roman"/>
              </a:rPr>
              <a:t>работу на инновационной площадке федерального уровня Всероссийской общественной организации содействия развитию  профессиональной сферы дошкольного образования «Воспитатели России» по </a:t>
            </a:r>
            <a:r>
              <a:rPr lang="ru-RU" sz="3300" dirty="0" smtClean="0">
                <a:solidFill>
                  <a:srgbClr val="002060"/>
                </a:solidFill>
                <a:ea typeface="Times New Roman"/>
                <a:cs typeface="Times New Roman"/>
              </a:rPr>
              <a:t>направлению «</a:t>
            </a:r>
            <a:r>
              <a:rPr lang="ru-RU" sz="3300" dirty="0">
                <a:solidFill>
                  <a:srgbClr val="002060"/>
                </a:solidFill>
                <a:ea typeface="Times New Roman"/>
                <a:cs typeface="Times New Roman"/>
              </a:rPr>
              <a:t>Нескучная грамота для успешного старта в школе», руководителем </a:t>
            </a:r>
            <a:r>
              <a:rPr lang="ru-RU" sz="3300" dirty="0" smtClean="0">
                <a:solidFill>
                  <a:srgbClr val="002060"/>
                </a:solidFill>
                <a:ea typeface="Times New Roman"/>
                <a:cs typeface="Times New Roman"/>
              </a:rPr>
              <a:t>которой </a:t>
            </a:r>
            <a:r>
              <a:rPr lang="ru-RU" sz="3300" dirty="0">
                <a:solidFill>
                  <a:srgbClr val="002060"/>
                </a:solidFill>
                <a:ea typeface="Times New Roman"/>
                <a:cs typeface="Times New Roman"/>
              </a:rPr>
              <a:t>является Титова Наталья Ивановна.  Изучая </a:t>
            </a:r>
            <a:r>
              <a:rPr lang="ru-RU" sz="3300" dirty="0" smtClean="0">
                <a:solidFill>
                  <a:srgbClr val="002060"/>
                </a:solidFill>
                <a:ea typeface="Times New Roman"/>
                <a:cs typeface="Times New Roman"/>
              </a:rPr>
              <a:t>данное направление </a:t>
            </a:r>
            <a:r>
              <a:rPr lang="ru-RU" sz="3300" dirty="0">
                <a:solidFill>
                  <a:srgbClr val="002060"/>
                </a:solidFill>
                <a:ea typeface="Times New Roman"/>
                <a:cs typeface="Times New Roman"/>
              </a:rPr>
              <a:t>и используя </a:t>
            </a:r>
            <a:r>
              <a:rPr lang="ru-RU" sz="3300" dirty="0" smtClean="0">
                <a:solidFill>
                  <a:srgbClr val="002060"/>
                </a:solidFill>
                <a:ea typeface="Times New Roman"/>
                <a:cs typeface="Times New Roman"/>
              </a:rPr>
              <a:t>его </a:t>
            </a:r>
            <a:r>
              <a:rPr lang="ru-RU" sz="3300" dirty="0">
                <a:solidFill>
                  <a:srgbClr val="002060"/>
                </a:solidFill>
                <a:ea typeface="Times New Roman"/>
                <a:cs typeface="Times New Roman"/>
              </a:rPr>
              <a:t>в </a:t>
            </a:r>
            <a:r>
              <a:rPr lang="ru-RU" sz="3300" dirty="0" smtClean="0">
                <a:solidFill>
                  <a:srgbClr val="002060"/>
                </a:solidFill>
                <a:ea typeface="Times New Roman"/>
                <a:cs typeface="Times New Roman"/>
              </a:rPr>
              <a:t>работе, становится понятно, </a:t>
            </a:r>
            <a:r>
              <a:rPr lang="ru-RU" sz="3300" dirty="0">
                <a:solidFill>
                  <a:srgbClr val="002060"/>
                </a:solidFill>
                <a:ea typeface="Times New Roman"/>
                <a:cs typeface="Times New Roman"/>
              </a:rPr>
              <a:t>что социо-игровая технология  – это технология развития ребёнка в игровом общении со   сверстниками, сущность, которой его основатели А.П. Ершова, В.М. Букатов, Е.Е.Шулешко определили так: «Мы не учим, а налаживаем ситуации, когда их участникам хочется доверять и друг другу, и своему собственному опыту, в результате чего происходит эффект добровольного и обучения, и научения, и тренировки». Именно в условиях социо возможно, обучение детей умению общаться, взаимодействовать друг с другом, слышать и слушать, высказывать своё мнение, обобщать, анализировать, договариваться, выдерживать условия договора, подчиняться правилу игры, общему решению.</a:t>
            </a:r>
            <a:endParaRPr lang="ru-RU" sz="25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H:\2022-2023 учебный год\Воспитатель года 2023\tit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58473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5949"/>
            <a:ext cx="5256584" cy="151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625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28092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6013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20891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167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дуванчик\Desktop\2022-2023 учебный год\КМО\Фото КМО\1670317374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84976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3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05064"/>
            <a:ext cx="8208912" cy="2167136"/>
          </a:xfrm>
        </p:spPr>
        <p:txBody>
          <a:bodyPr>
            <a:noAutofit/>
          </a:bodyPr>
          <a:lstStyle/>
          <a:p>
            <a:pPr indent="226695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Игра – ведущая деятельность, основное и любимое занятие детей.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Именно 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с помощью игры мы можем научить детей взаимодействовать. Несмотря на то, что социо-игровая технология ориентирована на старший дошкольный и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младший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школьный 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возраст, элементы данной технологии можно использовать в работе с детьми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младшего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возраста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:</a:t>
            </a:r>
            <a:r>
              <a:rPr lang="ru-RU" sz="1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- в младшем это игры в парах, игры с правилами, хороводные игры.</a:t>
            </a:r>
            <a:r>
              <a:rPr lang="ru-RU" sz="1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- средний возраст – работа в парах, игры с правилами.</a:t>
            </a:r>
            <a:r>
              <a:rPr lang="ru-RU" sz="1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- старший возраст обучение работе в микро группах 3-4 человека.</a:t>
            </a:r>
            <a:r>
              <a:rPr lang="ru-RU" sz="1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- в подготовительной группе – работа в микро группах 5-6 человек.</a:t>
            </a:r>
            <a:endParaRPr lang="ru-RU" sz="1200" dirty="0">
              <a:solidFill>
                <a:srgbClr val="002060"/>
              </a:solidFill>
              <a:effectLst/>
              <a:latin typeface="+mn-lt"/>
              <a:ea typeface="Times New Roman"/>
              <a:cs typeface="Times New Roman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045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08912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121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208912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91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8092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900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дуванчик\Desktop\2022-2023 учебный год\КМО\Фото КМО\1670317374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80920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42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250</TotalTime>
  <Words>39</Words>
  <Application>Microsoft Office PowerPoint</Application>
  <PresentationFormat>Экран (4:3)</PresentationFormat>
  <Paragraphs>12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Impact</vt:lpstr>
      <vt:lpstr>Times New Roman</vt:lpstr>
      <vt:lpstr>NewsPrint</vt:lpstr>
      <vt:lpstr>Управление образования Альметьевского муниципального района  Региональный семинар-практикум  для педагогов дошкольных образовательных учреждений  по проблеме «Повышение профессионального мастерства педагогов в процессе активного педагогического общения по освоению опыта работы по применению социо-игровой технологии в работе с дошкольниками»</vt:lpstr>
      <vt:lpstr> Для воспитания сегодня как никогда актуально «лучшее правило политики – не слишком управлять…» - т.е. чем меньше мы управляем детьми, тем более активную позицию они занимают в жизни.   Ориентируясь на современные требования в системе образования, в педагогической   практике  стало актуально использовать социо-игровые  технологии.</vt:lpstr>
      <vt:lpstr>Презентация PowerPoint</vt:lpstr>
      <vt:lpstr>Презентация PowerPoint</vt:lpstr>
      <vt:lpstr>Игра – ведущая деятельность, основное и любимое занятие детей. Именно с помощью игры мы можем научить детей взаимодействовать. Несмотря на то, что социо-игровая технология ориентирована на старший дошкольный и младший школьный возраст, элементы данной технологии можно использовать в работе с детьми младшего возраста: - в младшем это игры в парах, игры с правилами, хороводные игры. - средний возраст – работа в парах, игры с правилами. - старший возраст обучение работе в микро группах 3-4 человека. - в подготовительной группе – работа в микро группах 5-6 человек.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общеразвивающего вида №32 «Одуванчик» г. Альметьевск»  Кустовое методическое объединение для воспитателей групп среднего дошкольного возраста (2 куст)  на тему:  «Использование и внедрение инновационных социо – игровых технологий по созданию инициативы и активности в группах сверстников в условиях реализации ФГОС ДО»</dc:title>
  <dc:creator>Одуванчик</dc:creator>
  <cp:lastModifiedBy>Афзалова Илюза Кашифовна</cp:lastModifiedBy>
  <cp:revision>16</cp:revision>
  <dcterms:created xsi:type="dcterms:W3CDTF">2022-11-18T10:26:21Z</dcterms:created>
  <dcterms:modified xsi:type="dcterms:W3CDTF">2024-02-12T12:31:00Z</dcterms:modified>
</cp:coreProperties>
</file>