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4" r:id="rId2"/>
    <p:sldId id="394" r:id="rId3"/>
    <p:sldId id="388" r:id="rId4"/>
    <p:sldId id="390" r:id="rId5"/>
    <p:sldId id="392" r:id="rId6"/>
    <p:sldId id="398" r:id="rId7"/>
    <p:sldId id="400" r:id="rId8"/>
    <p:sldId id="401" r:id="rId9"/>
    <p:sldId id="37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4C32B-5B2A-4B78-83CC-C3A19470BC5F}" type="datetimeFigureOut">
              <a:rPr lang="ru-RU" smtClean="0"/>
              <a:pPr/>
              <a:t>03.02.2024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FCA06-4A1D-4DF0-8CBB-5AF621786BB6}" type="slidenum">
              <a:rPr lang="ru-RU" smtClean="0"/>
              <a:pPr/>
              <a:t>‹#›</a:t>
            </a:fld>
            <a:endParaRPr lang="ru-RU"/>
          </a:p>
        </p:txBody>
      </p:sp>
    </p:spTree>
    <p:extLst>
      <p:ext uri="{BB962C8B-B14F-4D97-AF65-F5344CB8AC3E}">
        <p14:creationId xmlns:p14="http://schemas.microsoft.com/office/powerpoint/2010/main" val="360082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0FCA06-4A1D-4DF0-8CBB-5AF621786BB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7F8F4D4-8984-4939-B923-B740CDD1D30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7F8F4D4-8984-4939-B923-B740CDD1D3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1016FD7-1566-4BEE-A092-1034802EB317}" type="datetimeFigureOut">
              <a:rPr lang="ru-RU" smtClean="0"/>
              <a:pPr/>
              <a:t>03.02.2024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8F4D4-8984-4939-B923-B740CDD1D3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1016FD7-1566-4BEE-A092-1034802EB317}" type="datetimeFigureOut">
              <a:rPr lang="ru-RU" smtClean="0"/>
              <a:pPr/>
              <a:t>03.02.2024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F8F4D4-8984-4939-B923-B740CDD1D3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4221088"/>
            <a:ext cx="6858000" cy="990600"/>
          </a:xfrm>
        </p:spPr>
        <p:txBody>
          <a:bodyPr>
            <a:normAutofit fontScale="90000"/>
          </a:bodyPr>
          <a:lstStyle/>
          <a:p>
            <a:r>
              <a:rPr lang="ru-RU" sz="2200" dirty="0" smtClean="0"/>
              <a:t>Презентация на тему: «Познавательно- исследовательская деятельность с объектами живой и неживой природы края»</a:t>
            </a:r>
            <a:r>
              <a:rPr lang="ru-RU" dirty="0" smtClean="0"/>
              <a:t/>
            </a:r>
            <a:br>
              <a:rPr lang="ru-RU" dirty="0" smtClean="0"/>
            </a:br>
            <a:endParaRPr lang="ru-RU" dirty="0"/>
          </a:p>
        </p:txBody>
      </p:sp>
      <p:sp>
        <p:nvSpPr>
          <p:cNvPr id="3" name="Подзаголовок 2"/>
          <p:cNvSpPr>
            <a:spLocks noGrp="1"/>
          </p:cNvSpPr>
          <p:nvPr>
            <p:ph type="subTitle" idx="1"/>
          </p:nvPr>
        </p:nvSpPr>
        <p:spPr>
          <a:xfrm>
            <a:off x="5508104" y="4797152"/>
            <a:ext cx="3419872" cy="1296144"/>
          </a:xfrm>
        </p:spPr>
        <p:txBody>
          <a:bodyPr>
            <a:normAutofit lnSpcReduction="10000"/>
          </a:bodyPr>
          <a:lstStyle/>
          <a:p>
            <a:r>
              <a:rPr lang="ru-RU" sz="2000" dirty="0" smtClean="0"/>
              <a:t>Выполнила воспитатель второй младшей группы </a:t>
            </a:r>
            <a:r>
              <a:rPr lang="ru-RU" sz="2000" dirty="0" err="1" smtClean="0"/>
              <a:t>Запрегаева</a:t>
            </a:r>
            <a:r>
              <a:rPr lang="ru-RU" sz="2000" dirty="0" smtClean="0"/>
              <a:t> Ираида Александровна</a:t>
            </a:r>
          </a:p>
        </p:txBody>
      </p:sp>
      <p:sp>
        <p:nvSpPr>
          <p:cNvPr id="15361" name="Rectangle 1"/>
          <p:cNvSpPr>
            <a:spLocks noChangeArrowheads="1"/>
          </p:cNvSpPr>
          <p:nvPr/>
        </p:nvSpPr>
        <p:spPr bwMode="auto">
          <a:xfrm>
            <a:off x="4252045" y="-463894"/>
            <a:ext cx="63991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3213100" algn="ctr"/>
                <a:tab pos="5192713" algn="l"/>
              </a:tabLst>
            </a:pPr>
            <a:endParaRPr lang="ru-RU" sz="1400" b="1" dirty="0" smtClean="0">
              <a:solidFill>
                <a:srgbClr val="000000"/>
              </a:solidFill>
              <a:latin typeface="Arial" pitchFamily="34" charset="0"/>
              <a:ea typeface="Times New Roman" pitchFamily="18" charset="0"/>
              <a:cs typeface="Arial" pitchFamily="34" charset="0"/>
            </a:endParaRPr>
          </a:p>
        </p:txBody>
      </p:sp>
      <p:sp>
        <p:nvSpPr>
          <p:cNvPr id="15362" name="Rectangle 2"/>
          <p:cNvSpPr>
            <a:spLocks noChangeArrowheads="1"/>
          </p:cNvSpPr>
          <p:nvPr/>
        </p:nvSpPr>
        <p:spPr bwMode="auto">
          <a:xfrm>
            <a:off x="4479636" y="-1002504"/>
            <a:ext cx="184730" cy="24622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pic>
        <p:nvPicPr>
          <p:cNvPr id="6" name="Picture 10"/>
          <p:cNvPicPr>
            <a:picLocks noChangeAspect="1" noChangeArrowheads="1"/>
          </p:cNvPicPr>
          <p:nvPr/>
        </p:nvPicPr>
        <p:blipFill>
          <a:blip r:embed="rId3" cstate="print"/>
          <a:srcRect/>
          <a:stretch>
            <a:fillRect/>
          </a:stretch>
        </p:blipFill>
        <p:spPr bwMode="auto">
          <a:xfrm>
            <a:off x="6443663" y="1"/>
            <a:ext cx="2481262" cy="2492896"/>
          </a:xfrm>
          <a:prstGeom prst="rect">
            <a:avLst/>
          </a:prstGeom>
          <a:noFill/>
          <a:ln w="9525">
            <a:noFill/>
            <a:miter lim="800000"/>
            <a:headEnd/>
            <a:tailEnd/>
          </a:ln>
        </p:spPr>
      </p:pic>
      <p:pic>
        <p:nvPicPr>
          <p:cNvPr id="7" name="Picture 2" descr="http://www.gmu.edu/org/aed/uploads/chemical_lab_flasks_clip_art_15997.jpg"/>
          <p:cNvPicPr>
            <a:picLocks noChangeAspect="1" noChangeArrowheads="1"/>
          </p:cNvPicPr>
          <p:nvPr/>
        </p:nvPicPr>
        <p:blipFill>
          <a:blip r:embed="rId4" cstate="print"/>
          <a:srcRect/>
          <a:stretch>
            <a:fillRect/>
          </a:stretch>
        </p:blipFill>
        <p:spPr bwMode="auto">
          <a:xfrm>
            <a:off x="446088" y="0"/>
            <a:ext cx="1584325" cy="2276872"/>
          </a:xfrm>
          <a:prstGeom prst="rect">
            <a:avLst/>
          </a:prstGeom>
          <a:noFill/>
          <a:ln w="9525">
            <a:noFill/>
            <a:miter lim="800000"/>
            <a:headEnd/>
            <a:tailEnd/>
          </a:ln>
        </p:spPr>
      </p:pic>
      <p:pic>
        <p:nvPicPr>
          <p:cNvPr id="1026" name="Picture 2" descr="C:\Users\BOSS\AppData\Local\Temp\Rar$DIa0.430\IMG_9744.JPG"/>
          <p:cNvPicPr>
            <a:picLocks noChangeAspect="1" noChangeArrowheads="1"/>
          </p:cNvPicPr>
          <p:nvPr/>
        </p:nvPicPr>
        <p:blipFill>
          <a:blip r:embed="rId5" cstate="print"/>
          <a:srcRect/>
          <a:stretch>
            <a:fillRect/>
          </a:stretch>
        </p:blipFill>
        <p:spPr bwMode="auto">
          <a:xfrm rot="5400000">
            <a:off x="2624636" y="-229716"/>
            <a:ext cx="3573016" cy="403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50825" y="404813"/>
            <a:ext cx="8642350" cy="3108325"/>
          </a:xfrm>
          <a:prstGeom prst="rect">
            <a:avLst/>
          </a:prstGeom>
          <a:noFill/>
          <a:ln w="9525">
            <a:noFill/>
            <a:miter lim="800000"/>
            <a:headEnd/>
            <a:tailEnd/>
          </a:ln>
        </p:spPr>
        <p:txBody>
          <a:bodyPr>
            <a:spAutoFit/>
          </a:bodyPr>
          <a:lstStyle/>
          <a:p>
            <a:r>
              <a:rPr lang="ru-RU" sz="2800" b="1">
                <a:solidFill>
                  <a:srgbClr val="7030A0"/>
                </a:solidFill>
                <a:latin typeface="Times New Roman" pitchFamily="18" charset="0"/>
                <a:cs typeface="Times New Roman" pitchFamily="18" charset="0"/>
              </a:rPr>
              <a:t>Способы фиксации результатов исследования:</a:t>
            </a:r>
          </a:p>
          <a:p>
            <a:r>
              <a:rPr lang="ru-RU" sz="2800">
                <a:solidFill>
                  <a:srgbClr val="7030A0"/>
                </a:solidFill>
                <a:latin typeface="Times New Roman" pitchFamily="18" charset="0"/>
                <a:cs typeface="Times New Roman" pitchFamily="18" charset="0"/>
              </a:rPr>
              <a:t>1.Диагностирование.</a:t>
            </a:r>
          </a:p>
          <a:p>
            <a:r>
              <a:rPr lang="ru-RU" sz="2800">
                <a:solidFill>
                  <a:srgbClr val="7030A0"/>
                </a:solidFill>
                <a:latin typeface="Times New Roman" pitchFamily="18" charset="0"/>
                <a:cs typeface="Times New Roman" pitchFamily="18" charset="0"/>
              </a:rPr>
              <a:t>2.схемы, зарисовка опытов.</a:t>
            </a:r>
          </a:p>
          <a:p>
            <a:r>
              <a:rPr lang="ru-RU" sz="2800">
                <a:solidFill>
                  <a:srgbClr val="7030A0"/>
                </a:solidFill>
                <a:latin typeface="Times New Roman" pitchFamily="18" charset="0"/>
                <a:cs typeface="Times New Roman" pitchFamily="18" charset="0"/>
              </a:rPr>
              <a:t>3.Оформление книги.</a:t>
            </a:r>
          </a:p>
          <a:p>
            <a:r>
              <a:rPr lang="ru-RU" sz="2800">
                <a:solidFill>
                  <a:srgbClr val="7030A0"/>
                </a:solidFill>
                <a:latin typeface="Times New Roman" pitchFamily="18" charset="0"/>
                <a:cs typeface="Times New Roman" pitchFamily="18" charset="0"/>
              </a:rPr>
              <a:t>4.Составление рассказов.</a:t>
            </a:r>
          </a:p>
          <a:p>
            <a:r>
              <a:rPr lang="ru-RU" sz="2800">
                <a:solidFill>
                  <a:srgbClr val="7030A0"/>
                </a:solidFill>
                <a:latin typeface="Times New Roman" pitchFamily="18" charset="0"/>
                <a:cs typeface="Times New Roman" pitchFamily="18" charset="0"/>
              </a:rPr>
              <a:t>5.Продуктивная деятельность. Например, изготовление коллажей, аппликаций.</a:t>
            </a:r>
          </a:p>
        </p:txBody>
      </p:sp>
      <p:pic>
        <p:nvPicPr>
          <p:cNvPr id="12291" name="Объект 5"/>
          <p:cNvPicPr>
            <a:picLocks noGrp="1" noChangeAspect="1"/>
          </p:cNvPicPr>
          <p:nvPr>
            <p:ph sz="half" idx="1"/>
          </p:nvPr>
        </p:nvPicPr>
        <p:blipFill>
          <a:blip r:embed="rId2" cstate="print"/>
          <a:srcRect/>
          <a:stretch>
            <a:fillRect/>
          </a:stretch>
        </p:blipFill>
        <p:spPr>
          <a:xfrm>
            <a:off x="539750" y="3716338"/>
            <a:ext cx="3687763" cy="2765425"/>
          </a:xfrm>
        </p:spPr>
      </p:pic>
      <p:pic>
        <p:nvPicPr>
          <p:cNvPr id="12292" name="Объект 6"/>
          <p:cNvPicPr>
            <a:picLocks noGrp="1" noChangeAspect="1"/>
          </p:cNvPicPr>
          <p:nvPr>
            <p:ph sz="half" idx="2"/>
          </p:nvPr>
        </p:nvPicPr>
        <p:blipFill>
          <a:blip r:embed="rId3" cstate="print"/>
          <a:srcRect/>
          <a:stretch>
            <a:fillRect/>
          </a:stretch>
        </p:blipFill>
        <p:spPr>
          <a:xfrm>
            <a:off x="5076825" y="3284538"/>
            <a:ext cx="3463925" cy="26003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8"/>
            <a:ext cx="7920880" cy="5755422"/>
          </a:xfrm>
          <a:prstGeom prst="rect">
            <a:avLst/>
          </a:prstGeom>
        </p:spPr>
        <p:txBody>
          <a:bodyPr wrap="square">
            <a:spAutoFit/>
          </a:bodyPr>
          <a:lstStyle/>
          <a:p>
            <a:r>
              <a:rPr lang="ru-RU" sz="1400" b="1" dirty="0" smtClean="0"/>
              <a:t>   </a:t>
            </a:r>
            <a:r>
              <a:rPr lang="ru-RU" sz="1600" b="1" dirty="0" smtClean="0"/>
              <a:t>Ознакомление дошкольников с явлениями неживой природы (физическими явлениями и законами) занимает особое место в системе разнообразных знаний об окружающем, поскольку предмет ознакомления присутствует, регламентирует. Оказывает своё влияние и непрерывно воздействует на развитие ребёнка. Включая его в процесс поиска причины того или иного физического явления, мы создаём предпосылки формирования у него новых практических и умственных действий. </a:t>
            </a:r>
          </a:p>
          <a:p>
            <a:r>
              <a:rPr lang="ru-RU" sz="1600" b="1" dirty="0" smtClean="0"/>
              <a:t>      Явления и объекты неживой природы, которые окружают дошкольника, являются предметом единой системы экологического воспитания. Дети получают все новые и новые представления о явлениях окружающего мира, систематически дополняя и расширяя их в соответствии со своими возрастными особенностями. Поисково-познавательная деятельность направлена на познание и преобразование объектов окружающей действительности, способствует расширению кругозора, обогащению опыта самостоятельной деятельности, саморазвитию ребенка. В повседневной жизни дети часто сами экспериментируют с различными веществами, стремясь узнать что-то новое. </a:t>
            </a:r>
          </a:p>
          <a:p>
            <a:r>
              <a:rPr lang="ru-RU" sz="1600" b="1" dirty="0"/>
              <a:t> </a:t>
            </a:r>
            <a:r>
              <a:rPr lang="ru-RU" sz="1600" b="1" dirty="0" smtClean="0"/>
              <a:t>         Развитие и формирование экспериментальной деятельности оказывает большое влияние на объективно-субъективную сущность (характер, процесс, результат) и на всего дошкольника в целом. Дошкольный возраст - период расцвета детской познавательной активности. </a:t>
            </a:r>
          </a:p>
          <a:p>
            <a:r>
              <a:rPr lang="ru-RU" sz="1600" b="1" dirty="0"/>
              <a:t> </a:t>
            </a:r>
            <a:r>
              <a:rPr lang="ru-RU" sz="1600" b="1" dirty="0" smtClean="0"/>
              <a:t>           </a:t>
            </a:r>
          </a:p>
          <a:p>
            <a:endParaRPr lang="ru-RU" sz="1600" b="1" dirty="0"/>
          </a:p>
        </p:txBody>
      </p:sp>
    </p:spTree>
    <p:extLst>
      <p:ext uri="{BB962C8B-B14F-4D97-AF65-F5344CB8AC3E}">
        <p14:creationId xmlns:p14="http://schemas.microsoft.com/office/powerpoint/2010/main" val="3516314241"/>
      </p:ext>
    </p:extLst>
  </p:cSld>
  <p:clrMapOvr>
    <a:masterClrMapping/>
  </p:clrMapOvr>
  <mc:AlternateContent xmlns:mc="http://schemas.openxmlformats.org/markup-compatibility/2006" xmlns:p14="http://schemas.microsoft.com/office/powerpoint/2010/main">
    <mc:Choice Requires="p14">
      <p:transition spd="slow" p14:dur="1600" advClick="0" advTm="150000">
        <p14:prism isInverted="1"/>
      </p:transition>
    </mc:Choice>
    <mc:Fallback xmlns="">
      <p:transition spd="slow" advClick="0" advTm="15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643998" cy="6186309"/>
          </a:xfrm>
          <a:prstGeom prst="rect">
            <a:avLst/>
          </a:prstGeom>
        </p:spPr>
        <p:txBody>
          <a:bodyPr wrap="square">
            <a:spAutoFit/>
          </a:bodyPr>
          <a:lstStyle/>
          <a:p>
            <a:r>
              <a:rPr lang="ru-RU" dirty="0" smtClean="0">
                <a:latin typeface="Times New Roman" pitchFamily="18" charset="0"/>
                <a:cs typeface="Times New Roman" pitchFamily="18" charset="0"/>
              </a:rPr>
              <a:t>Экспериментирование выступает как метод обучения, если применяется для передачи детям новых знаний. Оно может рассматриваться как форма организации педагогического процесса, если последний основан на методе экспериментирования. И, наконец, экспериментирование является одним из видов познавательной деятельности детей и взрослых, как это видно из определений, приведенных выше.</a:t>
            </a:r>
          </a:p>
          <a:p>
            <a:r>
              <a:rPr lang="ru-RU" dirty="0" smtClean="0">
                <a:latin typeface="Times New Roman" pitchFamily="18" charset="0"/>
                <a:cs typeface="Times New Roman" pitchFamily="18" charset="0"/>
              </a:rPr>
              <a:t>      Главное достоинство применения метода экспериментирования в детском саду заключается в том, что в процессе эксперимента:                                                  </a:t>
            </a:r>
          </a:p>
          <a:p>
            <a:r>
              <a:rPr lang="ru-RU" dirty="0" smtClean="0">
                <a:latin typeface="Times New Roman" pitchFamily="18" charset="0"/>
                <a:cs typeface="Times New Roman" pitchFamily="18" charset="0"/>
              </a:rPr>
              <a:t> - дети получают реальные представления о различных сторонах изучаемого объекта, о его взаимоотношениях с другими объектами и со средой обитания.           </a:t>
            </a:r>
          </a:p>
          <a:p>
            <a:r>
              <a:rPr lang="ru-RU" dirty="0" smtClean="0">
                <a:latin typeface="Times New Roman" pitchFamily="18" charset="0"/>
                <a:cs typeface="Times New Roman" pitchFamily="18" charset="0"/>
              </a:rPr>
              <a:t> - Идет обогащение памяти ребенка, активизируется его мыслительные процессы, так как постоянно возникает необходимость совершать операции анализа и синтеза, сравнения и классификации, обобщения и экстраполяции.    </a:t>
            </a:r>
          </a:p>
          <a:p>
            <a:pPr marL="171450" indent="-171450">
              <a:buFontTx/>
              <a:buChar char="-"/>
            </a:pPr>
            <a:r>
              <a:rPr lang="ru-RU" dirty="0" smtClean="0">
                <a:latin typeface="Times New Roman" pitchFamily="18" charset="0"/>
                <a:cs typeface="Times New Roman" pitchFamily="18" charset="0"/>
              </a:rPr>
              <a:t>Развивается речь ребенка, так как ему необходимо давать отчет об увиденном, формулировать обнаруженные закономерности и выводы.                      </a:t>
            </a:r>
          </a:p>
          <a:p>
            <a:pPr marL="171450" indent="-171450">
              <a:buFontTx/>
              <a:buChar char="-"/>
            </a:pPr>
            <a:r>
              <a:rPr lang="ru-RU" dirty="0" smtClean="0">
                <a:latin typeface="Times New Roman" pitchFamily="18" charset="0"/>
                <a:cs typeface="Times New Roman" pitchFamily="18" charset="0"/>
              </a:rPr>
              <a:t>Происходит накопление фонда умственных приемов и операций, которые рассматриваются как умственные умения.                                                                     </a:t>
            </a:r>
          </a:p>
          <a:p>
            <a:r>
              <a:rPr lang="ru-RU" dirty="0" smtClean="0">
                <a:latin typeface="Times New Roman" pitchFamily="18" charset="0"/>
                <a:cs typeface="Times New Roman" pitchFamily="18" charset="0"/>
              </a:rPr>
              <a:t> - Детское экспериментирование важно и для формирования самостоятельности, </a:t>
            </a:r>
            <a:r>
              <a:rPr lang="ru-RU" dirty="0" err="1" smtClean="0">
                <a:latin typeface="Times New Roman" pitchFamily="18" charset="0"/>
                <a:cs typeface="Times New Roman" pitchFamily="18" charset="0"/>
              </a:rPr>
              <a:t>целеполагания</a:t>
            </a:r>
            <a:r>
              <a:rPr lang="ru-RU" dirty="0" smtClean="0">
                <a:latin typeface="Times New Roman" pitchFamily="18" charset="0"/>
                <a:cs typeface="Times New Roman" pitchFamily="18" charset="0"/>
              </a:rPr>
              <a:t>, способности преобразовывать какие-либо предметы и явления для достижения определенного результата.                                   </a:t>
            </a:r>
          </a:p>
          <a:p>
            <a:r>
              <a:rPr lang="ru-RU" dirty="0" smtClean="0">
                <a:latin typeface="Times New Roman" pitchFamily="18" charset="0"/>
                <a:cs typeface="Times New Roman" pitchFamily="18" charset="0"/>
              </a:rPr>
              <a:t>- В процессе экспериментальной деятельности развивается эмоциональная сфера ребенка, творческие способности, формируются трудовые навыки, укрепляется здоровье за счет повышения общего уровня двигательной активности.</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
        <p14:prism isInverted="1"/>
      </p:transition>
    </mc:Choice>
    <mc:Fallback xmlns="">
      <p:transition spd="slow" advClick="0" advTm="3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088575" cy="2736304"/>
          </a:xfrm>
        </p:spPr>
        <p:txBody>
          <a:bodyPr/>
          <a:lstStyle/>
          <a:p>
            <a:pPr marL="0" indent="0">
              <a:buNone/>
            </a:pPr>
            <a:r>
              <a:rPr lang="ru-RU" sz="1400" dirty="0">
                <a:solidFill>
                  <a:schemeClr val="tx1"/>
                </a:solidFill>
              </a:rPr>
              <a:t>Для того чтобы повернуть действия маленького исследователя в полезное русло, мы используем особый тип игр-занятий, в основе которых лежат действия экспериментирования, подводящие ребенка к познанию окружающего мира, физическую природу которого малыш будет познавать значительно позже, в школе, а пока только накопление практического опыта под руководством взрослого.                                                                                            </a:t>
            </a:r>
            <a:br>
              <a:rPr lang="ru-RU" sz="1400" dirty="0">
                <a:solidFill>
                  <a:schemeClr val="tx1"/>
                </a:solidFill>
              </a:rPr>
            </a:br>
            <a:r>
              <a:rPr lang="ru-RU" sz="1400" dirty="0">
                <a:solidFill>
                  <a:schemeClr val="tx1"/>
                </a:solidFill>
              </a:rPr>
              <a:t>В работе с детьми по изучению неживой природы используем различные формы, методы и приемы работы: наблюдения, опыты, дидактические игры, беседы, прогулки и т.д. </a:t>
            </a:r>
          </a:p>
        </p:txBody>
      </p:sp>
      <p:pic>
        <p:nvPicPr>
          <p:cNvPr id="3074"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212976"/>
            <a:ext cx="410502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38998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601126"/>
      </p:ext>
    </p:extLst>
  </p:cSld>
  <p:clrMapOvr>
    <a:masterClrMapping/>
  </p:clrMapOvr>
  <mc:AlternateContent xmlns:mc="http://schemas.openxmlformats.org/markup-compatibility/2006" xmlns:p14="http://schemas.microsoft.com/office/powerpoint/2010/main">
    <mc:Choice Requires="p14">
      <p:transition spd="slow" p14:dur="1600" advClick="0" advTm="150000">
        <p14:prism isInverted="1"/>
      </p:transition>
    </mc:Choice>
    <mc:Fallback xmlns="">
      <p:transition spd="slow" advClick="0" advTm="15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ctr"/>
            <a:r>
              <a:rPr lang="ru-RU" dirty="0" smtClean="0">
                <a:solidFill>
                  <a:schemeClr val="accent3">
                    <a:lumMod val="50000"/>
                  </a:schemeClr>
                </a:solidFill>
                <a:latin typeface="Times New Roman" pitchFamily="18" charset="0"/>
                <a:cs typeface="Times New Roman" pitchFamily="18" charset="0"/>
              </a:rPr>
              <a:t>Самые первые наблюдения можно организовывать с детьми уже 3-4 лет: за изменениями температуры - на улице тепло/холодно/жарко; за осадками - идет снег/дождь. При этом не только констатируются факты, а используются различные приемы, чтобы задержать внимание детей на том или ином явлении. Например, снег падает хлопьями, спокойно ложится на землю. Внимание малышей неустойчиво, организовать всю группу сразу трудно. На первых порах возможно проведение работы по подгруппам из 2-3 человек.</a:t>
            </a:r>
          </a:p>
          <a:p>
            <a:pPr algn="ctr"/>
            <a:r>
              <a:rPr lang="ru-RU" dirty="0" smtClean="0">
                <a:solidFill>
                  <a:schemeClr val="accent3">
                    <a:lumMod val="50000"/>
                  </a:schemeClr>
                </a:solidFill>
                <a:latin typeface="Times New Roman" pitchFamily="18" charset="0"/>
                <a:cs typeface="Times New Roman" pitchFamily="18" charset="0"/>
              </a:rPr>
              <a:t>Во время наблюдений за растениями, дети рассматривают форму листьев, следят за их движением, слушают шум деревьев при порывах ветра.</a:t>
            </a:r>
            <a:endParaRPr lang="ru-RU" dirty="0">
              <a:solidFill>
                <a:schemeClr val="accent3">
                  <a:lumMod val="50000"/>
                </a:schemeClr>
              </a:solidFill>
              <a:latin typeface="Times New Roman" pitchFamily="18" charset="0"/>
              <a:cs typeface="Times New Roman" pitchFamily="18" charset="0"/>
            </a:endParaRPr>
          </a:p>
        </p:txBody>
      </p:sp>
      <p:pic>
        <p:nvPicPr>
          <p:cNvPr id="5" name="Рисунок 4" descr="2152143.jpg"/>
          <p:cNvPicPr>
            <a:picLocks noChangeAspect="1"/>
          </p:cNvPicPr>
          <p:nvPr/>
        </p:nvPicPr>
        <p:blipFill>
          <a:blip r:embed="rId2" cstate="print"/>
          <a:stretch>
            <a:fillRect/>
          </a:stretch>
        </p:blipFill>
        <p:spPr>
          <a:xfrm>
            <a:off x="0" y="2643182"/>
            <a:ext cx="4857754" cy="3571876"/>
          </a:xfrm>
          <a:prstGeom prst="rect">
            <a:avLst/>
          </a:prstGeom>
        </p:spPr>
      </p:pic>
      <p:pic>
        <p:nvPicPr>
          <p:cNvPr id="2050" name="Picture 2" descr="C:\Users\BOSS\AppData\Local\Temp\Rar$DIa0.142\IMG_9758.JPG"/>
          <p:cNvPicPr>
            <a:picLocks noChangeAspect="1" noChangeArrowheads="1"/>
          </p:cNvPicPr>
          <p:nvPr/>
        </p:nvPicPr>
        <p:blipFill>
          <a:blip r:embed="rId3" cstate="print"/>
          <a:srcRect/>
          <a:stretch>
            <a:fillRect/>
          </a:stretch>
        </p:blipFill>
        <p:spPr bwMode="auto">
          <a:xfrm>
            <a:off x="5364088" y="2636912"/>
            <a:ext cx="3779912" cy="36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2308324"/>
          </a:xfrm>
          <a:prstGeom prst="rect">
            <a:avLst/>
          </a:prstGeom>
        </p:spPr>
        <p:txBody>
          <a:bodyPr wrap="square">
            <a:spAutoFit/>
          </a:bodyPr>
          <a:lstStyle/>
          <a:p>
            <a:pPr algn="ctr"/>
            <a:r>
              <a:rPr lang="ru-RU" sz="1600" b="1" dirty="0" smtClean="0">
                <a:latin typeface="Times New Roman" pitchFamily="18" charset="0"/>
                <a:cs typeface="Times New Roman" pitchFamily="18" charset="0"/>
              </a:rPr>
              <a:t>Методы и приемы воспитания у детей познавательных интересов к природе</a:t>
            </a: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Обучение детей на занятиях осуществляется разными методами. Выбор методов зависит от вида занятия, от его основной задачи. На одних занятиях формируются первичные знания. С этой целью воспитатель использует наблюдение, рассматривание картин, чтение художественных произведений, рассказ, показ диафильмов и кинофильмов. На других же занятиях уточняются, расширяются и углубляются знания. Кроме перечисленных методов, на этих занятиях используется и труд детей в природе. Основная задача занятий третьего вида - обобщение и систематизация знаний. Для этого используют беседы, дидактические игры, обобщающие наблюдения. В труде и играх дети применяют полученные знания на практике.</a:t>
            </a:r>
            <a:endParaRPr lang="ru-RU" sz="1600" dirty="0">
              <a:latin typeface="Times New Roman" pitchFamily="18" charset="0"/>
              <a:cs typeface="Times New Roman" pitchFamily="18" charset="0"/>
            </a:endParaRPr>
          </a:p>
        </p:txBody>
      </p:sp>
      <p:pic>
        <p:nvPicPr>
          <p:cNvPr id="4" name="Рисунок 3" descr="загруженное.jpg"/>
          <p:cNvPicPr>
            <a:picLocks noChangeAspect="1"/>
          </p:cNvPicPr>
          <p:nvPr/>
        </p:nvPicPr>
        <p:blipFill>
          <a:blip r:embed="rId2" cstate="print"/>
          <a:stretch>
            <a:fillRect/>
          </a:stretch>
        </p:blipFill>
        <p:spPr>
          <a:xfrm>
            <a:off x="0" y="2786058"/>
            <a:ext cx="4519635" cy="3739286"/>
          </a:xfrm>
          <a:prstGeom prst="rect">
            <a:avLst/>
          </a:prstGeom>
        </p:spPr>
      </p:pic>
      <p:pic>
        <p:nvPicPr>
          <p:cNvPr id="3074" name="Picture 2" descr="C:\Users\BOSS\AppData\Local\Temp\Rar$DIa0.773\IMG_9761.JPG"/>
          <p:cNvPicPr>
            <a:picLocks noChangeAspect="1" noChangeArrowheads="1"/>
          </p:cNvPicPr>
          <p:nvPr/>
        </p:nvPicPr>
        <p:blipFill>
          <a:blip r:embed="rId3" cstate="print"/>
          <a:srcRect/>
          <a:stretch>
            <a:fillRect/>
          </a:stretch>
        </p:blipFill>
        <p:spPr bwMode="auto">
          <a:xfrm>
            <a:off x="4644008" y="2708920"/>
            <a:ext cx="4499992" cy="38164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SS\AppData\Local\Temp\Rar$DIa0.274\IMG_9768.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28650" y="1825626"/>
            <a:ext cx="7886700" cy="1431925"/>
          </a:xfrm>
        </p:spPr>
        <p:txBody>
          <a:bodyPr>
            <a:normAutofit fontScale="77500" lnSpcReduction="20000"/>
          </a:bodyPr>
          <a:lstStyle/>
          <a:p>
            <a:pPr algn="ctr">
              <a:buNone/>
            </a:pPr>
            <a:r>
              <a:rPr lang="ru-RU"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1391</TotalTime>
  <Words>719</Words>
  <Application>Microsoft Office PowerPoint</Application>
  <PresentationFormat>Экран (4:3)</PresentationFormat>
  <Paragraphs>40</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Презентация на тему: «Познавательно- исследовательская деятельность с объектами живой и неживой природы края» </vt:lpstr>
      <vt:lpstr>Презентация PowerPoint</vt:lpstr>
      <vt:lpstr>Презентация PowerPoint</vt:lpstr>
      <vt:lpstr>Презентация PowerPoint</vt:lpstr>
      <vt:lpstr>Для того чтобы повернуть действия маленького исследователя в полезное русло, мы используем особый тип игр-занятий, в основе которых лежат действия экспериментирования, подводящие ребенка к познанию окружающего мира, физическую природу которого малыш будет познавать значительно позже, в школе, а пока только накопление практического опыта под руководством взрослого.                                                                                             В работе с детьми по изучению неживой природы используем различные формы, методы и приемы работы: наблюдения, опыты, дидактические игры, беседы, прогулки и т.д.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диплома</dc:title>
  <dc:creator>Шелест</dc:creator>
  <cp:lastModifiedBy>ираида</cp:lastModifiedBy>
  <cp:revision>146</cp:revision>
  <dcterms:created xsi:type="dcterms:W3CDTF">2016-10-21T18:31:57Z</dcterms:created>
  <dcterms:modified xsi:type="dcterms:W3CDTF">2024-02-03T08:07:24Z</dcterms:modified>
</cp:coreProperties>
</file>