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B9FC4C2-83BC-487F-9573-F1D332AD35BF}" type="datetimeFigureOut">
              <a:rPr lang="ru-RU" altLang="ru-RU"/>
              <a:pPr/>
              <a:t>09.02.2024</a:t>
            </a:fld>
            <a:endParaRPr lang="ru-RU" alt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F0888B1-E8A3-40E1-8A5B-69EF7CFA8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14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3CDBB06-01DC-40CE-9BE6-FFBE58757412}" type="datetimeFigureOut">
              <a:rPr lang="ru-RU" altLang="ru-RU"/>
              <a:pPr/>
              <a:t>09.02.2024</a:t>
            </a:fld>
            <a:endParaRPr lang="ru-RU" alt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B34AEBF-9E4B-4AFA-A57A-3CDAC9BE3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165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FEA7-BCA0-4D31-A87F-F520AA42B8DD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B857-F934-4D82-B971-295DF7919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2FBB-54D6-46CD-8F34-C17B083A2DE6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6D74-6DB1-47D1-A06E-34E94A07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5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461B-37BB-42C1-AF7D-EC5B87E5FBB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5CFE-1D07-46D0-81F1-0EDB1BE13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1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E39D-0704-48E4-9E63-53690345E4C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446C-5EA0-44A3-997D-EE267DBC8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1ACE-DE3B-47A0-8CDA-4F75D5916378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13B5-ECCC-46D5-BBA8-50F0FCE58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3DA1-CA62-4A05-B045-C91919D4CA8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8720-E312-475D-AAD6-B5A0F70AE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9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77A0-F46F-4BDC-9EAA-D7C54E674648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A4D8-1100-4837-9EDE-E3FEEC533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F58C-9F58-4DBD-86EB-DE7A5F7ACFE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B8FF-3FA1-45C7-A61C-52553B7B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5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8E0-2F03-4F0D-8159-35B0CA80C15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14B2-6412-4732-A3C3-D4C7045C1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9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0367-F704-4756-9203-762E474305F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B41-EA6E-4D7D-B506-D8F32A173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B310-8724-4EB2-9FDA-DCC1616F098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767A-3E6A-4FD1-855C-6BD556F5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9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13AA-49DE-42C8-BF91-381A6107437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5C7-8F79-4EFA-96E7-E205D015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6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5E33A-AEAD-4CF6-8707-47124E853318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20DB9-AD99-495D-8A95-49C2E3349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7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es.ru/all-russian/russian-dictionary-Ushakov-term-43831.htm" TargetMode="External"/><Relationship Id="rId2" Type="http://schemas.openxmlformats.org/officeDocument/2006/relationships/hyperlink" Target="http://enc-dic.com/brokgause/Pari-6577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4546848" cy="5145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3000" b="1" dirty="0" smtClean="0"/>
              <a:t>  </a:t>
            </a:r>
            <a:r>
              <a:rPr lang="ru-RU" altLang="ru-RU" sz="2800" b="1" u="sng" dirty="0" smtClean="0"/>
              <a:t>Цели: </a:t>
            </a:r>
            <a:endParaRPr lang="ru-RU" altLang="ru-RU" sz="2800" dirty="0" smtClean="0"/>
          </a:p>
          <a:p>
            <a:pPr algn="just">
              <a:lnSpc>
                <a:spcPct val="90000"/>
              </a:lnSpc>
            </a:pPr>
            <a:r>
              <a:rPr lang="ru-RU" altLang="ru-RU" sz="2000" dirty="0" smtClean="0"/>
              <a:t>- познакомить с рассказом А.П. Чехова «Пари»;</a:t>
            </a:r>
          </a:p>
          <a:p>
            <a:pPr algn="just">
              <a:lnSpc>
                <a:spcPct val="90000"/>
              </a:lnSpc>
            </a:pPr>
            <a:r>
              <a:rPr lang="ru-RU" altLang="ru-RU" sz="2000" dirty="0" smtClean="0"/>
              <a:t>- раскрыть тему и идею произведения;</a:t>
            </a:r>
          </a:p>
          <a:p>
            <a:pPr algn="just">
              <a:lnSpc>
                <a:spcPct val="90000"/>
              </a:lnSpc>
            </a:pPr>
            <a:r>
              <a:rPr lang="ru-RU" altLang="ru-RU" sz="2000" dirty="0" smtClean="0"/>
              <a:t>-продолжить обучение анализу художественного произведения;</a:t>
            </a:r>
          </a:p>
          <a:p>
            <a:pPr algn="just">
              <a:lnSpc>
                <a:spcPct val="90000"/>
              </a:lnSpc>
            </a:pPr>
            <a:r>
              <a:rPr lang="ru-RU" altLang="ru-RU" sz="2000" dirty="0" smtClean="0"/>
              <a:t>- развивать умения разрешения проблемной ситуации; </a:t>
            </a:r>
          </a:p>
          <a:p>
            <a:pPr algn="just">
              <a:lnSpc>
                <a:spcPct val="90000"/>
              </a:lnSpc>
            </a:pPr>
            <a:r>
              <a:rPr lang="ru-RU" altLang="ru-RU" sz="2000" dirty="0" smtClean="0"/>
              <a:t>- развивать умение работать в группах и высказывать свою точку зрения;</a:t>
            </a:r>
          </a:p>
          <a:p>
            <a:pPr algn="just">
              <a:lnSpc>
                <a:spcPct val="90000"/>
              </a:lnSpc>
            </a:pPr>
            <a:r>
              <a:rPr lang="ru-RU" altLang="ru-RU" sz="2000" dirty="0" smtClean="0"/>
              <a:t>- воспитывать стремление к духовно-нравственному совершенствованию личности.</a:t>
            </a:r>
          </a:p>
          <a:p>
            <a:pPr algn="just">
              <a:lnSpc>
                <a:spcPct val="90000"/>
              </a:lnSpc>
            </a:pPr>
            <a:endParaRPr lang="ru-RU" alt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Урок  русской литературы по рассказу  А.П</a:t>
            </a:r>
            <a:r>
              <a:rPr lang="ru-RU" altLang="ru-RU" b="1" dirty="0" smtClean="0"/>
              <a:t>. Чехова </a:t>
            </a:r>
            <a:r>
              <a:rPr lang="ru-RU" altLang="ru-RU" b="1" dirty="0"/>
              <a:t>«Пари» (1889</a:t>
            </a:r>
            <a:r>
              <a:rPr lang="ru-RU" altLang="ru-RU" b="1" dirty="0" smtClean="0"/>
              <a:t>).</a:t>
            </a:r>
          </a:p>
          <a:p>
            <a:pPr algn="ctr"/>
            <a:r>
              <a:rPr lang="ru-RU" altLang="ru-RU" b="1" dirty="0"/>
              <a:t>10-11 класс </a:t>
            </a:r>
            <a:endParaRPr lang="ru-RU" altLang="ru-RU" dirty="0"/>
          </a:p>
          <a:p>
            <a:pPr algn="ctr"/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300958" cy="495143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altLang="ru-RU" b="1" dirty="0" smtClean="0"/>
              <a:t>Проблемный вопрос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dirty="0" smtClean="0"/>
              <a:t>Какой палач человечнее? 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Тот, который убивает вас за несколько минут?               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                                     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   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                                   или</a:t>
            </a:r>
          </a:p>
          <a:p>
            <a:pPr>
              <a:buFont typeface="Arial" charset="0"/>
              <a:buNone/>
            </a:pPr>
            <a:r>
              <a:rPr lang="ru-RU" altLang="ru-RU" dirty="0" smtClean="0"/>
              <a:t>                              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  <a:p>
            <a:pPr algn="r">
              <a:buFont typeface="Arial" charset="0"/>
              <a:buNone/>
            </a:pPr>
            <a:r>
              <a:rPr lang="ru-RU" altLang="ru-RU" dirty="0" smtClean="0"/>
              <a:t>                   Тот, который вытягивает из вас жизнь на протяжении многих лет?</a:t>
            </a:r>
          </a:p>
        </p:txBody>
      </p:sp>
      <p:pic>
        <p:nvPicPr>
          <p:cNvPr id="23555" name="Picture 2" descr="http://www.halloween-mask.com/ru09/dark_deliverance_ru16705ih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71688"/>
            <a:ext cx="234315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st1.diets.ru/data/cache/2011aug/08/11/325263_38589-7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428875"/>
            <a:ext cx="27908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smtClean="0"/>
              <a:t>Какая еще точка зрения представлена в споре?</a:t>
            </a:r>
            <a:r>
              <a:rPr lang="ru-RU" altLang="ru-RU" sz="400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800" dirty="0" smtClean="0"/>
              <a:t>«Все безнравственно…, потому что имеет  одну и ту же цель – отнятие жизни. Государство не Бог. Оно не имеет права отнимать то, что не может вернуть, если захочет»</a:t>
            </a:r>
          </a:p>
        </p:txBody>
      </p:sp>
      <p:pic>
        <p:nvPicPr>
          <p:cNvPr id="63490" name="Picture 2" descr="http://img12.imageshost.ru/img/2011/02/20/image_4d617e9e9358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3765539" cy="309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http://okru.ru/uploads/posts/2013-05/1369653600_38437422_8566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1429"/>
          <a:stretch>
            <a:fillRect/>
          </a:stretch>
        </p:blipFill>
        <p:spPr bwMode="auto">
          <a:xfrm>
            <a:off x="3714750" y="3000375"/>
            <a:ext cx="19288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Условия договора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88" y="2143125"/>
            <a:ext cx="2543175" cy="39544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400" smtClean="0"/>
              <a:t>        </a:t>
            </a:r>
            <a:r>
              <a:rPr lang="ru-RU" altLang="ru-RU" sz="2400" smtClean="0">
                <a:solidFill>
                  <a:srgbClr val="00B050"/>
                </a:solidFill>
              </a:rPr>
              <a:t>Можно</a:t>
            </a:r>
          </a:p>
          <a:p>
            <a:r>
              <a:rPr lang="ru-RU" altLang="ru-RU" sz="2400" smtClean="0"/>
              <a:t>музыкальный инструмент</a:t>
            </a:r>
          </a:p>
          <a:p>
            <a:r>
              <a:rPr lang="ru-RU" altLang="ru-RU" sz="2400" smtClean="0"/>
              <a:t>Книги</a:t>
            </a:r>
          </a:p>
          <a:p>
            <a:r>
              <a:rPr lang="ru-RU" altLang="ru-RU" sz="2400" smtClean="0"/>
              <a:t>Письма</a:t>
            </a:r>
          </a:p>
          <a:p>
            <a:r>
              <a:rPr lang="ru-RU" altLang="ru-RU" sz="2400" smtClean="0"/>
              <a:t>Пить вино</a:t>
            </a:r>
          </a:p>
          <a:p>
            <a:r>
              <a:rPr lang="ru-RU" altLang="ru-RU" sz="2400" smtClean="0"/>
              <a:t>Курить табак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071688"/>
            <a:ext cx="314325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FF0000"/>
                </a:solidFill>
              </a:rPr>
              <a:t>     Нельзя</a:t>
            </a:r>
          </a:p>
          <a:p>
            <a:pPr>
              <a:buFont typeface="Arial" charset="0"/>
              <a:buChar char="•"/>
            </a:pPr>
            <a:r>
              <a:rPr lang="ru-RU" altLang="ru-RU" sz="2400"/>
              <a:t> надзор </a:t>
            </a:r>
          </a:p>
          <a:p>
            <a:pPr>
              <a:buFont typeface="Arial" charset="0"/>
              <a:buChar char="•"/>
            </a:pPr>
            <a:r>
              <a:rPr lang="ru-RU" altLang="ru-RU" sz="2400"/>
              <a:t> выходить за   </a:t>
            </a:r>
          </a:p>
          <a:p>
            <a:r>
              <a:rPr lang="ru-RU" altLang="ru-RU" sz="2400"/>
              <a:t>  порог флигеля </a:t>
            </a:r>
          </a:p>
          <a:p>
            <a:r>
              <a:rPr lang="ru-RU" altLang="ru-RU" sz="2400"/>
              <a:t>  в саду банкира  </a:t>
            </a:r>
          </a:p>
          <a:p>
            <a:pPr>
              <a:buFont typeface="Arial" charset="0"/>
              <a:buChar char="•"/>
            </a:pPr>
            <a:r>
              <a:rPr lang="ru-RU" altLang="ru-RU" sz="2400"/>
              <a:t> видеть, слышать </a:t>
            </a:r>
          </a:p>
          <a:p>
            <a:r>
              <a:rPr lang="ru-RU" altLang="ru-RU" sz="2400"/>
              <a:t>   людей </a:t>
            </a:r>
          </a:p>
          <a:p>
            <a:pPr>
              <a:buFont typeface="Arial" charset="0"/>
              <a:buChar char="•"/>
            </a:pPr>
            <a:r>
              <a:rPr lang="ru-RU" altLang="ru-RU" sz="2400"/>
              <a:t>получать письма и </a:t>
            </a:r>
          </a:p>
          <a:p>
            <a:r>
              <a:rPr lang="ru-RU" altLang="ru-RU" sz="2400"/>
              <a:t>  газеты</a:t>
            </a:r>
          </a:p>
          <a:p>
            <a:endParaRPr lang="ru-RU" altLang="ru-RU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1430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144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938" y="2000250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400"/>
              <a:t>Юрист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0800000" flipV="1">
            <a:off x="3922713" y="53562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/>
              <a:t>Банкир</a:t>
            </a:r>
          </a:p>
        </p:txBody>
      </p:sp>
      <p:sp>
        <p:nvSpPr>
          <p:cNvPr id="13" name="Стрелка вниз 12"/>
          <p:cNvSpPr/>
          <p:nvPr/>
        </p:nvSpPr>
        <p:spPr>
          <a:xfrm flipH="1" flipV="1">
            <a:off x="4643438" y="4929188"/>
            <a:ext cx="714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72000" y="2428875"/>
            <a:ext cx="4603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214688" y="3714750"/>
            <a:ext cx="357187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H="1" flipV="1">
            <a:off x="5786438" y="3643313"/>
            <a:ext cx="28575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b="1" smtClean="0"/>
              <a:t>Срок заключения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r>
              <a:rPr lang="ru-RU" altLang="ru-RU" dirty="0" smtClean="0"/>
              <a:t>12.00 14.11. 1870 – 12.00. 14.11.1885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76375" y="1208910"/>
            <a:ext cx="6119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3200" dirty="0">
                <a:solidFill>
                  <a:srgbClr val="FF0000"/>
                </a:solidFill>
              </a:rPr>
              <a:t>Одобряете ли вы это пари?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" b="12854"/>
          <a:stretch/>
        </p:blipFill>
        <p:spPr>
          <a:xfrm>
            <a:off x="2987824" y="1916832"/>
            <a:ext cx="2806584" cy="320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/>
              <a:t>Годы заключения</a:t>
            </a:r>
          </a:p>
        </p:txBody>
      </p:sp>
      <p:graphicFrame>
        <p:nvGraphicFramePr>
          <p:cNvPr id="27695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076930"/>
              </p:ext>
            </p:extLst>
          </p:nvPr>
        </p:nvGraphicFramePr>
        <p:xfrm>
          <a:off x="642938" y="928688"/>
          <a:ext cx="8072437" cy="5207636"/>
        </p:xfrm>
        <a:graphic>
          <a:graphicData uri="http://schemas.openxmlformats.org/drawingml/2006/table">
            <a:tbl>
              <a:tblPr/>
              <a:tblGrid>
                <a:gridCol w="2286000"/>
                <a:gridCol w="1785937"/>
                <a:gridCol w="2000250"/>
                <a:gridCol w="2000250"/>
              </a:tblGrid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заключения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Мысли, чувства, ощущения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Книги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половина 6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57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Последние два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Мысли чувства юриста</a:t>
            </a:r>
          </a:p>
        </p:txBody>
      </p:sp>
      <p:graphicFrame>
        <p:nvGraphicFramePr>
          <p:cNvPr id="28701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252599"/>
              </p:ext>
            </p:extLst>
          </p:nvPr>
        </p:nvGraphicFramePr>
        <p:xfrm>
          <a:off x="457200" y="1182688"/>
          <a:ext cx="8229600" cy="4131945"/>
        </p:xfrm>
        <a:graphic>
          <a:graphicData uri="http://schemas.openxmlformats.org/drawingml/2006/table">
            <a:tbl>
              <a:tblPr/>
              <a:tblGrid>
                <a:gridCol w="3043238"/>
                <a:gridCol w="51863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заключения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Мысли, чувства, ощущения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Страдал от одиночества и скуки. Отказался от вина и табака, так как вино возбуждает желания, а это враги узника и нет ничего скучнее, как пить вино и никого не видеть. Табак же портит воздух.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Попросил вина, ел, пил, лежал на постели, зевал, сердито разговаривал сам с собой. Не раз плакал.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половина 6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 6 языков в совершенстве, испытывал счастье от того, что может понимать гениев.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Последние два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 себя как в море среди обломков корабля и, желая спасти себе жизнь, жадно хватался то за один обломок, то за другой.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29782" name="Group 86"/>
          <p:cNvGraphicFramePr>
            <a:graphicFrameLocks noGrp="1"/>
          </p:cNvGraphicFramePr>
          <p:nvPr/>
        </p:nvGraphicFramePr>
        <p:xfrm>
          <a:off x="900113" y="1125538"/>
          <a:ext cx="7056437" cy="5265421"/>
        </p:xfrm>
        <a:graphic>
          <a:graphicData uri="http://schemas.openxmlformats.org/drawingml/2006/table">
            <a:tbl>
              <a:tblPr/>
              <a:tblGrid>
                <a:gridCol w="3962400"/>
                <a:gridCol w="3094037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заключения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Слышались звуки рояля.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Музыка смолкла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Слышалась музыка.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половина 6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90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Последние два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2" name="Rectangle 7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4000" b="1" smtClean="0">
                <a:cs typeface="Times New Roman" pitchFamily="18" charset="0"/>
              </a:rPr>
              <a:t> Книги</a:t>
            </a:r>
          </a:p>
        </p:txBody>
      </p:sp>
      <p:graphicFrame>
        <p:nvGraphicFramePr>
          <p:cNvPr id="50262" name="Group 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15852"/>
              </p:ext>
            </p:extLst>
          </p:nvPr>
        </p:nvGraphicFramePr>
        <p:xfrm>
          <a:off x="395288" y="1065213"/>
          <a:ext cx="8229600" cy="5315587"/>
        </p:xfrm>
        <a:graphic>
          <a:graphicData uri="http://schemas.openxmlformats.org/drawingml/2006/table">
            <a:tbl>
              <a:tblPr/>
              <a:tblGrid>
                <a:gridCol w="3168600"/>
                <a:gridCol w="5061000"/>
              </a:tblGrid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заключения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 легкого содержания: романы со сложной любовной интригой, уголовные и фантастические рассказы, комедии.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 только классику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 не читал, но по ночам садился писать, писал долго и под утро разрывал все написанное на клочки.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половина 6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Изучал языки, философию, историю, науки, так что банкир не успевал выписывать книги (за 4 года прочел около 600 томов)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 Евангелие неподвижно целый год, историю религий и богословие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23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Последние два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 без разбора (естественные науки, Байрон, Шекспир, химия, медицинский учебник, роман, философский или богословский трактат)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548680"/>
            <a:ext cx="8229600" cy="2952328"/>
          </a:xfrm>
        </p:spPr>
        <p:txBody>
          <a:bodyPr/>
          <a:lstStyle/>
          <a:p>
            <a:pPr algn="just"/>
            <a:r>
              <a:rPr lang="ru-RU" altLang="ru-RU" dirty="0" smtClean="0"/>
              <a:t>Проанализируйте, как меняются увлечения юриста в течение 15 лет. Какой год можно считать переломным? Почему? </a:t>
            </a:r>
            <a:r>
              <a:rPr lang="ru-RU" altLang="ru-RU" u="sng" dirty="0" smtClean="0"/>
              <a:t> 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Какая сторона жизни выходит для него на первый план?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467062" cy="297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77875"/>
          </a:xfrm>
        </p:spPr>
        <p:txBody>
          <a:bodyPr/>
          <a:lstStyle/>
          <a:p>
            <a:r>
              <a:rPr lang="ru-RU" altLang="ru-RU" sz="4000" b="1" dirty="0" smtClean="0"/>
              <a:t>  Характеристика  банкира </a:t>
            </a:r>
            <a:br>
              <a:rPr lang="ru-RU" altLang="ru-RU" sz="4000" b="1" dirty="0" smtClean="0"/>
            </a:br>
            <a:r>
              <a:rPr lang="ru-RU" altLang="ru-RU" sz="4000" b="1" dirty="0" smtClean="0"/>
              <a:t>спустя 15 лет</a:t>
            </a:r>
            <a:endParaRPr lang="ru-RU" altLang="ru-RU" sz="4000" dirty="0" smtClean="0"/>
          </a:p>
        </p:txBody>
      </p:sp>
      <p:graphicFrame>
        <p:nvGraphicFramePr>
          <p:cNvPr id="53362" name="Group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937038"/>
              </p:ext>
            </p:extLst>
          </p:nvPr>
        </p:nvGraphicFramePr>
        <p:xfrm>
          <a:off x="395536" y="1340768"/>
          <a:ext cx="8424936" cy="5178933"/>
        </p:xfrm>
        <a:graphic>
          <a:graphicData uri="http://schemas.openxmlformats.org/drawingml/2006/table">
            <a:tbl>
              <a:tblPr/>
              <a:tblGrid>
                <a:gridCol w="2548318"/>
                <a:gridCol w="5876618"/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Банкир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Банкир средней руки, трепещет при всяком повышении или понижении бумаг.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занят в последнюю ночь перед окончанием срока пари?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 было прихотью сытого миллионера. Думает, что «должен заплатить 2 миллиона. … все погибло: я окончательно разорен». Не знал, чего у него больше – денег или долгов? Мысли о необходимости убийства юриста (1 грех), отведение подозрения от себя на сторожа (2 грех), подозревает юриста в алчности «видит во сне миллионы» (3 грех). Вновь мысль о возможности лишения человека жизни другим человеком.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Любите ли вы спорить? О чём?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72688"/>
            <a:ext cx="6336704" cy="4780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0" name="Rectangl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 smtClean="0"/>
              <a:t>Характеристика   юриста </a:t>
            </a:r>
            <a:br>
              <a:rPr lang="ru-RU" altLang="ru-RU" sz="4000" b="1" dirty="0" smtClean="0"/>
            </a:br>
            <a:r>
              <a:rPr lang="ru-RU" altLang="ru-RU" sz="4000" b="1" dirty="0" smtClean="0"/>
              <a:t>спустя 15 лет</a:t>
            </a:r>
          </a:p>
        </p:txBody>
      </p:sp>
      <p:graphicFrame>
        <p:nvGraphicFramePr>
          <p:cNvPr id="5740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114975"/>
              </p:ext>
            </p:extLst>
          </p:nvPr>
        </p:nvGraphicFramePr>
        <p:xfrm>
          <a:off x="395536" y="1628775"/>
          <a:ext cx="8568952" cy="4352544"/>
        </p:xfrm>
        <a:graphic>
          <a:graphicData uri="http://schemas.openxmlformats.org/drawingml/2006/table">
            <a:tbl>
              <a:tblPr/>
              <a:tblGrid>
                <a:gridCol w="2868404"/>
                <a:gridCol w="5700548"/>
              </a:tblGrid>
              <a:tr h="1206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лет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столе, на двух креслах, на ковре, возле стола, лежали раскрытые книги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Научился сидеть неподвижно, не похож на обыкновенных людей, скелет, обтянутый кожей, длинные женские кудри, косматая борода, цвет лица желтый с землистым оттенком, щеки впалые, спина длинная и узкая, рука тонка и худа, в волосах седина, старчески изможденное лицо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занят в последнюю ночь перед окончанием срока пари?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Спит сидя, спокойно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1993231" y="6100345"/>
            <a:ext cx="580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2400" dirty="0">
                <a:solidFill>
                  <a:srgbClr val="FF3300"/>
                </a:solidFill>
              </a:rPr>
              <a:t>Какие изменения произошли в героях?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0" grpId="0"/>
      <p:bldP spid="574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Два письма</a:t>
            </a:r>
          </a:p>
        </p:txBody>
      </p:sp>
      <p:sp>
        <p:nvSpPr>
          <p:cNvPr id="5530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i="1" dirty="0" smtClean="0">
                <a:solidFill>
                  <a:srgbClr val="FF3300"/>
                </a:solidFill>
              </a:rPr>
              <a:t>1 письмо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i="1" dirty="0" smtClean="0">
                <a:solidFill>
                  <a:srgbClr val="FF3300"/>
                </a:solidFill>
              </a:rPr>
              <a:t>«Дорогой мой тюремщик!»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i="1" dirty="0" smtClean="0">
                <a:solidFill>
                  <a:srgbClr val="FF3300"/>
                </a:solidFill>
              </a:rPr>
              <a:t>(6 год заключения)</a:t>
            </a:r>
            <a:endParaRPr lang="ru-RU" altLang="ru-RU" sz="2000" dirty="0" smtClean="0">
              <a:solidFill>
                <a:srgbClr val="FF33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dirty="0" smtClean="0"/>
              <a:t>- Что звучит в этом письме?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/>
              <a:t>      (ирония)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 smtClean="0"/>
              <a:t>- Какие земные качества еще звучат в юристе?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/>
              <a:t>      (Просьба о выстреле в саду, если его признают владеющим в совершенстве 6 языками. Стремление к тщеславию, признанию себя равным гениям)</a:t>
            </a:r>
          </a:p>
        </p:txBody>
      </p:sp>
      <p:sp>
        <p:nvSpPr>
          <p:cNvPr id="55301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i="1" dirty="0" smtClean="0">
                <a:solidFill>
                  <a:srgbClr val="FF3300"/>
                </a:solidFill>
              </a:rPr>
              <a:t>2 письмо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i="1" dirty="0" smtClean="0">
                <a:solidFill>
                  <a:srgbClr val="FF3300"/>
                </a:solidFill>
              </a:rPr>
              <a:t>«Завтра в 12 часов я получаю свободу…»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i="1" dirty="0" smtClean="0">
                <a:solidFill>
                  <a:srgbClr val="FF3300"/>
                </a:solidFill>
              </a:rPr>
              <a:t>(накануне освобождения)</a:t>
            </a:r>
            <a:endParaRPr lang="ru-RU" altLang="ru-RU" sz="2000" dirty="0" smtClean="0">
              <a:solidFill>
                <a:srgbClr val="FF33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dirty="0" smtClean="0"/>
              <a:t>- Что звучит в письме сейчас?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/>
              <a:t>      (отказ от земных благ, страстей)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 smtClean="0"/>
              <a:t>- Какие важные философские и нравственные  категории проявляются?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/>
              <a:t>     (Совесть, Бог, мудрость, которую дали «ВАШИ КНИГИ». В то же время осознание своего превосходства по уму, презрение к свободе, жизни, здоровью, земным благам. Всё мираж, призрак.  Все смертны.  Все путают правду – ложь, красоту-безобразие).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74882"/>
            <a:ext cx="2723195" cy="212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981075"/>
            <a:ext cx="8229600" cy="5102225"/>
          </a:xfrm>
        </p:spPr>
        <p:txBody>
          <a:bodyPr/>
          <a:lstStyle/>
          <a:p>
            <a:pPr algn="just"/>
            <a:r>
              <a:rPr lang="ru-RU" altLang="ru-RU" sz="2800" dirty="0" smtClean="0"/>
              <a:t>Что дали годы заключения юристу?</a:t>
            </a:r>
            <a:r>
              <a:rPr lang="ru-RU" altLang="ru-RU" sz="2800" b="1" dirty="0" smtClean="0"/>
              <a:t> </a:t>
            </a:r>
            <a:r>
              <a:rPr lang="ru-RU" altLang="ru-RU" sz="2800" u="sng" dirty="0" smtClean="0"/>
              <a:t> </a:t>
            </a:r>
            <a:endParaRPr lang="ru-RU" altLang="ru-RU" sz="2800" dirty="0" smtClean="0"/>
          </a:p>
          <a:p>
            <a:pPr algn="just"/>
            <a:r>
              <a:rPr lang="ru-RU" altLang="ru-RU" sz="2800" dirty="0" smtClean="0"/>
              <a:t>Произошло ли что-то в сознании банкира? Изменил ли он свое отношение к юристу?  </a:t>
            </a:r>
          </a:p>
          <a:p>
            <a:pPr algn="just"/>
            <a:r>
              <a:rPr lang="ru-RU" altLang="ru-RU" sz="2800" dirty="0" smtClean="0"/>
              <a:t>Кто, по-вашему, выиграл пари? </a:t>
            </a:r>
          </a:p>
          <a:p>
            <a:pPr algn="just"/>
            <a:r>
              <a:rPr lang="ru-RU" altLang="ru-RU" sz="2800" dirty="0" smtClean="0"/>
              <a:t>Даром ли прошли годы заключения?  Только ли для юриста стали они полезны?  Вредны?</a:t>
            </a:r>
          </a:p>
          <a:p>
            <a:pPr algn="just"/>
            <a:r>
              <a:rPr lang="ru-RU" altLang="ru-RU" sz="2800" dirty="0" smtClean="0"/>
              <a:t>Какую оценку сделали сами герои, судя по концу рассказа?</a:t>
            </a:r>
          </a:p>
          <a:p>
            <a:pPr algn="just"/>
            <a:r>
              <a:rPr lang="ru-RU" altLang="ru-RU" sz="2800" dirty="0" smtClean="0"/>
              <a:t>Дает ли однозначный ответ спору сам автор, А.П. Чехов?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Жизненный путь банкира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68313" y="5589588"/>
            <a:ext cx="8229600" cy="1068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39750" y="1773238"/>
            <a:ext cx="283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уверенный хозяин жизни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779838" y="2133600"/>
            <a:ext cx="1820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казнь – лучшее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6011863" y="2565400"/>
            <a:ext cx="2174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желание доказать,</a:t>
            </a:r>
          </a:p>
          <a:p>
            <a:pPr algn="ctr"/>
            <a:r>
              <a:rPr lang="ru-RU" altLang="ru-RU"/>
              <a:t> что он прав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164388" y="3213100"/>
            <a:ext cx="1370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азарт, риск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5795963" y="3789363"/>
            <a:ext cx="149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банкротство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24300" y="4292600"/>
            <a:ext cx="2760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желание смерти юриста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2916238" y="4797425"/>
            <a:ext cx="227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попытка покушения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187450" y="5300663"/>
            <a:ext cx="24463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духовное обнищание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827088" y="573405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3300"/>
                </a:solidFill>
              </a:rPr>
              <a:t>???</a:t>
            </a: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3419475" y="1989138"/>
            <a:ext cx="7207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724525" y="24209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7596188" y="3141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7380288" y="3644900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6659563" y="42211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5148263" y="4724400"/>
            <a:ext cx="50323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H="1">
            <a:off x="3708400" y="52292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>
            <a:off x="1763713" y="5734050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7" y="2544863"/>
            <a:ext cx="2698871" cy="202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b="1" smtClean="0"/>
              <a:t>Жизненный путь  юриста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00113" y="6237288"/>
            <a:ext cx="288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молодой,  желание денег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58888" y="5734050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любая, но жизнь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476375" y="5300663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заключение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9750" y="4797425"/>
            <a:ext cx="345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чтение книг и изучение языков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971550" y="4365625"/>
            <a:ext cx="248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физическое старение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11188" y="3860800"/>
            <a:ext cx="3432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обретение духовной мудрости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331913" y="3357563"/>
            <a:ext cx="170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отказ от денег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042988" y="2205038"/>
            <a:ext cx="2673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презрение ко всему, </a:t>
            </a:r>
          </a:p>
          <a:p>
            <a:pPr algn="ctr"/>
            <a:r>
              <a:rPr lang="ru-RU" altLang="ru-RU"/>
              <a:t>ощущение бренности и</a:t>
            </a:r>
          </a:p>
          <a:p>
            <a:pPr algn="ctr"/>
            <a:r>
              <a:rPr lang="ru-RU" altLang="ru-RU"/>
              <a:t> конечности бытия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763713" y="13414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rgbClr val="FF3300"/>
                </a:solidFill>
              </a:rPr>
              <a:t>???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124075" y="61658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2124075" y="56610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124075" y="52292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2195513" y="4724400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2195513" y="4292600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2195513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2195513" y="3860800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2195513" y="328453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>
            <a:off x="2195513" y="206057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5038"/>
            <a:ext cx="3836029" cy="288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229600" cy="576263"/>
          </a:xfrm>
        </p:spPr>
        <p:txBody>
          <a:bodyPr/>
          <a:lstStyle/>
          <a:p>
            <a:r>
              <a:rPr lang="ru-RU" altLang="ru-RU" sz="4000" b="1" smtClean="0"/>
              <a:t>Образы-символы</a:t>
            </a:r>
            <a:r>
              <a:rPr lang="ru-RU" altLang="ru-RU" sz="4000" smtClean="0"/>
              <a:t> 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176463" y="10001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</a:rPr>
              <a:t>Свеча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566596" y="4917384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Потухшая спичка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9" y="873133"/>
            <a:ext cx="2684434" cy="234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553" y="117259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СВЕЧА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32" y="1989554"/>
            <a:ext cx="3224150" cy="2148594"/>
          </a:xfrm>
          <a:prstGeom prst="rect">
            <a:avLst/>
          </a:prstGeom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69192" y="2160596"/>
            <a:ext cx="2023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Тёмная комната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56" y="873133"/>
            <a:ext cx="2786865" cy="2529080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668344" y="1678241"/>
            <a:ext cx="8821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Замок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3" y="4114511"/>
            <a:ext cx="3508389" cy="2339173"/>
          </a:xfrm>
          <a:prstGeom prst="rect">
            <a:avLst/>
          </a:prstGeom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67448" y="6061868"/>
            <a:ext cx="2224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Зажжённая  спичка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36" y="4103735"/>
            <a:ext cx="4060122" cy="2284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695" y="4160771"/>
            <a:ext cx="204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Потухшая спичка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Основная идея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Как можно определить основную идею произведения?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/>
              <a:t>     (главный вопрос заключается не в том, кто выиграл пари или проиграл, а в вопросе о назначении человека в этом мире)</a:t>
            </a:r>
            <a:r>
              <a:rPr lang="ru-RU" altLang="ru-RU" sz="2400" b="1" dirty="0" smtClean="0"/>
              <a:t>.</a:t>
            </a:r>
            <a:r>
              <a:rPr lang="ru-RU" altLang="ru-RU" sz="2400" u="sng" dirty="0" smtClean="0"/>
              <a:t>  </a:t>
            </a:r>
            <a:endParaRPr lang="ru-RU" altLang="ru-RU" sz="2400" dirty="0" smtClean="0"/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Можно ли дать однозначный  ответ на проблемный вопрос, поставленный в начале?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Можно ли сказать, что аскетичный образ жизни возвышает человека?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Почему же юрист отрицает всех и вся? 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На чьей стороне вы?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Изменилось ли ваше мнение? Почему?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/>
              <a:t>В чем истинное назначение человека?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just"/>
            <a:r>
              <a:rPr lang="ru-RU" altLang="ru-RU" dirty="0" smtClean="0"/>
              <a:t>Как сегодня решается вопрос о смертной казни и пожизненном заключении в нашей стране? В мире?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2936"/>
            <a:ext cx="4790306" cy="319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Домашнее задание</a:t>
            </a:r>
            <a:r>
              <a:rPr lang="ru-RU" altLang="ru-RU" smtClean="0"/>
              <a:t> 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marL="609600" indent="-609600"/>
            <a:r>
              <a:rPr lang="ru-RU" altLang="ru-RU" sz="2800" dirty="0" smtClean="0"/>
              <a:t>Письменная творческая работа «В этом пари я на стороне…»</a:t>
            </a:r>
          </a:p>
          <a:p>
            <a:pPr marL="609600" indent="-609600"/>
            <a:r>
              <a:rPr lang="ru-RU" altLang="ru-RU" sz="2800" dirty="0" smtClean="0"/>
              <a:t>Письменная творческая работа «Я выступаю за смертную казнь, потому что…» </a:t>
            </a:r>
          </a:p>
          <a:p>
            <a:pPr marL="609600" indent="-609600"/>
            <a:r>
              <a:rPr lang="ru-RU" altLang="ru-RU" sz="2800" dirty="0" smtClean="0"/>
              <a:t>Письменная творческая работа «Я выступаю за  пожизненное заключение, потому что…»           (с опорой на высказывания,  статьи известных людей нашего времени и  предшественников о вопросе смертной казни.)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5" y="4941168"/>
            <a:ext cx="1987128" cy="173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Использованные ресурсы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ru-RU" altLang="ru-RU" sz="2800" dirty="0" smtClean="0"/>
              <a:t> Энциклопедия Брокгауза и </a:t>
            </a:r>
            <a:r>
              <a:rPr lang="ru-RU" altLang="ru-RU" sz="2800" dirty="0" err="1" smtClean="0"/>
              <a:t>Ефрона</a:t>
            </a:r>
            <a:r>
              <a:rPr lang="ru-RU" altLang="ru-RU" sz="2800" dirty="0" smtClean="0"/>
              <a:t>. </a:t>
            </a:r>
            <a:r>
              <a:rPr lang="ru-RU" altLang="ru-RU" sz="2800" dirty="0" smtClean="0">
                <a:hlinkClick r:id="rId2"/>
              </a:rPr>
              <a:t>http://enc-dic.com/brokgause/Pari-65771.html</a:t>
            </a:r>
            <a:endParaRPr lang="ru-RU" altLang="ru-RU" sz="2800" dirty="0" smtClean="0"/>
          </a:p>
          <a:p>
            <a:r>
              <a:rPr lang="ru-RU" altLang="ru-RU" sz="2800" dirty="0" smtClean="0"/>
              <a:t>Словарь Ушакова. </a:t>
            </a:r>
            <a:r>
              <a:rPr lang="ru-RU" altLang="ru-RU" sz="2800" dirty="0" smtClean="0">
                <a:hlinkClick r:id="rId3"/>
              </a:rPr>
              <a:t>http://www.classes.ru/all-russian/russian-dictionary-Ushakov-term-43831.htm</a:t>
            </a:r>
            <a:endParaRPr lang="ru-RU" altLang="ru-RU" sz="2800" dirty="0" smtClean="0"/>
          </a:p>
          <a:p>
            <a:r>
              <a:rPr lang="ru-RU" altLang="ru-RU" sz="2800" dirty="0" smtClean="0"/>
              <a:t>Картинки на Яндекс. http://images.yandex.ru/yandsearch?text=картинки </a:t>
            </a:r>
          </a:p>
          <a:p>
            <a:r>
              <a:rPr lang="ru-RU" altLang="ru-RU" sz="2800" dirty="0" err="1" smtClean="0"/>
              <a:t>А.П.Чехов</a:t>
            </a:r>
            <a:r>
              <a:rPr lang="ru-RU" altLang="ru-RU" sz="2800" dirty="0" smtClean="0"/>
              <a:t>. Сборник рассказов. – М.: Просвещение,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3300"/>
                </a:solidFill>
              </a:rPr>
              <a:t>ПАРИ </a:t>
            </a:r>
            <a:r>
              <a:rPr lang="ru-RU" altLang="ru-RU" b="1" smtClean="0"/>
              <a:t>(фр. </a:t>
            </a:r>
            <a:r>
              <a:rPr lang="en-US" altLang="ru-RU" b="1" smtClean="0"/>
              <a:t>pari)</a:t>
            </a:r>
            <a:endParaRPr lang="ru-RU" altLang="ru-RU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Заключенное </a:t>
            </a:r>
            <a:r>
              <a:rPr lang="ru-RU" dirty="0"/>
              <a:t>между двумя спорящими условие, по </a:t>
            </a:r>
            <a:r>
              <a:rPr lang="ru-RU" dirty="0" smtClean="0"/>
              <a:t>которому </a:t>
            </a:r>
            <a:r>
              <a:rPr lang="ru-RU" dirty="0"/>
              <a:t>проигравший должен выполнить какое-н. обязательство. </a:t>
            </a:r>
            <a:r>
              <a:rPr lang="ru-RU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Договор, по которому каждая из сторон, его заключающих, обязывается уплатить в пользу другой определенную сумму денег, передать вещь или совершить известное действие, если окажется правильным утверждение другой стороны относительно наступления или не наступления определенного, но неизвестного пока сторонам события. (</a:t>
            </a:r>
            <a:r>
              <a:rPr lang="ru-RU" i="1" dirty="0" smtClean="0"/>
              <a:t>Энциклопедический </a:t>
            </a:r>
            <a:r>
              <a:rPr lang="ru-RU" i="1" dirty="0"/>
              <a:t>словарь Ф.А. Брокгауза и И.А. </a:t>
            </a:r>
            <a:r>
              <a:rPr lang="ru-RU" i="1" dirty="0" err="1" smtClean="0"/>
              <a:t>Ефрона</a:t>
            </a:r>
            <a:r>
              <a:rPr lang="ru-RU" i="1" dirty="0" smtClean="0"/>
              <a:t>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Заключенное </a:t>
            </a:r>
            <a:r>
              <a:rPr lang="ru-RU" dirty="0"/>
              <a:t>между двумя спорящими лицами условие о каком-н. обязательстве, падающем на того из них, кто окажется неправым. держать пари (заключать такое условие, биться об заклад). </a:t>
            </a:r>
            <a:r>
              <a:rPr lang="ru-RU" i="1" dirty="0" smtClean="0"/>
              <a:t>(</a:t>
            </a:r>
            <a:r>
              <a:rPr lang="ru-RU" i="1" dirty="0"/>
              <a:t>Толковый словарь Ушакова</a:t>
            </a:r>
            <a:r>
              <a:rPr lang="ru-RU" i="1" dirty="0" smtClean="0"/>
              <a:t>)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500188"/>
            <a:ext cx="4543425" cy="4625975"/>
          </a:xfrm>
        </p:spPr>
        <p:txBody>
          <a:bodyPr/>
          <a:lstStyle/>
          <a:p>
            <a:pPr algn="just"/>
            <a:r>
              <a:rPr lang="ru-RU" altLang="ru-RU" dirty="0" smtClean="0"/>
              <a:t>Какие синонимы можете подобрать к  слову </a:t>
            </a:r>
            <a:r>
              <a:rPr lang="ru-RU" altLang="ru-RU" dirty="0" smtClean="0">
                <a:solidFill>
                  <a:srgbClr val="FF0000"/>
                </a:solidFill>
              </a:rPr>
              <a:t> пари</a:t>
            </a:r>
            <a:r>
              <a:rPr lang="ru-RU" altLang="ru-RU" dirty="0" smtClean="0"/>
              <a:t>?</a:t>
            </a:r>
          </a:p>
          <a:p>
            <a:pPr algn="just"/>
            <a:r>
              <a:rPr lang="ru-RU" altLang="ru-RU" dirty="0" smtClean="0"/>
              <a:t>- Как вам кажется, в чем будет заключаться пари в рассказе?</a:t>
            </a:r>
          </a:p>
          <a:p>
            <a:pPr algn="just"/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8842"/>
          <a:stretch/>
        </p:blipFill>
        <p:spPr>
          <a:xfrm>
            <a:off x="602781" y="980728"/>
            <a:ext cx="3447350" cy="4711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Чтение 1 части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1571625"/>
            <a:ext cx="4357687" cy="452596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Запишите </a:t>
            </a:r>
            <a:r>
              <a:rPr lang="ru-RU" dirty="0"/>
              <a:t>ваши первые впечатления.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Какие вопросы вы задаете себе после  чтения начала рассказа?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Возникал ли когда-нибудь подобный спор между вами?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Какое окончание рассказа вы ожидаете?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5" name="Picture 4" descr="http://gifok.net/images/2013/03/16/FIZ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643063"/>
            <a:ext cx="34512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143000" y="20716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Я думаю…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Чтение 2 части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428750"/>
            <a:ext cx="3829050" cy="4525963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Запишите ваши </a:t>
            </a:r>
            <a:r>
              <a:rPr lang="ru-RU" dirty="0"/>
              <a:t>ощущения после прочтения 2 половины рассказа.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Совпадает ли окончание рассказа с вашими представлениями</a:t>
            </a:r>
            <a:r>
              <a:rPr lang="ru-RU" dirty="0" smtClean="0"/>
              <a:t>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Неожидан ли для вас конец рассказа?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2" descr="http://marista.edu.br/diocesano/files/2010/03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71625"/>
            <a:ext cx="292893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543425" cy="4525963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В каких условиях происходят события произведения?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Кто является главным героем?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Почему Чехов называет героев по их профессии и не упоминает имени?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Что послужило толчком к развитию  создавшейся ситуации?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   - С помощью каких приемов характеризует своих героев писатель? </a:t>
            </a:r>
            <a:r>
              <a:rPr lang="ru-RU" dirty="0" smtClean="0"/>
              <a:t> 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3" name="Picture 2" descr="http://wiki.iteach.ru/images/4/4e/Social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338613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smtClean="0"/>
              <a:t>Банкир и юрист в момент спора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58063"/>
              </p:ext>
            </p:extLst>
          </p:nvPr>
        </p:nvGraphicFramePr>
        <p:xfrm>
          <a:off x="428625" y="928688"/>
          <a:ext cx="8229600" cy="492729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Банкир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Юрист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1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75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смертной казни и пожизненному заключению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ставит на кон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Предположение о том, чем закончится пари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/>
              <a:t>Банкир и юрист в момент спора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862518"/>
              </p:ext>
            </p:extLst>
          </p:nvPr>
        </p:nvGraphicFramePr>
        <p:xfrm>
          <a:off x="107504" y="692696"/>
          <a:ext cx="8856983" cy="5913120"/>
        </p:xfrm>
        <a:graphic>
          <a:graphicData uri="http://schemas.openxmlformats.org/drawingml/2006/table">
            <a:tbl>
              <a:tblPr/>
              <a:tblGrid>
                <a:gridCol w="1901212"/>
                <a:gridCol w="3564886"/>
                <a:gridCol w="3390885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Банкир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с жизненным опытом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Молодой человек, лет 25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5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Избалованный, нервный,  не знавший счета своим миллионам, легкомысленный,  в восторге от удачно заключенного пари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Ведет азартные биржевые игры, рискованно спекулирует,  горячий, бесстрашный, самонадеянный, гордый богач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Любит деньги, алчный, готов променять свободу на деньги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75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смертной казни и пожизненному заключению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Считает, что «смертная казнь нравственнее и гуманнее заключения. Казнь убивает сразу, а пожизненное заключение медленно».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 смертная казнь, и пожизненное заключение безнравственно, но если бы мне предложили выбрать между казнью и пожизненным заключением, то я, конечно, выбрал бы второе. Жить как-нибудь лучше, чем никак»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ставит на кон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Ставит 2 миллиона – пустяк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«Добровольное заточение гораздо тяжелее обязательного»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Ставит свободу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Предположение о том, чем закончится пари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Жалость к юристу, снисхождение, уверенность в том, что тот не выдержит заключение.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срока заключения с 5 до 15 лет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1689</Words>
  <Application>Microsoft Office PowerPoint</Application>
  <PresentationFormat>Экран (4:3)</PresentationFormat>
  <Paragraphs>253</Paragraphs>
  <Slides>29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Любите ли вы спорить? О чём?</vt:lpstr>
      <vt:lpstr>ПАРИ (фр. pari)</vt:lpstr>
      <vt:lpstr>Презентация PowerPoint</vt:lpstr>
      <vt:lpstr>Чтение 1 части</vt:lpstr>
      <vt:lpstr>Чтение 2 части</vt:lpstr>
      <vt:lpstr>Презентация PowerPoint</vt:lpstr>
      <vt:lpstr>Банкир и юрист в момент спора </vt:lpstr>
      <vt:lpstr>Банкир и юрист в момент спора </vt:lpstr>
      <vt:lpstr>Проблемный вопрос</vt:lpstr>
      <vt:lpstr>Какая еще точка зрения представлена в споре? </vt:lpstr>
      <vt:lpstr>Условия договора</vt:lpstr>
      <vt:lpstr>Срок заключения</vt:lpstr>
      <vt:lpstr>Годы заключения</vt:lpstr>
      <vt:lpstr>Мысли чувства юриста</vt:lpstr>
      <vt:lpstr>Музыка </vt:lpstr>
      <vt:lpstr> Книги</vt:lpstr>
      <vt:lpstr>Презентация PowerPoint</vt:lpstr>
      <vt:lpstr>  Характеристика  банкира  спустя 15 лет</vt:lpstr>
      <vt:lpstr>Характеристика   юриста  спустя 15 лет</vt:lpstr>
      <vt:lpstr>Два письма</vt:lpstr>
      <vt:lpstr>Презентация PowerPoint</vt:lpstr>
      <vt:lpstr>Жизненный путь банкира</vt:lpstr>
      <vt:lpstr>Жизненный путь  юриста</vt:lpstr>
      <vt:lpstr>Образы-символы </vt:lpstr>
      <vt:lpstr>Основная идея</vt:lpstr>
      <vt:lpstr>Презентация PowerPoint</vt:lpstr>
      <vt:lpstr>Домашнее задание 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русской литературе по рассказу  А.П.Чехова «Пари» (1889)</dc:title>
  <dc:creator>Татьяна</dc:creator>
  <cp:lastModifiedBy>TREIDCOMPUTERS</cp:lastModifiedBy>
  <cp:revision>80</cp:revision>
  <dcterms:created xsi:type="dcterms:W3CDTF">2014-01-29T04:25:55Z</dcterms:created>
  <dcterms:modified xsi:type="dcterms:W3CDTF">2024-02-09T16:28:03Z</dcterms:modified>
</cp:coreProperties>
</file>