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2"/>
  </p:notesMasterIdLst>
  <p:sldIdLst>
    <p:sldId id="256" r:id="rId2"/>
    <p:sldId id="264" r:id="rId3"/>
    <p:sldId id="265" r:id="rId4"/>
    <p:sldId id="266" r:id="rId5"/>
    <p:sldId id="267" r:id="rId6"/>
    <p:sldId id="258" r:id="rId7"/>
    <p:sldId id="268" r:id="rId8"/>
    <p:sldId id="260" r:id="rId9"/>
    <p:sldId id="262" r:id="rId10"/>
    <p:sldId id="261" r:id="rId11"/>
  </p:sldIdLst>
  <p:sldSz cx="109728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1320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26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346836"/>
            <a:ext cx="932688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22446"/>
            <a:ext cx="82296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7127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8014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1" y="438150"/>
            <a:ext cx="2366010" cy="697420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438150"/>
            <a:ext cx="6960870" cy="69742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20079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29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11334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2051688"/>
            <a:ext cx="946404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5507358"/>
            <a:ext cx="946404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7071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190750"/>
            <a:ext cx="4663440" cy="52216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2190750"/>
            <a:ext cx="4663440" cy="52216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515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438152"/>
            <a:ext cx="9464040" cy="159067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2017396"/>
            <a:ext cx="4642008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3006090"/>
            <a:ext cx="4642008" cy="44215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1" y="2017396"/>
            <a:ext cx="4664869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1" y="3006090"/>
            <a:ext cx="4664869" cy="44215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483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0126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119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548640"/>
            <a:ext cx="353901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1184912"/>
            <a:ext cx="555498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2468880"/>
            <a:ext cx="353901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4237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548640"/>
            <a:ext cx="353901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1184912"/>
            <a:ext cx="555498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2468880"/>
            <a:ext cx="353901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514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438152"/>
            <a:ext cx="946404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190750"/>
            <a:ext cx="946404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7627622"/>
            <a:ext cx="24688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7627622"/>
            <a:ext cx="37033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7627622"/>
            <a:ext cx="24688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0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newuroki.ne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1028700"/>
            <a:ext cx="10972800" cy="61722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136634"/>
            <a:ext cx="10972800" cy="8092966"/>
          </a:xfrm>
          <a:prstGeom prst="rect">
            <a:avLst/>
          </a:prstGeom>
          <a:solidFill>
            <a:srgbClr val="464342"/>
          </a:solidFill>
          <a:ln/>
        </p:spPr>
      </p:sp>
      <p:sp>
        <p:nvSpPr>
          <p:cNvPr id="4" name="Text 2"/>
          <p:cNvSpPr/>
          <p:nvPr/>
        </p:nvSpPr>
        <p:spPr>
          <a:xfrm>
            <a:off x="624900" y="1367506"/>
            <a:ext cx="5608201" cy="12497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4921"/>
              </a:lnSpc>
            </a:pPr>
            <a:r>
              <a:rPr lang="en-US" sz="6000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Мир медицины: профессия врача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98472" y="5473812"/>
            <a:ext cx="5608201" cy="5331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99"/>
              </a:lnSpc>
            </a:pPr>
            <a:r>
              <a:rPr lang="en-US" sz="1313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Профориентационный урок для </a:t>
            </a:r>
            <a:r>
              <a:rPr lang="en-US" sz="1313" dirty="0" err="1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школьников</a:t>
            </a:r>
            <a:r>
              <a:rPr lang="en-US" sz="1313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 </a:t>
            </a:r>
            <a:r>
              <a:rPr lang="ru-RU" sz="1313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7</a:t>
            </a:r>
            <a:r>
              <a:rPr lang="en-US" sz="1313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 </a:t>
            </a:r>
            <a:r>
              <a:rPr lang="en-US" sz="1313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классов, посвященный миру медицины и профессии врача.</a:t>
            </a:r>
            <a:endParaRPr lang="en-US" sz="13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028700"/>
            <a:ext cx="4114800" cy="6172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4E2AFE-7F3C-4302-8236-682F17AE3720}"/>
              </a:ext>
            </a:extLst>
          </p:cNvPr>
          <p:cNvSpPr txBox="1"/>
          <p:nvPr/>
        </p:nvSpPr>
        <p:spPr>
          <a:xfrm>
            <a:off x="9435341" y="6392342"/>
            <a:ext cx="13388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newUROKI.net</a:t>
            </a:r>
            <a:endParaRPr lang="ru-RU" sz="1350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1028700"/>
            <a:ext cx="10972800" cy="61722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1028700"/>
            <a:ext cx="10972800" cy="6174075"/>
          </a:xfrm>
          <a:prstGeom prst="rect">
            <a:avLst/>
          </a:prstGeom>
          <a:solidFill>
            <a:srgbClr val="464342"/>
          </a:solidFill>
          <a:ln/>
        </p:spPr>
      </p:sp>
      <p:sp>
        <p:nvSpPr>
          <p:cNvPr id="4" name="Text 2"/>
          <p:cNvSpPr/>
          <p:nvPr/>
        </p:nvSpPr>
        <p:spPr>
          <a:xfrm>
            <a:off x="1879163" y="1446341"/>
            <a:ext cx="7214384" cy="9492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737"/>
              </a:lnSpc>
            </a:pPr>
            <a:r>
              <a:rPr lang="en-US" sz="2990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Возможности для развития врачебной карьеры</a:t>
            </a:r>
            <a:endParaRPr lang="en-US" sz="29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879163" y="2699266"/>
            <a:ext cx="7214384" cy="48595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913"/>
              </a:lnSpc>
            </a:pPr>
            <a:r>
              <a:rPr lang="en-US" sz="1196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Врачебная карьера может развиваться в многих направлениях, от врача в лечебном учреждении до высокопоставленного чиновника в министерстве здравоохранения.</a:t>
            </a:r>
            <a:endParaRPr lang="en-US" sz="11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163" y="3356047"/>
            <a:ext cx="2252871" cy="1392317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879163" y="4938208"/>
            <a:ext cx="1971675" cy="2372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869"/>
              </a:lnSpc>
            </a:pPr>
            <a:r>
              <a:rPr lang="en-US" sz="1495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Ученая деятельность</a:t>
            </a:r>
            <a:endParaRPr lang="en-US" sz="14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879163" y="5327273"/>
            <a:ext cx="2252871" cy="14578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913"/>
              </a:lnSpc>
            </a:pPr>
            <a:r>
              <a:rPr lang="en-US" sz="1196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Увлекательный и насыщенный путь, который представляет возможность не только лечить, но и помогать развивать мировую медицину.</a:t>
            </a:r>
            <a:endParaRPr lang="en-US" sz="11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832" y="3356044"/>
            <a:ext cx="2252960" cy="139240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359832" y="4938295"/>
            <a:ext cx="2252960" cy="4745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869"/>
              </a:lnSpc>
            </a:pPr>
            <a:r>
              <a:rPr lang="en-US" sz="1495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Лабораторные исследования</a:t>
            </a:r>
            <a:endParaRPr lang="en-US" sz="14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4359832" y="5564624"/>
            <a:ext cx="2252960" cy="97190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913"/>
              </a:lnSpc>
            </a:pPr>
            <a:r>
              <a:rPr lang="en-US" sz="1196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Разработка методов лечения, постановка диагнозов, создание лабораторных препаратов.</a:t>
            </a:r>
            <a:endParaRPr lang="en-US" sz="11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589" y="3356044"/>
            <a:ext cx="2252960" cy="1392407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6840589" y="4938298"/>
            <a:ext cx="2252960" cy="7117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869"/>
              </a:lnSpc>
            </a:pPr>
            <a:r>
              <a:rPr lang="en-US" sz="1495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Участие в конференциях и симпозиумах</a:t>
            </a:r>
            <a:endParaRPr lang="en-US" sz="14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6840589" y="5801886"/>
            <a:ext cx="2252960" cy="97190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913"/>
              </a:lnSpc>
            </a:pPr>
            <a:r>
              <a:rPr lang="en-US" sz="1196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Обмен опытом и знаниями с ведущими специалистами как внутри страны, так и за ее пределами.</a:t>
            </a:r>
            <a:endParaRPr lang="en-US" sz="11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1D91FF-E3D2-4EC5-BE7A-B017690F5C1F}"/>
              </a:ext>
            </a:extLst>
          </p:cNvPr>
          <p:cNvSpPr txBox="1"/>
          <p:nvPr/>
        </p:nvSpPr>
        <p:spPr>
          <a:xfrm>
            <a:off x="9435341" y="6392342"/>
            <a:ext cx="13388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newUROKI.net</a:t>
            </a:r>
            <a:endParaRPr lang="ru-RU" sz="1350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68"/>
            <a:ext cx="6698428" cy="3767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497" y="3363397"/>
            <a:ext cx="7476565" cy="4983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847241" y="987972"/>
            <a:ext cx="32956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Педиатр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19"/>
          <p:cNvSpPr/>
          <p:nvPr/>
        </p:nvSpPr>
        <p:spPr>
          <a:xfrm>
            <a:off x="189187" y="4359536"/>
            <a:ext cx="3128310" cy="23250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320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Специализируется на лечении заболеваний детей и подростков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7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2869" cy="40603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851" y="2779658"/>
            <a:ext cx="5313308" cy="5313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216620" y="756744"/>
            <a:ext cx="48332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Травматолог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19"/>
          <p:cNvSpPr/>
          <p:nvPr/>
        </p:nvSpPr>
        <p:spPr>
          <a:xfrm>
            <a:off x="189187" y="4359536"/>
            <a:ext cx="5097516" cy="23250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ru-RU" sz="360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Занимается лечением травм костей, суставов, мышц и связок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54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4048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0079"/>
            <a:ext cx="4193628" cy="6681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216620" y="197572"/>
            <a:ext cx="27215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Хирург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19"/>
          <p:cNvSpPr/>
          <p:nvPr/>
        </p:nvSpPr>
        <p:spPr>
          <a:xfrm>
            <a:off x="189187" y="4359536"/>
            <a:ext cx="5097516" cy="23250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ru-RU" sz="360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Работает в области хирургии, проводит операции и оперативные вмешательства в лечении заболеваний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97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22500" cy="42146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96" y="3326113"/>
            <a:ext cx="7283669" cy="48368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78469" y="1305568"/>
            <a:ext cx="34599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Терапевт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19"/>
          <p:cNvSpPr/>
          <p:nvPr/>
        </p:nvSpPr>
        <p:spPr>
          <a:xfrm>
            <a:off x="189187" y="4359536"/>
            <a:ext cx="3468413" cy="23250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ru-RU" sz="360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Ведёт пациента и занимается диагностикой и лечением заболеваний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1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1028700"/>
            <a:ext cx="10972800" cy="61722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1028702"/>
            <a:ext cx="10972800" cy="6173272"/>
          </a:xfrm>
          <a:prstGeom prst="rect">
            <a:avLst/>
          </a:prstGeom>
          <a:solidFill>
            <a:srgbClr val="464342"/>
          </a:solidFill>
          <a:ln/>
        </p:spPr>
      </p:sp>
      <p:sp>
        <p:nvSpPr>
          <p:cNvPr id="4" name="Text 2"/>
          <p:cNvSpPr/>
          <p:nvPr/>
        </p:nvSpPr>
        <p:spPr>
          <a:xfrm>
            <a:off x="1579126" y="1481080"/>
            <a:ext cx="6777990" cy="5140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049"/>
              </a:lnSpc>
            </a:pPr>
            <a:r>
              <a:rPr lang="en-US" sz="3239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Общие факты о профессии врача</a:t>
            </a:r>
            <a:endParaRPr lang="en-US" sz="32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79126" y="2324130"/>
            <a:ext cx="7814459" cy="7894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73"/>
              </a:lnSpc>
            </a:pPr>
            <a:r>
              <a:rPr lang="en-US" sz="1295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Врач - это специалист, который занимается профессиональной медицинской деятельностью, оказывает медицинскую помощь больным и организует работу медицинского учреждения в целом.</a:t>
            </a:r>
            <a:endParaRPr lang="en-US" sz="12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126" y="3298629"/>
            <a:ext cx="2440305" cy="150813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579126" y="5012323"/>
            <a:ext cx="2188845" cy="2569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024"/>
              </a:lnSpc>
            </a:pPr>
            <a:r>
              <a:rPr lang="en-US" sz="1619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Медицинские центры</a:t>
            </a:r>
            <a:endParaRPr lang="en-US" sz="16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79126" y="5433804"/>
            <a:ext cx="2440305" cy="13157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73"/>
              </a:lnSpc>
            </a:pPr>
            <a:r>
              <a:rPr lang="en-US" sz="1295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На территории города действуют различные медицинские центры, в которых трудятся врачи различных направлений.</a:t>
            </a:r>
            <a:endParaRPr lang="en-US" sz="12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158" y="3298629"/>
            <a:ext cx="2440305" cy="150813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66158" y="5012323"/>
            <a:ext cx="2440305" cy="513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24"/>
              </a:lnSpc>
            </a:pPr>
            <a:r>
              <a:rPr lang="en-US" sz="1619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Специалисты медицины</a:t>
            </a:r>
            <a:endParaRPr lang="en-US" sz="16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4266158" y="5690802"/>
            <a:ext cx="2440305" cy="10526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73"/>
              </a:lnSpc>
            </a:pPr>
            <a:r>
              <a:rPr lang="en-US" sz="1295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Среди врачей есть терапевты, хирурги, травматологи, неврологи, стоматологи и другие.</a:t>
            </a:r>
            <a:endParaRPr lang="en-US" sz="12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193" y="3298627"/>
            <a:ext cx="2440394" cy="1508225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6953191" y="5012412"/>
            <a:ext cx="1645116" cy="2569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024"/>
              </a:lnSpc>
            </a:pPr>
            <a:r>
              <a:rPr lang="en-US" sz="1619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Лечение</a:t>
            </a:r>
            <a:endParaRPr lang="en-US" sz="16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6953193" y="5433895"/>
            <a:ext cx="2440394" cy="10526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73"/>
              </a:lnSpc>
            </a:pPr>
            <a:r>
              <a:rPr lang="en-US" sz="1295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Лечение зависит от видов и стадий заболеваний, их сложности и уровня научно-технического прогресса.</a:t>
            </a:r>
            <a:endParaRPr lang="en-US" sz="12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7DB466-1373-4834-BFDF-0C677F1E0C57}"/>
              </a:ext>
            </a:extLst>
          </p:cNvPr>
          <p:cNvSpPr txBox="1"/>
          <p:nvPr/>
        </p:nvSpPr>
        <p:spPr>
          <a:xfrm>
            <a:off x="9435341" y="6392342"/>
            <a:ext cx="13388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newUROKI.net</a:t>
            </a:r>
            <a:endParaRPr lang="ru-RU" sz="1350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132" y="-357186"/>
            <a:ext cx="9464040" cy="159067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Сколько учиться на врача?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4593" y="887467"/>
            <a:ext cx="11067393" cy="712141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Окончить 11 классов школы.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FFC000"/>
                </a:solidFill>
              </a:rPr>
              <a:t>Прохождение </a:t>
            </a:r>
            <a:r>
              <a:rPr lang="ru-RU" dirty="0">
                <a:solidFill>
                  <a:srgbClr val="FFC000"/>
                </a:solidFill>
              </a:rPr>
              <a:t>единого государственного экзамена (ЕГЭ</a:t>
            </a:r>
            <a:r>
              <a:rPr lang="ru-RU" dirty="0" smtClean="0">
                <a:solidFill>
                  <a:srgbClr val="FFC000"/>
                </a:solidFill>
              </a:rPr>
              <a:t>).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rgbClr val="FFC000"/>
                </a:solidFill>
              </a:rPr>
              <a:t>Далее студенту предстоит пройти обучение на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программе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бакалавриата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FFC000"/>
                </a:solidFill>
              </a:rPr>
              <a:t>длительностью 4 года, по окончании которой выпускник сможет работать только на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младших медицинских должностях </a:t>
            </a:r>
            <a:r>
              <a:rPr lang="ru-RU" dirty="0">
                <a:solidFill>
                  <a:srgbClr val="FFC000"/>
                </a:solidFill>
              </a:rPr>
              <a:t>(медсестра, медбрат, </a:t>
            </a:r>
            <a:r>
              <a:rPr lang="ru-RU" dirty="0" smtClean="0">
                <a:solidFill>
                  <a:srgbClr val="FFC000"/>
                </a:solidFill>
              </a:rPr>
              <a:t>фельдшер).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rgbClr val="FFC000"/>
                </a:solidFill>
              </a:rPr>
              <a:t>Чтобы стать врачом абитуриент должен пойти по другому пути — поступить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специалитет</a:t>
            </a:r>
            <a:r>
              <a:rPr lang="ru-RU" dirty="0">
                <a:solidFill>
                  <a:srgbClr val="FFC000"/>
                </a:solidFill>
              </a:rPr>
              <a:t>. </a:t>
            </a:r>
            <a:r>
              <a:rPr lang="ru-RU" dirty="0" err="1" smtClean="0">
                <a:solidFill>
                  <a:srgbClr val="FFC000"/>
                </a:solidFill>
              </a:rPr>
              <a:t>Длитель-ность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>
                <a:solidFill>
                  <a:srgbClr val="FFC000"/>
                </a:solidFill>
              </a:rPr>
              <a:t>обучения </a:t>
            </a:r>
            <a:r>
              <a:rPr lang="ru-RU" dirty="0" smtClean="0">
                <a:solidFill>
                  <a:srgbClr val="FFC000"/>
                </a:solidFill>
              </a:rPr>
              <a:t>составляет </a:t>
            </a:r>
            <a:r>
              <a:rPr lang="ru-RU" dirty="0">
                <a:solidFill>
                  <a:srgbClr val="FFC000"/>
                </a:solidFill>
              </a:rPr>
              <a:t>минимум 5 лет 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rgbClr val="FFC000"/>
                </a:solidFill>
              </a:rPr>
              <a:t>Чтобы получить более узкую специальность (например, хирург, кардиолог или гастроэнтеролог), необходимо </a:t>
            </a:r>
            <a:r>
              <a:rPr lang="ru-RU" dirty="0">
                <a:solidFill>
                  <a:srgbClr val="FF0000"/>
                </a:solidFill>
              </a:rPr>
              <a:t>в общей сложности</a:t>
            </a:r>
            <a:r>
              <a:rPr lang="ru-RU" dirty="0">
                <a:solidFill>
                  <a:srgbClr val="FFC000"/>
                </a:solidFill>
              </a:rPr>
              <a:t> отучиться </a:t>
            </a:r>
            <a:r>
              <a:rPr lang="ru-RU" dirty="0">
                <a:solidFill>
                  <a:srgbClr val="FF0000"/>
                </a:solidFill>
              </a:rPr>
              <a:t>6-9 лет</a:t>
            </a:r>
            <a:r>
              <a:rPr lang="ru-RU" dirty="0">
                <a:solidFill>
                  <a:srgbClr val="FFC000"/>
                </a:solidFill>
              </a:rPr>
              <a:t>, продолжив обучение в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ординатуре</a:t>
            </a:r>
            <a:r>
              <a:rPr lang="ru-RU" dirty="0">
                <a:solidFill>
                  <a:srgbClr val="FFC000"/>
                </a:solidFill>
              </a:rPr>
              <a:t> (2-4 года).</a:t>
            </a:r>
          </a:p>
        </p:txBody>
      </p:sp>
    </p:spTree>
    <p:extLst>
      <p:ext uri="{BB962C8B-B14F-4D97-AF65-F5344CB8AC3E}">
        <p14:creationId xmlns:p14="http://schemas.microsoft.com/office/powerpoint/2010/main" val="7126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1028700"/>
            <a:ext cx="10972800" cy="61722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1028700"/>
            <a:ext cx="10972800" cy="6174879"/>
          </a:xfrm>
          <a:prstGeom prst="rect">
            <a:avLst/>
          </a:prstGeom>
          <a:solidFill>
            <a:srgbClr val="464342"/>
          </a:solidFill>
          <a:ln/>
        </p:spPr>
      </p:sp>
      <p:sp>
        <p:nvSpPr>
          <p:cNvPr id="4" name="Text 2"/>
          <p:cNvSpPr/>
          <p:nvPr/>
        </p:nvSpPr>
        <p:spPr>
          <a:xfrm>
            <a:off x="1909346" y="1442861"/>
            <a:ext cx="7154019" cy="9413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706"/>
              </a:lnSpc>
            </a:pPr>
            <a:r>
              <a:rPr lang="en-US" sz="2965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Качества, которые помогут в профессии</a:t>
            </a:r>
            <a:endParaRPr lang="en-US" sz="29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909346" y="2685427"/>
            <a:ext cx="7154019" cy="7230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898"/>
              </a:lnSpc>
            </a:pPr>
            <a:r>
              <a:rPr lang="en-US" sz="1186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Врач - это ответственная профессия, которая требует высокой моральной и психологической устойчивости. Для того, чтобы стать успешным врачом, необходимо обладать определенными качествами.</a:t>
            </a:r>
            <a:endParaRPr lang="en-US" sz="11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1909346" y="3577860"/>
            <a:ext cx="3501777" cy="1409998"/>
          </a:xfrm>
          <a:prstGeom prst="roundRect">
            <a:avLst>
              <a:gd name="adj" fmla="val 6409"/>
            </a:avLst>
          </a:prstGeom>
          <a:solidFill>
            <a:srgbClr val="393636"/>
          </a:solidFill>
          <a:ln/>
        </p:spPr>
      </p:sp>
      <p:sp>
        <p:nvSpPr>
          <p:cNvPr id="7" name="Text 5"/>
          <p:cNvSpPr/>
          <p:nvPr/>
        </p:nvSpPr>
        <p:spPr>
          <a:xfrm>
            <a:off x="2059901" y="3728413"/>
            <a:ext cx="2000250" cy="2352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853"/>
              </a:lnSpc>
            </a:pPr>
            <a:r>
              <a:rPr lang="en-US" sz="1483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Доброжелательность</a:t>
            </a:r>
            <a:endParaRPr lang="en-US" sz="14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059902" y="4114266"/>
            <a:ext cx="3200668" cy="7230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898"/>
              </a:lnSpc>
            </a:pPr>
            <a:r>
              <a:rPr lang="en-US" sz="1186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Уметь понимать и проявлять заботу о пациентах для создания атмосферы уверенности и надежности.</a:t>
            </a:r>
            <a:endParaRPr lang="en-US" sz="11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561678" y="3577860"/>
            <a:ext cx="3501777" cy="1409998"/>
          </a:xfrm>
          <a:prstGeom prst="roundRect">
            <a:avLst>
              <a:gd name="adj" fmla="val 6409"/>
            </a:avLst>
          </a:prstGeom>
          <a:solidFill>
            <a:srgbClr val="393636"/>
          </a:solidFill>
          <a:ln/>
        </p:spPr>
      </p:sp>
      <p:sp>
        <p:nvSpPr>
          <p:cNvPr id="10" name="Text 8"/>
          <p:cNvSpPr/>
          <p:nvPr/>
        </p:nvSpPr>
        <p:spPr>
          <a:xfrm>
            <a:off x="5712232" y="3728413"/>
            <a:ext cx="1506081" cy="2352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853"/>
              </a:lnSpc>
            </a:pPr>
            <a:r>
              <a:rPr lang="en-US" sz="1483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Точность</a:t>
            </a:r>
            <a:endParaRPr lang="en-US" sz="14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712234" y="4114266"/>
            <a:ext cx="3200668" cy="7230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898"/>
              </a:lnSpc>
            </a:pPr>
            <a:r>
              <a:rPr lang="en-US" sz="1186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Способность вести документацию точно и аккуратно, чтобы соблюсти правила записи медицинской документации.</a:t>
            </a:r>
            <a:endParaRPr lang="en-US" sz="11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1909346" y="5138412"/>
            <a:ext cx="3501777" cy="1651010"/>
          </a:xfrm>
          <a:prstGeom prst="roundRect">
            <a:avLst>
              <a:gd name="adj" fmla="val 5473"/>
            </a:avLst>
          </a:prstGeom>
          <a:solidFill>
            <a:srgbClr val="393636"/>
          </a:solidFill>
          <a:ln/>
        </p:spPr>
      </p:sp>
      <p:sp>
        <p:nvSpPr>
          <p:cNvPr id="13" name="Text 11"/>
          <p:cNvSpPr/>
          <p:nvPr/>
        </p:nvSpPr>
        <p:spPr>
          <a:xfrm>
            <a:off x="2059901" y="5288965"/>
            <a:ext cx="2817495" cy="2352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853"/>
              </a:lnSpc>
            </a:pPr>
            <a:r>
              <a:rPr lang="en-US" sz="1483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Эмоциональная устойчивость</a:t>
            </a:r>
            <a:endParaRPr lang="en-US" sz="14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059902" y="5674819"/>
            <a:ext cx="3200668" cy="482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898"/>
              </a:lnSpc>
            </a:pPr>
            <a:r>
              <a:rPr lang="en-US" sz="1186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Врач должен уметь сохранять равновесие и самообладание даже в крайне ситуации.</a:t>
            </a:r>
            <a:endParaRPr lang="en-US" sz="11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5561678" y="5138412"/>
            <a:ext cx="3501777" cy="1651010"/>
          </a:xfrm>
          <a:prstGeom prst="roundRect">
            <a:avLst>
              <a:gd name="adj" fmla="val 5473"/>
            </a:avLst>
          </a:prstGeom>
          <a:solidFill>
            <a:srgbClr val="393636"/>
          </a:solidFill>
          <a:ln/>
        </p:spPr>
      </p:sp>
      <p:sp>
        <p:nvSpPr>
          <p:cNvPr id="16" name="Text 14"/>
          <p:cNvSpPr/>
          <p:nvPr/>
        </p:nvSpPr>
        <p:spPr>
          <a:xfrm>
            <a:off x="5712232" y="5288965"/>
            <a:ext cx="1506081" cy="2352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853"/>
              </a:lnSpc>
            </a:pPr>
            <a:r>
              <a:rPr lang="en-US" sz="1483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Проактивность</a:t>
            </a:r>
            <a:endParaRPr lang="en-US" sz="14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5712234" y="5674819"/>
            <a:ext cx="3200668" cy="9640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898"/>
              </a:lnSpc>
            </a:pPr>
            <a:r>
              <a:rPr lang="en-US" sz="1186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Необходимо постоянно учиться и развиваться, объединяться для совместной работы над решениями трудных проблем.</a:t>
            </a:r>
            <a:endParaRPr lang="en-US" sz="11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F6F32A-8E18-4CBB-978A-B8E49323FBA0}"/>
              </a:ext>
            </a:extLst>
          </p:cNvPr>
          <p:cNvSpPr txBox="1"/>
          <p:nvPr/>
        </p:nvSpPr>
        <p:spPr>
          <a:xfrm>
            <a:off x="9435341" y="6392342"/>
            <a:ext cx="13388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newUROKI.net</a:t>
            </a:r>
            <a:endParaRPr lang="ru-RU" sz="1350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311792" y="-20046"/>
            <a:ext cx="10366717" cy="9227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3633"/>
              </a:lnSpc>
            </a:pPr>
            <a:r>
              <a:rPr lang="en-US" sz="3600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Практические задания и учебные действия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64947" y="902748"/>
            <a:ext cx="8811373" cy="9104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ru-RU" sz="20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первоначальных знаний и практических навыков в мире медицины и профессии врача.</a:t>
            </a:r>
          </a:p>
          <a:p>
            <a:endParaRPr lang="en-US" sz="200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1979803" y="5042954"/>
            <a:ext cx="7013198" cy="29468"/>
          </a:xfrm>
          <a:prstGeom prst="rect">
            <a:avLst/>
          </a:prstGeom>
          <a:solidFill>
            <a:srgbClr val="393636"/>
          </a:solidFill>
          <a:ln/>
        </p:spPr>
      </p:sp>
      <p:grpSp>
        <p:nvGrpSpPr>
          <p:cNvPr id="22" name="Группа 21"/>
          <p:cNvGrpSpPr/>
          <p:nvPr/>
        </p:nvGrpSpPr>
        <p:grpSpPr>
          <a:xfrm>
            <a:off x="715323" y="2070639"/>
            <a:ext cx="9542774" cy="5139458"/>
            <a:chOff x="2127409" y="3292018"/>
            <a:chExt cx="6717984" cy="3501867"/>
          </a:xfrm>
        </p:grpSpPr>
        <p:sp>
          <p:nvSpPr>
            <p:cNvPr id="7" name="Shape 5"/>
            <p:cNvSpPr/>
            <p:nvPr/>
          </p:nvSpPr>
          <p:spPr>
            <a:xfrm>
              <a:off x="3681445" y="5042909"/>
              <a:ext cx="29468" cy="516761"/>
            </a:xfrm>
            <a:prstGeom prst="rect">
              <a:avLst/>
            </a:prstGeom>
            <a:solidFill>
              <a:srgbClr val="393636"/>
            </a:solidFill>
            <a:ln/>
          </p:spPr>
        </p:sp>
        <p:sp>
          <p:nvSpPr>
            <p:cNvPr id="8" name="Shape 6"/>
            <p:cNvSpPr/>
            <p:nvPr/>
          </p:nvSpPr>
          <p:spPr>
            <a:xfrm>
              <a:off x="3530086" y="4876906"/>
              <a:ext cx="332185" cy="332185"/>
            </a:xfrm>
            <a:prstGeom prst="roundRect">
              <a:avLst>
                <a:gd name="adj" fmla="val 26668"/>
              </a:avLst>
            </a:prstGeom>
            <a:solidFill>
              <a:srgbClr val="393636"/>
            </a:solidFill>
            <a:ln/>
          </p:spPr>
        </p:sp>
        <p:sp>
          <p:nvSpPr>
            <p:cNvPr id="9" name="Text 7"/>
            <p:cNvSpPr/>
            <p:nvPr/>
          </p:nvSpPr>
          <p:spPr>
            <a:xfrm>
              <a:off x="3647599" y="4904586"/>
              <a:ext cx="97155" cy="27682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algn="ctr"/>
              <a:r>
                <a:rPr lang="en-US" sz="3200" dirty="0">
                  <a:solidFill>
                    <a:srgbClr val="EBCCBB"/>
                  </a:solidFill>
                  <a:latin typeface="Arial" panose="020B0604020202020204" pitchFamily="34" charset="0"/>
                  <a:ea typeface="Gelasio" pitchFamily="34" charset="-122"/>
                  <a:cs typeface="Arial" panose="020B0604020202020204" pitchFamily="34" charset="0"/>
                </a:rPr>
                <a:t>1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8"/>
            <p:cNvSpPr/>
            <p:nvPr/>
          </p:nvSpPr>
          <p:spPr>
            <a:xfrm>
              <a:off x="2321719" y="5707321"/>
              <a:ext cx="2748915" cy="230654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algn="ctr"/>
              <a:r>
                <a:rPr lang="ru-RU" sz="2800" dirty="0">
                  <a:solidFill>
                    <a:srgbClr val="EBCCBB"/>
                  </a:solidFill>
                  <a:latin typeface="Arial" panose="020B0604020202020204" pitchFamily="34" charset="0"/>
                  <a:ea typeface="Gelasio" pitchFamily="34" charset="-122"/>
                  <a:cs typeface="Arial" panose="020B0604020202020204" pitchFamily="34" charset="0"/>
                </a:rPr>
                <a:t>Д</a:t>
              </a:r>
              <a:r>
                <a:rPr lang="en-US" sz="2800" dirty="0" err="1" smtClean="0">
                  <a:solidFill>
                    <a:srgbClr val="EBCCBB"/>
                  </a:solidFill>
                  <a:latin typeface="Arial" panose="020B0604020202020204" pitchFamily="34" charset="0"/>
                  <a:ea typeface="Gelasio" pitchFamily="34" charset="-122"/>
                  <a:cs typeface="Arial" panose="020B0604020202020204" pitchFamily="34" charset="0"/>
                </a:rPr>
                <a:t>авление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9"/>
            <p:cNvSpPr/>
            <p:nvPr/>
          </p:nvSpPr>
          <p:spPr>
            <a:xfrm>
              <a:off x="2127409" y="6085582"/>
              <a:ext cx="3137535" cy="708303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algn="ctr"/>
              <a:r>
                <a:rPr lang="en-US" sz="2000" dirty="0">
                  <a:solidFill>
                    <a:srgbClr val="C9C2C0"/>
                  </a:solidFill>
                  <a:latin typeface="Arial" panose="020B0604020202020204" pitchFamily="34" charset="0"/>
                  <a:ea typeface="Gelasio" pitchFamily="34" charset="-122"/>
                  <a:cs typeface="Arial" panose="020B0604020202020204" pitchFamily="34" charset="0"/>
                </a:rPr>
                <a:t>Текущее состояние пациента может сообщить его пульс, давление и температура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Shape 10"/>
            <p:cNvSpPr/>
            <p:nvPr/>
          </p:nvSpPr>
          <p:spPr>
            <a:xfrm>
              <a:off x="5471579" y="4526237"/>
              <a:ext cx="29468" cy="516761"/>
            </a:xfrm>
            <a:prstGeom prst="rect">
              <a:avLst/>
            </a:prstGeom>
            <a:solidFill>
              <a:srgbClr val="393636"/>
            </a:solidFill>
            <a:ln/>
          </p:spPr>
        </p:sp>
        <p:sp>
          <p:nvSpPr>
            <p:cNvPr id="13" name="Shape 11"/>
            <p:cNvSpPr/>
            <p:nvPr/>
          </p:nvSpPr>
          <p:spPr>
            <a:xfrm>
              <a:off x="5320221" y="4876906"/>
              <a:ext cx="332185" cy="332185"/>
            </a:xfrm>
            <a:prstGeom prst="roundRect">
              <a:avLst>
                <a:gd name="adj" fmla="val 26668"/>
              </a:avLst>
            </a:prstGeom>
            <a:solidFill>
              <a:srgbClr val="393636"/>
            </a:solidFill>
            <a:ln/>
          </p:spPr>
        </p:sp>
        <p:sp>
          <p:nvSpPr>
            <p:cNvPr id="14" name="Text 12"/>
            <p:cNvSpPr/>
            <p:nvPr/>
          </p:nvSpPr>
          <p:spPr>
            <a:xfrm>
              <a:off x="5423446" y="4904586"/>
              <a:ext cx="125730" cy="27682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algn="ctr"/>
              <a:r>
                <a:rPr lang="en-US" sz="3200" dirty="0">
                  <a:solidFill>
                    <a:srgbClr val="EBCCBB"/>
                  </a:solidFill>
                  <a:latin typeface="Arial" panose="020B0604020202020204" pitchFamily="34" charset="0"/>
                  <a:ea typeface="Gelasio" pitchFamily="34" charset="-122"/>
                  <a:cs typeface="Arial" panose="020B0604020202020204" pitchFamily="34" charset="0"/>
                </a:rPr>
                <a:t>2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13"/>
            <p:cNvSpPr/>
            <p:nvPr/>
          </p:nvSpPr>
          <p:spPr>
            <a:xfrm>
              <a:off x="4263301" y="3292018"/>
              <a:ext cx="2446020" cy="230654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algn="ctr"/>
              <a:r>
                <a:rPr lang="en-US" sz="2800" dirty="0">
                  <a:solidFill>
                    <a:srgbClr val="EBCCBB"/>
                  </a:solidFill>
                  <a:latin typeface="Arial" panose="020B0604020202020204" pitchFamily="34" charset="0"/>
                  <a:ea typeface="Gelasio" pitchFamily="34" charset="-122"/>
                  <a:cs typeface="Arial" panose="020B0604020202020204" pitchFamily="34" charset="0"/>
                </a:rPr>
                <a:t>Медицинская информация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14"/>
            <p:cNvSpPr/>
            <p:nvPr/>
          </p:nvSpPr>
          <p:spPr>
            <a:xfrm>
              <a:off x="3917545" y="3670280"/>
              <a:ext cx="3137624" cy="708303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algn="ctr"/>
              <a:r>
                <a:rPr lang="en-US" sz="2000" dirty="0">
                  <a:solidFill>
                    <a:srgbClr val="C9C2C0"/>
                  </a:solidFill>
                  <a:latin typeface="Arial" panose="020B0604020202020204" pitchFamily="34" charset="0"/>
                  <a:ea typeface="Gelasio" pitchFamily="34" charset="-122"/>
                  <a:cs typeface="Arial" panose="020B0604020202020204" pitchFamily="34" charset="0"/>
                </a:rPr>
                <a:t>Получение медицинской информации, диагностика заболеваний, поддержание здоровья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Shape 15"/>
            <p:cNvSpPr/>
            <p:nvPr/>
          </p:nvSpPr>
          <p:spPr>
            <a:xfrm>
              <a:off x="7261803" y="5042909"/>
              <a:ext cx="29468" cy="516761"/>
            </a:xfrm>
            <a:prstGeom prst="rect">
              <a:avLst/>
            </a:prstGeom>
            <a:solidFill>
              <a:srgbClr val="393636"/>
            </a:solidFill>
            <a:ln/>
          </p:spPr>
        </p:sp>
        <p:sp>
          <p:nvSpPr>
            <p:cNvPr id="18" name="Shape 16"/>
            <p:cNvSpPr/>
            <p:nvPr/>
          </p:nvSpPr>
          <p:spPr>
            <a:xfrm>
              <a:off x="7110444" y="4876906"/>
              <a:ext cx="332185" cy="332185"/>
            </a:xfrm>
            <a:prstGeom prst="roundRect">
              <a:avLst>
                <a:gd name="adj" fmla="val 26668"/>
              </a:avLst>
            </a:prstGeom>
            <a:solidFill>
              <a:srgbClr val="393636"/>
            </a:solidFill>
            <a:ln/>
          </p:spPr>
        </p:sp>
        <p:sp>
          <p:nvSpPr>
            <p:cNvPr id="19" name="Text 17"/>
            <p:cNvSpPr/>
            <p:nvPr/>
          </p:nvSpPr>
          <p:spPr>
            <a:xfrm>
              <a:off x="7213670" y="4904586"/>
              <a:ext cx="125730" cy="27682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algn="ctr"/>
              <a:r>
                <a:rPr lang="en-US" sz="3200" dirty="0">
                  <a:solidFill>
                    <a:srgbClr val="EBCCBB"/>
                  </a:solidFill>
                  <a:latin typeface="Arial" panose="020B0604020202020204" pitchFamily="34" charset="0"/>
                  <a:ea typeface="Gelasio" pitchFamily="34" charset="-122"/>
                  <a:cs typeface="Arial" panose="020B0604020202020204" pitchFamily="34" charset="0"/>
                </a:rPr>
                <a:t>3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 18"/>
            <p:cNvSpPr/>
            <p:nvPr/>
          </p:nvSpPr>
          <p:spPr>
            <a:xfrm>
              <a:off x="6244977" y="5707321"/>
              <a:ext cx="2063115" cy="230654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algn="ctr"/>
              <a:r>
                <a:rPr lang="en-US" sz="2800" dirty="0">
                  <a:solidFill>
                    <a:srgbClr val="EBCCBB"/>
                  </a:solidFill>
                  <a:latin typeface="Arial" panose="020B0604020202020204" pitchFamily="34" charset="0"/>
                  <a:ea typeface="Gelasio" pitchFamily="34" charset="-122"/>
                  <a:cs typeface="Arial" panose="020B0604020202020204" pitchFamily="34" charset="0"/>
                </a:rPr>
                <a:t>Визуализация органов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 19"/>
            <p:cNvSpPr/>
            <p:nvPr/>
          </p:nvSpPr>
          <p:spPr>
            <a:xfrm>
              <a:off x="5707769" y="6085582"/>
              <a:ext cx="3137624" cy="708303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algn="ctr"/>
              <a:r>
                <a:rPr lang="en-US" sz="2000" dirty="0">
                  <a:solidFill>
                    <a:srgbClr val="C9C2C0"/>
                  </a:solidFill>
                  <a:latin typeface="Arial" panose="020B0604020202020204" pitchFamily="34" charset="0"/>
                  <a:ea typeface="Gelasio" pitchFamily="34" charset="-122"/>
                  <a:cs typeface="Arial" panose="020B0604020202020204" pitchFamily="34" charset="0"/>
                </a:rPr>
                <a:t>Компьютерная томография (КТ) и магнитно-резонансная томография (МРТ) и другие методы обследования пациентов.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350837" y="3995306"/>
            <a:ext cx="274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Работа с микроскопом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60939" y="5188144"/>
            <a:ext cx="326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Работа с кейсом «Физиология»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0" y="5116222"/>
            <a:ext cx="445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Работа с кейсом «</a:t>
            </a:r>
            <a:r>
              <a:rPr lang="ru-RU" dirty="0" err="1" smtClean="0">
                <a:solidFill>
                  <a:srgbClr val="FF0000"/>
                </a:solidFill>
              </a:rPr>
              <a:t>Нейролаборатория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499</Words>
  <Application>Microsoft Office PowerPoint</Application>
  <PresentationFormat>Произвольный</PresentationFormat>
  <Paragraphs>65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Gelasio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Сколько учиться на врача?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13</cp:revision>
  <dcterms:created xsi:type="dcterms:W3CDTF">2023-08-09T07:21:24Z</dcterms:created>
  <dcterms:modified xsi:type="dcterms:W3CDTF">2023-12-02T17:41:49Z</dcterms:modified>
</cp:coreProperties>
</file>