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4"/>
  </p:notesMasterIdLst>
  <p:sldIdLst>
    <p:sldId id="285" r:id="rId2"/>
    <p:sldId id="271" r:id="rId3"/>
    <p:sldId id="259" r:id="rId4"/>
    <p:sldId id="281" r:id="rId5"/>
    <p:sldId id="287" r:id="rId6"/>
    <p:sldId id="282" r:id="rId7"/>
    <p:sldId id="286" r:id="rId8"/>
    <p:sldId id="272" r:id="rId9"/>
    <p:sldId id="288" r:id="rId10"/>
    <p:sldId id="289" r:id="rId11"/>
    <p:sldId id="290" r:id="rId12"/>
    <p:sldId id="291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4" d="100"/>
          <a:sy n="84" d="100"/>
        </p:scale>
        <p:origin x="-1402" y="-6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EFA021B-E868-4F2C-94B0-D7C98595908C}" type="datetimeFigureOut">
              <a:rPr lang="ru-RU" smtClean="0"/>
              <a:t>14.12.2022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C434E7F-68E7-40A1-B021-A735D8E0AFE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329797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2531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22532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605B7A3C-423A-46C3-8A0A-495CD918D63B}" type="slidenum">
              <a:rPr lang="ru-RU" smtClean="0"/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7</a:t>
            </a:fld>
            <a:endParaRPr lang="ru-RU" smtClean="0"/>
          </a:p>
        </p:txBody>
      </p:sp>
    </p:spTree>
    <p:extLst>
      <p:ext uri="{BB962C8B-B14F-4D97-AF65-F5344CB8AC3E}">
        <p14:creationId xmlns:p14="http://schemas.microsoft.com/office/powerpoint/2010/main" val="42749796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584266-DE80-4239-AB46-F5A74FF4CF12}" type="datetimeFigureOut">
              <a:rPr lang="ru-RU" smtClean="0"/>
              <a:pPr/>
              <a:t>14.12.2022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AD328B-D4BE-4DBE-A36C-72A3F14BCAD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584266-DE80-4239-AB46-F5A74FF4CF12}" type="datetimeFigureOut">
              <a:rPr lang="ru-RU" smtClean="0"/>
              <a:pPr/>
              <a:t>14.12.2022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AD328B-D4BE-4DBE-A36C-72A3F14BCAD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584266-DE80-4239-AB46-F5A74FF4CF12}" type="datetimeFigureOut">
              <a:rPr lang="ru-RU" smtClean="0"/>
              <a:pPr/>
              <a:t>14.12.2022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AD328B-D4BE-4DBE-A36C-72A3F14BCADD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584266-DE80-4239-AB46-F5A74FF4CF12}" type="datetimeFigureOut">
              <a:rPr lang="ru-RU" smtClean="0"/>
              <a:pPr/>
              <a:t>14.12.2022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AD328B-D4BE-4DBE-A36C-72A3F14BCAD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584266-DE80-4239-AB46-F5A74FF4CF12}" type="datetimeFigureOut">
              <a:rPr lang="ru-RU" smtClean="0"/>
              <a:pPr/>
              <a:t>14.12.2022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AD328B-D4BE-4DBE-A36C-72A3F14BCAD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584266-DE80-4239-AB46-F5A74FF4CF12}" type="datetimeFigureOut">
              <a:rPr lang="ru-RU" smtClean="0"/>
              <a:pPr/>
              <a:t>14.12.2022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AD328B-D4BE-4DBE-A36C-72A3F14BCAD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584266-DE80-4239-AB46-F5A74FF4CF12}" type="datetimeFigureOut">
              <a:rPr lang="ru-RU" smtClean="0"/>
              <a:pPr/>
              <a:t>14.12.2022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AD328B-D4BE-4DBE-A36C-72A3F14BCAD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584266-DE80-4239-AB46-F5A74FF4CF12}" type="datetimeFigureOut">
              <a:rPr lang="ru-RU" smtClean="0"/>
              <a:pPr/>
              <a:t>14.12.2022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AD328B-D4BE-4DBE-A36C-72A3F14BCAD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584266-DE80-4239-AB46-F5A74FF4CF12}" type="datetimeFigureOut">
              <a:rPr lang="ru-RU" smtClean="0"/>
              <a:pPr/>
              <a:t>14.12.2022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AD328B-D4BE-4DBE-A36C-72A3F14BCAD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584266-DE80-4239-AB46-F5A74FF4CF12}" type="datetimeFigureOut">
              <a:rPr lang="ru-RU" smtClean="0"/>
              <a:pPr/>
              <a:t>14.12.2022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AD328B-D4BE-4DBE-A36C-72A3F14BCAD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584266-DE80-4239-AB46-F5A74FF4CF12}" type="datetimeFigureOut">
              <a:rPr lang="ru-RU" smtClean="0"/>
              <a:pPr/>
              <a:t>14.12.2022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AD328B-D4BE-4DBE-A36C-72A3F14BCAD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68584266-DE80-4239-AB46-F5A74FF4CF12}" type="datetimeFigureOut">
              <a:rPr lang="ru-RU" smtClean="0"/>
              <a:pPr/>
              <a:t>14.12.2022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B1AD328B-D4BE-4DBE-A36C-72A3F14BCAD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09530" y="1268761"/>
            <a:ext cx="5346646" cy="2664295"/>
          </a:xfrm>
        </p:spPr>
        <p:txBody>
          <a:bodyPr>
            <a:normAutofit fontScale="90000"/>
          </a:bodyPr>
          <a:lstStyle/>
          <a:p>
            <a:r>
              <a:rPr lang="ru-RU" altLang="ru-RU" b="1" dirty="0" smtClean="0">
                <a:solidFill>
                  <a:schemeClr val="tx2">
                    <a:lumMod val="75000"/>
                  </a:schemeClr>
                </a:solidFill>
              </a:rPr>
              <a:t>РОДИТЕЛЯМ </a:t>
            </a:r>
            <a:br>
              <a:rPr lang="ru-RU" altLang="ru-RU" b="1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ru-RU" altLang="ru-RU" b="1" dirty="0" smtClean="0">
                <a:solidFill>
                  <a:schemeClr val="tx2">
                    <a:lumMod val="75000"/>
                  </a:schemeClr>
                </a:solidFill>
              </a:rPr>
              <a:t>ОБ</a:t>
            </a:r>
            <a:r>
              <a:rPr lang="en-US" altLang="ru-RU" b="1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altLang="ru-RU" b="1" dirty="0" smtClean="0">
                <a:solidFill>
                  <a:schemeClr val="tx2">
                    <a:lumMod val="75000"/>
                  </a:schemeClr>
                </a:solidFill>
              </a:rPr>
              <a:t>  ЭКЗАМЕНАХ</a:t>
            </a:r>
            <a:br>
              <a:rPr lang="ru-RU" altLang="ru-RU" b="1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ru-RU" altLang="ru-RU" sz="3100" b="1" dirty="0" smtClean="0">
                <a:solidFill>
                  <a:schemeClr val="tx2">
                    <a:lumMod val="75000"/>
                  </a:schemeClr>
                </a:solidFill>
              </a:rPr>
              <a:t>(Психологическая поддержка ребенка в семье в период подготовки к ОГЭ)</a:t>
            </a:r>
            <a:endParaRPr lang="ru-RU" sz="31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11560" y="5679896"/>
            <a:ext cx="4032448" cy="914400"/>
          </a:xfrm>
        </p:spPr>
        <p:txBody>
          <a:bodyPr/>
          <a:lstStyle/>
          <a:p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tahoma" panose="020B0604030504040204" pitchFamily="34" charset="0"/>
              </a:rPr>
              <a:t>Педагог-психолог</a:t>
            </a:r>
          </a:p>
          <a:p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tahoma" panose="020B0604030504040204" pitchFamily="34" charset="0"/>
              </a:rPr>
              <a:t>Бондаренко Ю.П.</a:t>
            </a:r>
          </a:p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115617" y="260648"/>
            <a:ext cx="698477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tahoma" panose="020B0604030504040204" pitchFamily="34" charset="0"/>
              </a:rPr>
              <a:t>МБОУ Сургутский естественно-научный лицей</a:t>
            </a:r>
            <a:r>
              <a:rPr lang="ru-RU" b="1" dirty="0" smtClean="0">
                <a:solidFill>
                  <a:srgbClr val="000000"/>
                </a:solidFill>
                <a:latin typeface="tahoma" panose="020B0604030504040204" pitchFamily="34" charset="0"/>
              </a:rPr>
              <a:t> </a:t>
            </a:r>
          </a:p>
        </p:txBody>
      </p:sp>
      <p:pic>
        <p:nvPicPr>
          <p:cNvPr id="5" name="Picture 2" descr="3d человечки книги картинки, стоковые фото 3d человечки книги |  Depositphotos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1844824"/>
            <a:ext cx="2269863" cy="2867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8775870" y="6488668"/>
            <a:ext cx="4796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>
                <a:solidFill>
                  <a:schemeClr val="bg2">
                    <a:lumMod val="75000"/>
                  </a:schemeClr>
                </a:solidFill>
              </a:rPr>
              <a:t>НП</a:t>
            </a:r>
          </a:p>
        </p:txBody>
      </p:sp>
    </p:spTree>
    <p:extLst>
      <p:ext uri="{BB962C8B-B14F-4D97-AF65-F5344CB8AC3E}">
        <p14:creationId xmlns:p14="http://schemas.microsoft.com/office/powerpoint/2010/main" val="326516816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1340769"/>
            <a:ext cx="8712968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solidFill>
                  <a:schemeClr val="tx2">
                    <a:lumMod val="75000"/>
                  </a:schemeClr>
                </a:solidFill>
              </a:rPr>
              <a:t>Как оказывать поддержку?             </a:t>
            </a:r>
            <a:endParaRPr lang="ru-RU" sz="2000" dirty="0">
              <a:solidFill>
                <a:schemeClr val="tx2">
                  <a:lumMod val="75000"/>
                </a:schemeClr>
              </a:solidFill>
            </a:endParaRPr>
          </a:p>
          <a:p>
            <a:pPr algn="just"/>
            <a:r>
              <a:rPr lang="ru-RU" sz="2000" dirty="0">
                <a:solidFill>
                  <a:schemeClr val="tx2">
                    <a:lumMod val="75000"/>
                  </a:schemeClr>
                </a:solidFill>
              </a:rPr>
              <a:t>• Добрыми словами (например: «Зная тебя, я уверен, что ты всё сделаешь хорошо!»,  «Ты знаешь это очень хорошо», «У тебя всё получится!», «Я буду мысленно всегда рядом с тобой!»</a:t>
            </a:r>
            <a:r>
              <a:rPr lang="ru-RU" sz="2000" b="1" dirty="0">
                <a:solidFill>
                  <a:schemeClr val="tx2">
                    <a:lumMod val="75000"/>
                  </a:schemeClr>
                </a:solidFill>
              </a:rPr>
              <a:t>                                                                 </a:t>
            </a:r>
            <a:endParaRPr lang="ru-RU" sz="2000" dirty="0">
              <a:solidFill>
                <a:schemeClr val="tx2">
                  <a:lumMod val="75000"/>
                </a:schemeClr>
              </a:solidFill>
            </a:endParaRPr>
          </a:p>
          <a:p>
            <a:pPr algn="just"/>
            <a:r>
              <a:rPr lang="ru-RU" sz="2000" dirty="0">
                <a:solidFill>
                  <a:schemeClr val="tx2">
                    <a:lumMod val="75000"/>
                  </a:schemeClr>
                </a:solidFill>
              </a:rPr>
              <a:t>• Совместными действиями (присутствием при домашних занятиях ребёнка, совместными прогулками, совместными занятиями спортом)</a:t>
            </a:r>
          </a:p>
          <a:p>
            <a:pPr algn="just"/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</a:rPr>
              <a:t>•  </a:t>
            </a:r>
            <a:r>
              <a:rPr lang="ru-RU" sz="2000" dirty="0">
                <a:solidFill>
                  <a:schemeClr val="tx2">
                    <a:lumMod val="75000"/>
                  </a:schemeClr>
                </a:solidFill>
              </a:rPr>
              <a:t>Доброжелательным выражением лица, тоном высказываний, </a:t>
            </a:r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</a:rPr>
              <a:t>прикосновений</a:t>
            </a:r>
            <a:endParaRPr lang="ru-RU" sz="2000" u="sng" dirty="0">
              <a:solidFill>
                <a:schemeClr val="tx2">
                  <a:lumMod val="75000"/>
                </a:schemeClr>
              </a:solidFill>
            </a:endParaRPr>
          </a:p>
          <a:p>
            <a:pPr algn="ctr"/>
            <a:r>
              <a:rPr lang="ru-RU" sz="2000" b="1" dirty="0">
                <a:solidFill>
                  <a:schemeClr val="tx2">
                    <a:lumMod val="75000"/>
                  </a:schemeClr>
                </a:solidFill>
              </a:rPr>
              <a:t>Категорически нельзя!!!</a:t>
            </a:r>
            <a:endParaRPr lang="ru-RU" sz="2000" dirty="0">
              <a:solidFill>
                <a:schemeClr val="tx2">
                  <a:lumMod val="75000"/>
                </a:schemeClr>
              </a:solidFill>
            </a:endParaRPr>
          </a:p>
          <a:p>
            <a:pPr algn="just"/>
            <a:r>
              <a:rPr lang="ru-RU" sz="2000" dirty="0">
                <a:solidFill>
                  <a:schemeClr val="tx2">
                    <a:lumMod val="75000"/>
                  </a:schemeClr>
                </a:solidFill>
              </a:rPr>
              <a:t>• Постоянно использовать в своих высказываниях частицу «не» и слово «должен»</a:t>
            </a:r>
          </a:p>
          <a:p>
            <a:pPr algn="just"/>
            <a:r>
              <a:rPr lang="ru-RU" sz="2000" dirty="0">
                <a:solidFill>
                  <a:schemeClr val="tx2">
                    <a:lumMod val="75000"/>
                  </a:schemeClr>
                </a:solidFill>
              </a:rPr>
              <a:t>• Рассматривать </a:t>
            </a:r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</a:rPr>
              <a:t>ГИА </a:t>
            </a:r>
            <a:r>
              <a:rPr lang="ru-RU" sz="2000" dirty="0">
                <a:solidFill>
                  <a:schemeClr val="tx2">
                    <a:lumMod val="75000"/>
                  </a:schemeClr>
                </a:solidFill>
              </a:rPr>
              <a:t>как единственный фактор, который имеет значение для будущего ребёнка.</a:t>
            </a:r>
          </a:p>
          <a:p>
            <a:pPr algn="ctr"/>
            <a:r>
              <a:rPr lang="ru-RU" sz="2000" b="1" dirty="0">
                <a:solidFill>
                  <a:schemeClr val="tx2">
                    <a:lumMod val="75000"/>
                  </a:schemeClr>
                </a:solidFill>
              </a:rPr>
              <a:t>Очень важно:          </a:t>
            </a:r>
            <a:endParaRPr lang="ru-RU" sz="2000" dirty="0">
              <a:solidFill>
                <a:schemeClr val="tx2">
                  <a:lumMod val="75000"/>
                </a:schemeClr>
              </a:solidFill>
            </a:endParaRPr>
          </a:p>
          <a:p>
            <a:pPr algn="just"/>
            <a:r>
              <a:rPr lang="ru-RU" sz="2000" dirty="0">
                <a:solidFill>
                  <a:schemeClr val="tx2">
                    <a:lumMod val="75000"/>
                  </a:schemeClr>
                </a:solidFill>
              </a:rPr>
              <a:t>•  Поддерживать рабочий настрой ребёнка.</a:t>
            </a:r>
            <a:r>
              <a:rPr lang="ru-RU" sz="2000" b="1" dirty="0">
                <a:solidFill>
                  <a:schemeClr val="tx2">
                    <a:lumMod val="75000"/>
                  </a:schemeClr>
                </a:solidFill>
              </a:rPr>
              <a:t>    </a:t>
            </a:r>
            <a:endParaRPr lang="ru-RU" sz="2000" dirty="0">
              <a:solidFill>
                <a:schemeClr val="tx2">
                  <a:lumMod val="75000"/>
                </a:schemeClr>
              </a:solidFill>
            </a:endParaRPr>
          </a:p>
          <a:p>
            <a:pPr algn="just"/>
            <a:r>
              <a:rPr lang="ru-RU" sz="2000" dirty="0">
                <a:solidFill>
                  <a:schemeClr val="tx2">
                    <a:lumMod val="75000"/>
                  </a:schemeClr>
                </a:solidFill>
              </a:rPr>
              <a:t>•  Быть спокойным, уравновешенным, доброжелательным в общении с ребёнком.</a:t>
            </a:r>
          </a:p>
          <a:p>
            <a:pPr algn="just"/>
            <a:r>
              <a:rPr lang="ru-RU" sz="2000" dirty="0">
                <a:solidFill>
                  <a:schemeClr val="tx2">
                    <a:lumMod val="75000"/>
                  </a:schemeClr>
                </a:solidFill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26068487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512" y="4866474"/>
            <a:ext cx="7200800" cy="1507067"/>
          </a:xfrm>
        </p:spPr>
        <p:txBody>
          <a:bodyPr/>
          <a:lstStyle/>
          <a:p>
            <a:pPr algn="ctr"/>
            <a:r>
              <a:rPr lang="ru-RU" sz="3200" b="1" dirty="0" smtClean="0">
                <a:solidFill>
                  <a:schemeClr val="tx2">
                    <a:lumMod val="75000"/>
                  </a:schemeClr>
                </a:solidFill>
              </a:rPr>
              <a:t>Мама-папа-терапия</a:t>
            </a:r>
            <a:endParaRPr lang="en-US" sz="3200" b="1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827" y="630045"/>
            <a:ext cx="3544109" cy="4236429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Box 4"/>
          <p:cNvSpPr txBox="1"/>
          <p:nvPr/>
        </p:nvSpPr>
        <p:spPr>
          <a:xfrm>
            <a:off x="4050276" y="572470"/>
            <a:ext cx="4410155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chemeClr val="tx2">
                    <a:lumMod val="75000"/>
                  </a:schemeClr>
                </a:solidFill>
              </a:rPr>
              <a:t>Я </a:t>
            </a:r>
            <a:r>
              <a:rPr lang="en-US" sz="2400" b="1" dirty="0" err="1">
                <a:solidFill>
                  <a:schemeClr val="tx2">
                    <a:lumMod val="75000"/>
                  </a:schemeClr>
                </a:solidFill>
              </a:rPr>
              <a:t>люблю</a:t>
            </a:r>
            <a:r>
              <a:rPr lang="en-US" sz="2400" b="1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2400" b="1" dirty="0" err="1" smtClean="0">
                <a:solidFill>
                  <a:schemeClr val="tx2">
                    <a:lumMod val="75000"/>
                  </a:schemeClr>
                </a:solidFill>
              </a:rPr>
              <a:t>тебя</a:t>
            </a:r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</a:rPr>
              <a:t>!</a:t>
            </a:r>
            <a:endParaRPr lang="en-US" sz="2400" b="1" dirty="0" smtClean="0">
              <a:solidFill>
                <a:schemeClr val="tx2">
                  <a:lumMod val="75000"/>
                </a:schemeClr>
              </a:solidFill>
            </a:endParaRPr>
          </a:p>
          <a:p>
            <a:pPr algn="ctr"/>
            <a:r>
              <a:rPr lang="en-US" sz="2400" b="1" dirty="0" smtClean="0">
                <a:solidFill>
                  <a:schemeClr val="tx2">
                    <a:lumMod val="75000"/>
                  </a:schemeClr>
                </a:solidFill>
              </a:rPr>
              <a:t>Я </a:t>
            </a:r>
            <a:r>
              <a:rPr lang="en-US" sz="2400" b="1" dirty="0" err="1">
                <a:solidFill>
                  <a:schemeClr val="tx2">
                    <a:lumMod val="75000"/>
                  </a:schemeClr>
                </a:solidFill>
              </a:rPr>
              <a:t>горжусь</a:t>
            </a:r>
            <a:r>
              <a:rPr lang="en-US" sz="2400" b="1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2400" b="1" dirty="0" err="1" smtClean="0">
                <a:solidFill>
                  <a:schemeClr val="tx2">
                    <a:lumMod val="75000"/>
                  </a:schemeClr>
                </a:solidFill>
              </a:rPr>
              <a:t>тобой</a:t>
            </a:r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</a:rPr>
              <a:t>!</a:t>
            </a:r>
            <a:r>
              <a:rPr lang="en-US" sz="2400" b="1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</a:p>
          <a:p>
            <a:pPr algn="ctr"/>
            <a:r>
              <a:rPr lang="en-US" sz="2400" b="1" dirty="0" smtClean="0">
                <a:solidFill>
                  <a:schemeClr val="tx2">
                    <a:lumMod val="75000"/>
                  </a:schemeClr>
                </a:solidFill>
              </a:rPr>
              <a:t>Я </a:t>
            </a:r>
            <a:r>
              <a:rPr lang="en-US" sz="2400" b="1" dirty="0" err="1">
                <a:solidFill>
                  <a:schemeClr val="tx2">
                    <a:lumMod val="75000"/>
                  </a:schemeClr>
                </a:solidFill>
              </a:rPr>
              <a:t>очень</a:t>
            </a:r>
            <a:r>
              <a:rPr lang="en-US" sz="2400" b="1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2400" b="1" dirty="0" err="1" smtClean="0">
                <a:solidFill>
                  <a:schemeClr val="tx2">
                    <a:lumMod val="75000"/>
                  </a:schemeClr>
                </a:solidFill>
              </a:rPr>
              <a:t>рад</a:t>
            </a:r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</a:rPr>
              <a:t>(</a:t>
            </a:r>
            <a:r>
              <a:rPr lang="en-US" sz="2400" b="1" dirty="0" smtClean="0">
                <a:solidFill>
                  <a:schemeClr val="tx2">
                    <a:lumMod val="75000"/>
                  </a:schemeClr>
                </a:solidFill>
              </a:rPr>
              <a:t>а</a:t>
            </a:r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</a:rPr>
              <a:t>)</a:t>
            </a:r>
            <a:r>
              <a:rPr lang="en-US" sz="2400" b="1" dirty="0" smtClean="0">
                <a:solidFill>
                  <a:schemeClr val="tx2">
                    <a:lumMod val="75000"/>
                  </a:schemeClr>
                </a:solidFill>
              </a:rPr>
              <a:t>, </a:t>
            </a:r>
            <a:r>
              <a:rPr lang="en-US" sz="2400" b="1" dirty="0" err="1">
                <a:solidFill>
                  <a:schemeClr val="tx2">
                    <a:lumMod val="75000"/>
                  </a:schemeClr>
                </a:solidFill>
              </a:rPr>
              <a:t>что</a:t>
            </a:r>
            <a:r>
              <a:rPr lang="en-US" sz="2400" b="1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2400" b="1" dirty="0" err="1">
                <a:solidFill>
                  <a:schemeClr val="tx2">
                    <a:lumMod val="75000"/>
                  </a:schemeClr>
                </a:solidFill>
              </a:rPr>
              <a:t>ты</a:t>
            </a:r>
            <a:r>
              <a:rPr lang="en-US" sz="2400" b="1" dirty="0">
                <a:solidFill>
                  <a:schemeClr val="tx2">
                    <a:lumMod val="75000"/>
                  </a:schemeClr>
                </a:solidFill>
              </a:rPr>
              <a:t> </a:t>
            </a:r>
            <a:endParaRPr lang="ru-RU" sz="2400" b="1" dirty="0" smtClean="0">
              <a:solidFill>
                <a:schemeClr val="tx2">
                  <a:lumMod val="75000"/>
                </a:schemeClr>
              </a:solidFill>
            </a:endParaRPr>
          </a:p>
          <a:p>
            <a:pPr algn="ctr"/>
            <a:r>
              <a:rPr lang="en-US" sz="2400" b="1" dirty="0" err="1" smtClean="0">
                <a:solidFill>
                  <a:schemeClr val="tx2">
                    <a:lumMod val="75000"/>
                  </a:schemeClr>
                </a:solidFill>
              </a:rPr>
              <a:t>мой</a:t>
            </a:r>
            <a:r>
              <a:rPr lang="en-US" sz="2400" b="1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2400" b="1" dirty="0" err="1" smtClean="0">
                <a:solidFill>
                  <a:schemeClr val="tx2">
                    <a:lumMod val="75000"/>
                  </a:schemeClr>
                </a:solidFill>
              </a:rPr>
              <a:t>сын</a:t>
            </a:r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</a:rPr>
              <a:t> (моя дочь)</a:t>
            </a:r>
            <a:r>
              <a:rPr lang="en-US" sz="2400" b="1" dirty="0" smtClean="0">
                <a:solidFill>
                  <a:schemeClr val="tx2">
                    <a:lumMod val="75000"/>
                  </a:schemeClr>
                </a:solidFill>
              </a:rPr>
              <a:t>. </a:t>
            </a:r>
          </a:p>
          <a:p>
            <a:pPr algn="ctr"/>
            <a:r>
              <a:rPr lang="en-US" sz="2400" b="1" dirty="0" err="1" smtClean="0">
                <a:solidFill>
                  <a:schemeClr val="tx2">
                    <a:lumMod val="75000"/>
                  </a:schemeClr>
                </a:solidFill>
              </a:rPr>
              <a:t>Ты</a:t>
            </a:r>
            <a:r>
              <a:rPr lang="en-US" sz="2400" b="1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2400" b="1" dirty="0" err="1">
                <a:solidFill>
                  <a:schemeClr val="tx2">
                    <a:lumMod val="75000"/>
                  </a:schemeClr>
                </a:solidFill>
              </a:rPr>
              <a:t>самый</a:t>
            </a:r>
            <a:r>
              <a:rPr lang="en-US" sz="2400" b="1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2400" b="1" dirty="0" err="1">
                <a:solidFill>
                  <a:schemeClr val="tx2">
                    <a:lumMod val="75000"/>
                  </a:schemeClr>
                </a:solidFill>
              </a:rPr>
              <a:t>лучший</a:t>
            </a:r>
            <a:r>
              <a:rPr lang="en-US" sz="2400" b="1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2400" b="1" dirty="0" err="1" smtClean="0">
                <a:solidFill>
                  <a:schemeClr val="tx2">
                    <a:lumMod val="75000"/>
                  </a:schemeClr>
                </a:solidFill>
              </a:rPr>
              <a:t>сын</a:t>
            </a:r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</a:p>
          <a:p>
            <a:pPr algn="ctr"/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</a:rPr>
              <a:t>(ты самая лучшая дочь)</a:t>
            </a:r>
            <a:r>
              <a:rPr lang="en-US" sz="2400" b="1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endParaRPr lang="ru-RU" sz="2400" b="1" dirty="0" smtClean="0">
              <a:solidFill>
                <a:schemeClr val="tx2">
                  <a:lumMod val="75000"/>
                </a:schemeClr>
              </a:solidFill>
            </a:endParaRPr>
          </a:p>
          <a:p>
            <a:pPr algn="ctr"/>
            <a:r>
              <a:rPr lang="en-US" sz="2400" b="1" dirty="0" err="1" smtClean="0">
                <a:solidFill>
                  <a:schemeClr val="tx2">
                    <a:lumMod val="75000"/>
                  </a:schemeClr>
                </a:solidFill>
              </a:rPr>
              <a:t>для</a:t>
            </a:r>
            <a:r>
              <a:rPr lang="en-US" sz="2400" b="1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2400" b="1" dirty="0" err="1" smtClean="0">
                <a:solidFill>
                  <a:schemeClr val="tx2">
                    <a:lumMod val="75000"/>
                  </a:schemeClr>
                </a:solidFill>
              </a:rPr>
              <a:t>меня</a:t>
            </a:r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</a:rPr>
              <a:t>.</a:t>
            </a:r>
            <a:endParaRPr lang="en-US" sz="2400" b="1" dirty="0" smtClean="0">
              <a:solidFill>
                <a:schemeClr val="tx2">
                  <a:lumMod val="75000"/>
                </a:schemeClr>
              </a:solidFill>
            </a:endParaRPr>
          </a:p>
          <a:p>
            <a:pPr algn="ctr"/>
            <a:r>
              <a:rPr lang="en-US" sz="2400" b="1" i="1" dirty="0" smtClean="0">
                <a:solidFill>
                  <a:schemeClr val="tx2">
                    <a:lumMod val="75000"/>
                  </a:schemeClr>
                </a:solidFill>
              </a:rPr>
              <a:t>Я </a:t>
            </a:r>
            <a:r>
              <a:rPr lang="en-US" sz="2400" b="1" i="1" dirty="0" err="1" smtClean="0">
                <a:solidFill>
                  <a:schemeClr val="tx2">
                    <a:lumMod val="75000"/>
                  </a:schemeClr>
                </a:solidFill>
              </a:rPr>
              <a:t>очень</a:t>
            </a:r>
            <a:r>
              <a:rPr lang="en-US" sz="2400" b="1" i="1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2400" b="1" i="1" dirty="0" err="1" smtClean="0">
                <a:solidFill>
                  <a:schemeClr val="tx2">
                    <a:lumMod val="75000"/>
                  </a:schemeClr>
                </a:solidFill>
              </a:rPr>
              <a:t>рад</a:t>
            </a:r>
            <a:r>
              <a:rPr lang="ru-RU" sz="2400" b="1" i="1" dirty="0" smtClean="0">
                <a:solidFill>
                  <a:schemeClr val="tx2">
                    <a:lumMod val="75000"/>
                  </a:schemeClr>
                </a:solidFill>
              </a:rPr>
              <a:t>(</a:t>
            </a:r>
            <a:r>
              <a:rPr lang="en-US" sz="2400" b="1" i="1" dirty="0" smtClean="0">
                <a:solidFill>
                  <a:schemeClr val="tx2">
                    <a:lumMod val="75000"/>
                  </a:schemeClr>
                </a:solidFill>
              </a:rPr>
              <a:t>а</a:t>
            </a:r>
            <a:r>
              <a:rPr lang="ru-RU" sz="2400" b="1" i="1" dirty="0" smtClean="0">
                <a:solidFill>
                  <a:schemeClr val="tx2">
                    <a:lumMod val="75000"/>
                  </a:schemeClr>
                </a:solidFill>
              </a:rPr>
              <a:t>)</a:t>
            </a:r>
            <a:r>
              <a:rPr lang="en-US" sz="2400" b="1" i="1" dirty="0" smtClean="0">
                <a:solidFill>
                  <a:schemeClr val="tx2">
                    <a:lumMod val="75000"/>
                  </a:schemeClr>
                </a:solidFill>
              </a:rPr>
              <a:t>, </a:t>
            </a:r>
            <a:r>
              <a:rPr lang="en-US" sz="2400" b="1" i="1" dirty="0" err="1" smtClean="0">
                <a:solidFill>
                  <a:schemeClr val="tx2">
                    <a:lumMod val="75000"/>
                  </a:schemeClr>
                </a:solidFill>
              </a:rPr>
              <a:t>что</a:t>
            </a:r>
            <a:r>
              <a:rPr lang="en-US" sz="2400" b="1" i="1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2400" b="1" i="1" dirty="0" err="1" smtClean="0">
                <a:solidFill>
                  <a:schemeClr val="tx2">
                    <a:lumMod val="75000"/>
                  </a:schemeClr>
                </a:solidFill>
              </a:rPr>
              <a:t>ты</a:t>
            </a:r>
            <a:r>
              <a:rPr lang="en-US" sz="2400" b="1" i="1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2400" b="1" i="1" dirty="0" err="1" smtClean="0">
                <a:solidFill>
                  <a:schemeClr val="tx2">
                    <a:lumMod val="75000"/>
                  </a:schemeClr>
                </a:solidFill>
              </a:rPr>
              <a:t>есть</a:t>
            </a:r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</a:rPr>
              <a:t>!</a:t>
            </a:r>
            <a:r>
              <a:rPr lang="en-US" sz="2400" b="1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</a:p>
          <a:p>
            <a:pPr algn="ctr"/>
            <a:endParaRPr lang="en-US" sz="2400" b="1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0477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548680"/>
            <a:ext cx="7632848" cy="1148010"/>
          </a:xfrm>
        </p:spPr>
        <p:txBody>
          <a:bodyPr>
            <a:normAutofit fontScale="90000"/>
          </a:bodyPr>
          <a:lstStyle/>
          <a:p>
            <a:pPr algn="just"/>
            <a:r>
              <a:rPr lang="ru-RU" sz="2700" dirty="0" smtClean="0">
                <a:solidFill>
                  <a:schemeClr val="tx2">
                    <a:lumMod val="75000"/>
                  </a:schemeClr>
                </a:solidFill>
              </a:rPr>
              <a:t/>
            </a:r>
            <a:br>
              <a:rPr lang="ru-RU" sz="2700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ru-RU" sz="2700" dirty="0" smtClean="0">
                <a:solidFill>
                  <a:schemeClr val="tx2">
                    <a:lumMod val="75000"/>
                  </a:schemeClr>
                </a:solidFill>
              </a:rPr>
              <a:t/>
            </a:r>
            <a:br>
              <a:rPr lang="ru-RU" sz="2700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ru-RU" sz="2700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Вера </a:t>
            </a:r>
            <a:r>
              <a:rPr lang="ru-RU" sz="27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себя, в свои силы, умение поддерживать эмоциональный баланс в минуту </a:t>
            </a:r>
            <a:r>
              <a:rPr lang="ru-RU" sz="2700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неудачи – эти </a:t>
            </a:r>
            <a:r>
              <a:rPr lang="ru-RU" sz="27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качества позволяют </a:t>
            </a:r>
            <a:r>
              <a:rPr lang="ru-RU" sz="2700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детям мечтать </a:t>
            </a:r>
            <a:r>
              <a:rPr lang="ru-RU" sz="27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достигать </a:t>
            </a:r>
            <a:r>
              <a:rPr lang="ru-RU" sz="2700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целей!</a:t>
            </a:r>
            <a:r>
              <a:rPr lang="ru-RU" sz="27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7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700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</a:t>
            </a:r>
            <a:r>
              <a:rPr lang="ru-RU" sz="2700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700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700" dirty="0">
                <a:solidFill>
                  <a:schemeClr val="accent1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700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</a:t>
            </a:r>
            <a:br>
              <a:rPr lang="ru-RU" sz="2700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700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700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7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Пусть </a:t>
            </a:r>
            <a:r>
              <a:rPr lang="ru-RU" sz="27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мечты наших детей сбываются!</a:t>
            </a: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print"/>
          <a:srcRect t="12500" b="12500"/>
          <a:stretch>
            <a:fillRect/>
          </a:stretch>
        </p:blipFill>
        <p:spPr bwMode="auto">
          <a:xfrm>
            <a:off x="827584" y="3356992"/>
            <a:ext cx="4982344" cy="32507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1033771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Содержимое 2"/>
          <p:cNvSpPr>
            <a:spLocks noGrp="1"/>
          </p:cNvSpPr>
          <p:nvPr>
            <p:ph type="subTitle" idx="1"/>
          </p:nvPr>
        </p:nvSpPr>
        <p:spPr>
          <a:xfrm>
            <a:off x="251521" y="332656"/>
            <a:ext cx="8535292" cy="2453407"/>
          </a:xfrm>
        </p:spPr>
        <p:txBody>
          <a:bodyPr>
            <a:normAutofit/>
          </a:bodyPr>
          <a:lstStyle/>
          <a:p>
            <a:pPr marR="0" algn="just"/>
            <a:r>
              <a:rPr lang="ru-RU" dirty="0" smtClean="0"/>
              <a:t>	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Слово </a:t>
            </a:r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«экзамен»</a:t>
            </a:r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переводится с латинского как </a:t>
            </a:r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«испытание». </a:t>
            </a:r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И именно сложными испытаниями становятся выпускные экзамены для девятиклассников. </a:t>
            </a:r>
          </a:p>
        </p:txBody>
      </p:sp>
      <p:sp>
        <p:nvSpPr>
          <p:cNvPr id="10" name="Содержимое 2"/>
          <p:cNvSpPr txBox="1">
            <a:spLocks/>
          </p:cNvSpPr>
          <p:nvPr/>
        </p:nvSpPr>
        <p:spPr>
          <a:xfrm>
            <a:off x="539552" y="2204864"/>
            <a:ext cx="5112568" cy="3716065"/>
          </a:xfrm>
          <a:prstGeom prst="rect">
            <a:avLst/>
          </a:prstGeom>
        </p:spPr>
        <p:txBody>
          <a:bodyPr lIns="0" rIns="18288">
            <a:normAutofit/>
          </a:bodyPr>
          <a:lstStyle/>
          <a:p>
            <a:pPr algn="just">
              <a:lnSpc>
                <a:spcPct val="90000"/>
              </a:lnSpc>
              <a:spcBef>
                <a:spcPct val="20000"/>
              </a:spcBef>
              <a:buClr>
                <a:srgbClr val="A5AB81"/>
              </a:buClr>
              <a:buSzPct val="95000"/>
              <a:buFont typeface="Wingdings 2" pitchFamily="18" charset="2"/>
              <a:buNone/>
            </a:pPr>
            <a:r>
              <a:rPr lang="ru-RU" sz="2400" dirty="0">
                <a:latin typeface="Constantia" pitchFamily="18" charset="0"/>
              </a:rPr>
              <a:t>	</a:t>
            </a:r>
            <a:r>
              <a:rPr lang="ru-RU" sz="2400" dirty="0">
                <a:solidFill>
                  <a:schemeClr val="tx2">
                    <a:lumMod val="75000"/>
                  </a:schemeClr>
                </a:solidFill>
                <a:latin typeface="Constantia" pitchFamily="18" charset="0"/>
              </a:rPr>
              <a:t>Н</a:t>
            </a:r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  <a:latin typeface="Constantia" pitchFamily="18" charset="0"/>
              </a:rPr>
              <a:t>а </a:t>
            </a:r>
            <a:r>
              <a:rPr lang="ru-RU" sz="2400">
                <a:solidFill>
                  <a:schemeClr val="tx2">
                    <a:lumMod val="75000"/>
                  </a:schemeClr>
                </a:solidFill>
                <a:latin typeface="Constantia" pitchFamily="18" charset="0"/>
              </a:rPr>
              <a:t>экзамене </a:t>
            </a:r>
            <a:r>
              <a:rPr lang="ru-RU" sz="2400" smtClean="0">
                <a:solidFill>
                  <a:schemeClr val="tx2">
                    <a:lumMod val="75000"/>
                  </a:schemeClr>
                </a:solidFill>
                <a:latin typeface="Constantia" pitchFamily="18" charset="0"/>
              </a:rPr>
              <a:t>подводится </a:t>
            </a:r>
            <a:r>
              <a:rPr lang="ru-RU" sz="2400" dirty="0">
                <a:solidFill>
                  <a:schemeClr val="tx2">
                    <a:lumMod val="75000"/>
                  </a:schemeClr>
                </a:solidFill>
                <a:latin typeface="Constantia" pitchFamily="18" charset="0"/>
              </a:rPr>
              <a:t>итог учебной деятельности каждого </a:t>
            </a:r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  <a:latin typeface="Constantia" pitchFamily="18" charset="0"/>
              </a:rPr>
              <a:t>обучающегося</a:t>
            </a:r>
            <a:r>
              <a:rPr lang="ru-RU" sz="2400" dirty="0">
                <a:solidFill>
                  <a:schemeClr val="tx2">
                    <a:lumMod val="75000"/>
                  </a:schemeClr>
                </a:solidFill>
                <a:latin typeface="Constantia" pitchFamily="18" charset="0"/>
              </a:rPr>
              <a:t>. </a:t>
            </a:r>
            <a:endParaRPr lang="ru-RU" sz="2400" dirty="0" smtClean="0">
              <a:solidFill>
                <a:schemeClr val="tx2">
                  <a:lumMod val="75000"/>
                </a:schemeClr>
              </a:solidFill>
              <a:latin typeface="Constantia" pitchFamily="18" charset="0"/>
            </a:endParaRPr>
          </a:p>
          <a:p>
            <a:pPr algn="just">
              <a:lnSpc>
                <a:spcPct val="90000"/>
              </a:lnSpc>
              <a:spcBef>
                <a:spcPct val="20000"/>
              </a:spcBef>
              <a:buClr>
                <a:srgbClr val="A5AB81"/>
              </a:buClr>
              <a:buSzPct val="95000"/>
              <a:buFont typeface="Wingdings 2" pitchFamily="18" charset="2"/>
              <a:buNone/>
            </a:pPr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  <a:latin typeface="Constantia" pitchFamily="18" charset="0"/>
              </a:rPr>
              <a:t>	Чтобы </a:t>
            </a:r>
            <a:r>
              <a:rPr lang="ru-RU" sz="2400" dirty="0">
                <a:solidFill>
                  <a:schemeClr val="tx2">
                    <a:lumMod val="75000"/>
                  </a:schemeClr>
                </a:solidFill>
                <a:latin typeface="Constantia" pitchFamily="18" charset="0"/>
              </a:rPr>
              <a:t>успешно сдать экзамен, к нему необходимо хорошо подготовиться. </a:t>
            </a:r>
            <a:endParaRPr lang="ru-RU" sz="2400" dirty="0" smtClean="0">
              <a:solidFill>
                <a:schemeClr val="tx2">
                  <a:lumMod val="75000"/>
                </a:schemeClr>
              </a:solidFill>
              <a:latin typeface="Constantia" pitchFamily="18" charset="0"/>
            </a:endParaRPr>
          </a:p>
          <a:p>
            <a:pPr algn="just">
              <a:lnSpc>
                <a:spcPct val="90000"/>
              </a:lnSpc>
              <a:spcBef>
                <a:spcPct val="20000"/>
              </a:spcBef>
              <a:buClr>
                <a:srgbClr val="A5AB81"/>
              </a:buClr>
              <a:buSzPct val="95000"/>
              <a:buFont typeface="Wingdings 2" pitchFamily="18" charset="2"/>
              <a:buNone/>
            </a:pPr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  <a:latin typeface="Constantia" pitchFamily="18" charset="0"/>
              </a:rPr>
              <a:t>	Поэтому </a:t>
            </a:r>
            <a:r>
              <a:rPr lang="ru-RU" sz="2400" b="1" dirty="0">
                <a:solidFill>
                  <a:schemeClr val="tx2">
                    <a:lumMod val="75000"/>
                  </a:schemeClr>
                </a:solidFill>
                <a:latin typeface="Constantia" pitchFamily="18" charset="0"/>
              </a:rPr>
              <a:t>родителям важно создать в семье благоприятные </a:t>
            </a:r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  <a:latin typeface="Constantia" pitchFamily="18" charset="0"/>
              </a:rPr>
              <a:t>условия!</a:t>
            </a:r>
            <a:endParaRPr lang="ru-RU" sz="2400" b="1" dirty="0">
              <a:solidFill>
                <a:schemeClr val="tx2">
                  <a:lumMod val="75000"/>
                </a:schemeClr>
              </a:solidFill>
              <a:latin typeface="Constantia" pitchFamily="18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2132856"/>
            <a:ext cx="2864915" cy="27799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03381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87624" y="3068960"/>
            <a:ext cx="7651576" cy="3147690"/>
          </a:xfrm>
        </p:spPr>
        <p:txBody>
          <a:bodyPr>
            <a:noAutofit/>
          </a:bodyPr>
          <a:lstStyle/>
          <a:p>
            <a:pPr>
              <a:buFont typeface="Wingdings" pitchFamily="2" charset="2"/>
              <a:buChar char="Ø"/>
            </a:pPr>
            <a:r>
              <a:rPr lang="ru-RU" altLang="ru-RU" sz="3200" dirty="0" smtClean="0">
                <a:solidFill>
                  <a:schemeClr val="tx2">
                    <a:lumMod val="75000"/>
                  </a:schemeClr>
                </a:solidFill>
              </a:rPr>
              <a:t>Уровень предметной подготовки</a:t>
            </a:r>
          </a:p>
          <a:p>
            <a:pPr>
              <a:buFont typeface="Wingdings" pitchFamily="2" charset="2"/>
              <a:buChar char="Ø"/>
            </a:pPr>
            <a:r>
              <a:rPr lang="ru-RU" altLang="ru-RU" sz="3200" dirty="0" smtClean="0">
                <a:solidFill>
                  <a:schemeClr val="tx2">
                    <a:lumMod val="75000"/>
                  </a:schemeClr>
                </a:solidFill>
              </a:rPr>
              <a:t>Уровень тестовой подготовки</a:t>
            </a:r>
          </a:p>
          <a:p>
            <a:pPr>
              <a:buFont typeface="Wingdings" pitchFamily="2" charset="2"/>
              <a:buChar char="Ø"/>
            </a:pPr>
            <a:r>
              <a:rPr lang="ru-RU" altLang="ru-RU" sz="3200" dirty="0" smtClean="0">
                <a:solidFill>
                  <a:schemeClr val="tx2">
                    <a:lumMod val="75000"/>
                  </a:schemeClr>
                </a:solidFill>
              </a:rPr>
              <a:t>Психологическая готовность демонстрировать сформированные знания и умения в непривычной обстановке</a:t>
            </a:r>
          </a:p>
        </p:txBody>
      </p:sp>
      <p:sp>
        <p:nvSpPr>
          <p:cNvPr id="4098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altLang="ru-RU" sz="3600" b="1" dirty="0" smtClean="0">
                <a:solidFill>
                  <a:schemeClr val="tx2">
                    <a:lumMod val="75000"/>
                  </a:schemeClr>
                </a:solidFill>
              </a:rPr>
              <a:t>На результаты ОГЭ влияют</a:t>
            </a:r>
          </a:p>
        </p:txBody>
      </p:sp>
    </p:spTree>
    <p:extLst>
      <p:ext uri="{BB962C8B-B14F-4D97-AF65-F5344CB8AC3E}">
        <p14:creationId xmlns:p14="http://schemas.microsoft.com/office/powerpoint/2010/main" val="1767212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solidFill>
                  <a:schemeClr val="tx2">
                    <a:lumMod val="75000"/>
                  </a:schemeClr>
                </a:solidFill>
              </a:rPr>
              <a:t>Почему они так волнуются?</a:t>
            </a:r>
            <a:endParaRPr lang="ru-RU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4294967295"/>
          </p:nvPr>
        </p:nvSpPr>
        <p:spPr>
          <a:xfrm>
            <a:off x="251520" y="1844824"/>
            <a:ext cx="8892480" cy="5301208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r>
              <a:rPr lang="ru-RU" sz="2400" dirty="0">
                <a:solidFill>
                  <a:schemeClr val="tx2">
                    <a:lumMod val="75000"/>
                  </a:schemeClr>
                </a:solidFill>
              </a:rPr>
              <a:t>Сомнение в полноте и прочности знаний</a:t>
            </a:r>
          </a:p>
          <a:p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</a:rPr>
              <a:t>Стресс </a:t>
            </a:r>
            <a:r>
              <a:rPr lang="ru-RU" sz="2400" dirty="0">
                <a:solidFill>
                  <a:schemeClr val="tx2">
                    <a:lumMod val="75000"/>
                  </a:schemeClr>
                </a:solidFill>
              </a:rPr>
              <a:t>незнакомой ситуации</a:t>
            </a:r>
          </a:p>
          <a:p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</a:rPr>
              <a:t>Стресс </a:t>
            </a:r>
            <a:r>
              <a:rPr lang="ru-RU" sz="2400" dirty="0">
                <a:solidFill>
                  <a:schemeClr val="tx2">
                    <a:lumMod val="75000"/>
                  </a:schemeClr>
                </a:solidFill>
              </a:rPr>
              <a:t>ответственности перед родителями и </a:t>
            </a:r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</a:rPr>
              <a:t>школой (лицеем)</a:t>
            </a:r>
            <a:endParaRPr lang="ru-RU" sz="2400" dirty="0">
              <a:solidFill>
                <a:schemeClr val="tx2">
                  <a:lumMod val="75000"/>
                </a:schemeClr>
              </a:solidFill>
            </a:endParaRPr>
          </a:p>
          <a:p>
            <a:r>
              <a:rPr lang="ru-RU" sz="2400" dirty="0">
                <a:solidFill>
                  <a:schemeClr val="tx2">
                    <a:lumMod val="75000"/>
                  </a:schemeClr>
                </a:solidFill>
              </a:rPr>
              <a:t> </a:t>
            </a:r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</a:rPr>
              <a:t>Сомнение </a:t>
            </a:r>
            <a:r>
              <a:rPr lang="ru-RU" sz="2400" dirty="0">
                <a:solidFill>
                  <a:schemeClr val="tx2">
                    <a:lumMod val="75000"/>
                  </a:schemeClr>
                </a:solidFill>
              </a:rPr>
              <a:t>в </a:t>
            </a:r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</a:rPr>
              <a:t>собственных </a:t>
            </a:r>
            <a:r>
              <a:rPr lang="ru-RU" sz="2400" dirty="0">
                <a:solidFill>
                  <a:schemeClr val="tx2">
                    <a:lumMod val="75000"/>
                  </a:schemeClr>
                </a:solidFill>
              </a:rPr>
              <a:t>способностях:  в логическом </a:t>
            </a:r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</a:rPr>
              <a:t>мышлении</a:t>
            </a:r>
            <a:r>
              <a:rPr lang="ru-RU" sz="2400" dirty="0">
                <a:solidFill>
                  <a:schemeClr val="tx2">
                    <a:lumMod val="75000"/>
                  </a:schemeClr>
                </a:solidFill>
              </a:rPr>
              <a:t>, умении </a:t>
            </a:r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</a:rPr>
              <a:t>анализировать</a:t>
            </a:r>
            <a:r>
              <a:rPr lang="ru-RU" sz="2400" dirty="0">
                <a:solidFill>
                  <a:schemeClr val="tx2">
                    <a:lumMod val="75000"/>
                  </a:schemeClr>
                </a:solidFill>
              </a:rPr>
              <a:t>, </a:t>
            </a:r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</a:rPr>
              <a:t>концентрации и распределении</a:t>
            </a:r>
            <a:r>
              <a:rPr lang="ru-RU" sz="2400" dirty="0">
                <a:solidFill>
                  <a:schemeClr val="tx2">
                    <a:lumMod val="75000"/>
                  </a:schemeClr>
                </a:solidFill>
              </a:rPr>
              <a:t>  </a:t>
            </a:r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</a:rPr>
              <a:t>внимания и т.д.</a:t>
            </a:r>
            <a:endParaRPr lang="ru-RU" sz="2400" dirty="0">
              <a:solidFill>
                <a:schemeClr val="tx2">
                  <a:lumMod val="75000"/>
                </a:schemeClr>
              </a:solidFill>
            </a:endParaRPr>
          </a:p>
          <a:p>
            <a:r>
              <a:rPr lang="ru-RU" sz="2400" dirty="0">
                <a:solidFill>
                  <a:schemeClr val="tx2">
                    <a:lumMod val="75000"/>
                  </a:schemeClr>
                </a:solidFill>
              </a:rPr>
              <a:t> </a:t>
            </a:r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</a:rPr>
              <a:t>Психофизические </a:t>
            </a:r>
            <a:r>
              <a:rPr lang="ru-RU" sz="2400" dirty="0">
                <a:solidFill>
                  <a:schemeClr val="tx2">
                    <a:lumMod val="75000"/>
                  </a:schemeClr>
                </a:solidFill>
              </a:rPr>
              <a:t>и личностные особенности: тревожность, астеничность, неуверенность в </a:t>
            </a:r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</a:rPr>
              <a:t>себе и т.д.</a:t>
            </a:r>
            <a:endParaRPr lang="ru-RU" sz="2400" dirty="0">
              <a:solidFill>
                <a:schemeClr val="tx2">
                  <a:lumMod val="75000"/>
                </a:schemeClr>
              </a:solidFill>
            </a:endParaRPr>
          </a:p>
          <a:p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285984529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3200" dirty="0" smtClean="0">
                <a:solidFill>
                  <a:schemeClr val="tx2">
                    <a:lumMod val="75000"/>
                  </a:schemeClr>
                </a:solidFill>
              </a:rPr>
              <a:t>Самостоятельно выполнять задания демоверсий (сайт ФИПИ, решу ОГЭ, сдаю ОГЭ и т.п.)</a:t>
            </a:r>
          </a:p>
          <a:p>
            <a:r>
              <a:rPr lang="ru-RU" sz="3200" dirty="0" smtClean="0">
                <a:solidFill>
                  <a:schemeClr val="tx2">
                    <a:lumMod val="75000"/>
                  </a:schemeClr>
                </a:solidFill>
              </a:rPr>
              <a:t>Посещать консультации</a:t>
            </a:r>
          </a:p>
          <a:p>
            <a:endParaRPr lang="ru-RU" sz="32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Во время подготовки к ОГЭ обучающимся  необходимо:</a:t>
            </a:r>
            <a:endParaRPr lang="ru-RU" b="1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600" b="1" dirty="0">
                <a:solidFill>
                  <a:schemeClr val="tx2">
                    <a:lumMod val="75000"/>
                  </a:schemeClr>
                </a:solidFill>
              </a:rPr>
              <a:t>Чем Вы можете помочь своему ребенку в сложный период подготовки и сдачи </a:t>
            </a:r>
            <a:r>
              <a:rPr lang="ru-RU" sz="3600" b="1" dirty="0" smtClean="0">
                <a:solidFill>
                  <a:schemeClr val="tx2">
                    <a:lumMod val="75000"/>
                  </a:schemeClr>
                </a:solidFill>
              </a:rPr>
              <a:t>ОГЭ?</a:t>
            </a:r>
            <a:endParaRPr lang="ru-RU" sz="36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4294967295"/>
          </p:nvPr>
        </p:nvSpPr>
        <p:spPr>
          <a:xfrm>
            <a:off x="467544" y="2060848"/>
            <a:ext cx="8280920" cy="4464496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Владением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информации о процессе проведения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экзамена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Пониманием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поддержкой, любовью и верой в его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силы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Отказом от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упреков,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доверием  ребенку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altLang="ru-RU" sz="2800" dirty="0" smtClean="0">
                <a:latin typeface="Times New Roman" pitchFamily="18" charset="0"/>
              </a:rPr>
              <a:t>Самое главное в ходе подготовки к экзаменам — это снизить напряжение и тревожность ребенка, а также обеспечить подходящие условия для занятий</a:t>
            </a:r>
          </a:p>
          <a:p>
            <a:endParaRPr lang="ru-RU" altLang="ru-RU" sz="2800" dirty="0" smtClean="0"/>
          </a:p>
          <a:p>
            <a:endParaRPr lang="ru-RU" sz="2800" dirty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6188917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260648"/>
            <a:ext cx="2808312" cy="1656184"/>
          </a:xfrm>
          <a:ln>
            <a:miter lim="800000"/>
            <a:headEnd/>
            <a:tailEnd/>
          </a:ln>
          <a:extLst/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endParaRPr lang="ru-RU" sz="3200" b="1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tx2">
                  <a:lumMod val="75000"/>
                </a:schemeClr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699" name="Содержимое 2"/>
          <p:cNvSpPr>
            <a:spLocks noGrp="1"/>
          </p:cNvSpPr>
          <p:nvPr>
            <p:ph sz="half" idx="4294967295"/>
          </p:nvPr>
        </p:nvSpPr>
        <p:spPr>
          <a:xfrm>
            <a:off x="179512" y="2420888"/>
            <a:ext cx="4176713" cy="4248472"/>
          </a:xfrm>
          <a:prstGeom prst="rect">
            <a:avLst/>
          </a:prstGeom>
          <a:ln w="28575">
            <a:solidFill>
              <a:schemeClr val="tx1"/>
            </a:solidFill>
            <a:prstDash val="dash"/>
          </a:ln>
        </p:spPr>
        <p:txBody>
          <a:bodyPr rtlCol="0">
            <a:normAutofit lnSpcReduction="10000"/>
          </a:bodyPr>
          <a:lstStyle/>
          <a:p>
            <a:pPr algn="ctr" eaLnBrk="1" fontAlgn="auto" hangingPunct="1">
              <a:spcAft>
                <a:spcPts val="0"/>
              </a:spcAft>
              <a:buNone/>
              <a:defRPr/>
            </a:pPr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	Режим сна</a:t>
            </a:r>
          </a:p>
          <a:p>
            <a:pPr algn="just" eaLnBrk="1" fontAlgn="auto" hangingPunct="1">
              <a:spcAft>
                <a:spcPts val="0"/>
              </a:spcAft>
              <a:buNone/>
              <a:defRPr/>
            </a:pPr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22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Для сохранения нормальной деятельности нервной системы и всего организма большое значение имеет полноценный сон. Великий русский физиолог И.П. Павлов указывал, что сон - это своего рода торможение, которое предохраняет нервную систему от чрезмерного напряжения и утомления.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4294967295"/>
          </p:nvPr>
        </p:nvSpPr>
        <p:spPr>
          <a:xfrm>
            <a:off x="4731845" y="260648"/>
            <a:ext cx="4177158" cy="4032696"/>
          </a:xfrm>
          <a:prstGeom prst="rect">
            <a:avLst/>
          </a:prstGeom>
          <a:ln w="28575">
            <a:solidFill>
              <a:schemeClr val="tx1"/>
            </a:solidFill>
            <a:prstDash val="dash"/>
          </a:ln>
        </p:spPr>
        <p:txBody>
          <a:bodyPr rtlCol="0">
            <a:normAutofit fontScale="92500"/>
          </a:bodyPr>
          <a:lstStyle/>
          <a:p>
            <a:pPr marL="0" indent="0" algn="ct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30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Правильная организация питания </a:t>
            </a:r>
          </a:p>
          <a:p>
            <a:pPr marL="0" indent="0" algn="just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школьников может помочь в решении очень многих проблем, возникающих именно в экзаменационный период. Сейчас особенно важно обеспечить организм всеми ресурсами не только для роста и развития, но также для возрастающих нагрузок. </a:t>
            </a:r>
            <a:endParaRPr lang="ru-RU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10246" name="Содержимое 4" descr="p62_pishpir1jpg_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4293096"/>
            <a:ext cx="3157244" cy="25649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 descr="C:\Documents and Settings\Admin\Рабочий стол\экзамены\картинки\2010-05-06_16-47-19_28869468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5576" y="332656"/>
            <a:ext cx="2983906" cy="18545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9138035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Содержимое 2"/>
          <p:cNvSpPr>
            <a:spLocks noGrp="1"/>
          </p:cNvSpPr>
          <p:nvPr>
            <p:ph type="subTitle" idx="1"/>
          </p:nvPr>
        </p:nvSpPr>
        <p:spPr>
          <a:xfrm>
            <a:off x="467544" y="476672"/>
            <a:ext cx="8136904" cy="4032448"/>
          </a:xfrm>
        </p:spPr>
        <p:txBody>
          <a:bodyPr>
            <a:normAutofit/>
          </a:bodyPr>
          <a:lstStyle/>
          <a:p>
            <a:pPr marR="0" algn="just"/>
            <a:r>
              <a:rPr lang="ru-RU" sz="2000" dirty="0" smtClean="0"/>
              <a:t>	</a:t>
            </a:r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</a:rPr>
              <a:t>Наблюдайте за самочувствием ребенка, никто, кроме Вас, не сможет вовремя заметить и предотвратить ухудшение состояния ребенка, связанное с переутомлением. Контролируйте  режим подготовки ребенка, не допускайте перегрузок, объясните ему, что он обязательно должен чередовать занятия с отдыхом.</a:t>
            </a:r>
          </a:p>
          <a:p>
            <a:pPr marR="0" algn="just"/>
            <a:endParaRPr lang="ru-RU" sz="2400" b="1" dirty="0" smtClean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1026" name="Picture 2" descr="C:\Users\Юлья\Desktop\Собрание-9\tired-teenagers-at-lesson_23-214766902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11760" y="2924944"/>
            <a:ext cx="4738514" cy="315648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9647499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584" y="548680"/>
            <a:ext cx="7315200" cy="715962"/>
          </a:xfrm>
        </p:spPr>
        <p:txBody>
          <a:bodyPr>
            <a:noAutofit/>
          </a:bodyPr>
          <a:lstStyle/>
          <a:p>
            <a:pPr algn="ctr"/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Связь состояния подростка с состоянием окружающих его людей</a:t>
            </a:r>
            <a:endParaRPr lang="ru-RU" sz="28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27584" y="2492896"/>
            <a:ext cx="7315200" cy="3960440"/>
          </a:xfrm>
        </p:spPr>
        <p:txBody>
          <a:bodyPr/>
          <a:lstStyle/>
          <a:p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Стресс взрослого усиливает состояние стресса у ребенка</a:t>
            </a:r>
          </a:p>
          <a:p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Особенно синхронизированы реакции матери и ребенка</a:t>
            </a:r>
          </a:p>
          <a:p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Если мы хотим помочь подростку снизить уровень напряжения, то должны уметь управлять своим состоянием</a:t>
            </a:r>
            <a:endParaRPr lang="ru-RU" sz="2400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46181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Волна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445</TotalTime>
  <Words>265</Words>
  <Application>Microsoft Office PowerPoint</Application>
  <PresentationFormat>Экран (4:3)</PresentationFormat>
  <Paragraphs>59</Paragraphs>
  <Slides>12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Волна</vt:lpstr>
      <vt:lpstr>РОДИТЕЛЯМ  ОБ   ЭКЗАМЕНАХ (Психологическая поддержка ребенка в семье в период подготовки к ОГЭ)</vt:lpstr>
      <vt:lpstr>Презентация PowerPoint</vt:lpstr>
      <vt:lpstr>На результаты ОГЭ влияют</vt:lpstr>
      <vt:lpstr>Почему они так волнуются?</vt:lpstr>
      <vt:lpstr>Во время подготовки к ОГЭ обучающимся  необходимо:</vt:lpstr>
      <vt:lpstr>Чем Вы можете помочь своему ребенку в сложный период подготовки и сдачи ОГЭ?</vt:lpstr>
      <vt:lpstr>Презентация PowerPoint</vt:lpstr>
      <vt:lpstr>Презентация PowerPoint</vt:lpstr>
      <vt:lpstr>Связь состояния подростка с состоянием окружающих его людей</vt:lpstr>
      <vt:lpstr>Презентация PowerPoint</vt:lpstr>
      <vt:lpstr>Мама-папа-терапия</vt:lpstr>
      <vt:lpstr>  Вера в себя, в свои силы, умение поддерживать эмоциональный баланс в минуту неудачи – эти качества позволяют детям мечтать и достигать целей!                                    Пусть мечты наших детей сбываются!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33</cp:revision>
  <dcterms:created xsi:type="dcterms:W3CDTF">2014-02-27T05:55:02Z</dcterms:created>
  <dcterms:modified xsi:type="dcterms:W3CDTF">2022-12-14T06:23:24Z</dcterms:modified>
</cp:coreProperties>
</file>