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57" r:id="rId5"/>
    <p:sldId id="259" r:id="rId6"/>
    <p:sldId id="264" r:id="rId7"/>
    <p:sldId id="262" r:id="rId8"/>
    <p:sldId id="260" r:id="rId9"/>
    <p:sldId id="258" r:id="rId10"/>
    <p:sldId id="263" r:id="rId11"/>
    <p:sldId id="261" r:id="rId12"/>
    <p:sldId id="267" r:id="rId13"/>
    <p:sldId id="269" r:id="rId14"/>
    <p:sldId id="271" r:id="rId15"/>
    <p:sldId id="270" r:id="rId16"/>
    <p:sldId id="268" r:id="rId17"/>
    <p:sldId id="266" r:id="rId18"/>
    <p:sldId id="274" r:id="rId19"/>
    <p:sldId id="275" r:id="rId20"/>
    <p:sldId id="276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udu5.portretforyou.ru/manual/chapter/84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9062" y="296173"/>
            <a:ext cx="8915399" cy="17454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Сравнительная характеристика Андрея Гавриловича Дубровского </a:t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 err="1" smtClean="0"/>
              <a:t>Кирилы</a:t>
            </a:r>
            <a:r>
              <a:rPr lang="ru-RU" sz="3600" dirty="0" smtClean="0"/>
              <a:t> Петровича Троекурова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33534" y="3722146"/>
            <a:ext cx="4210927" cy="21084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Подготовка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 к сочинению по роману А.С. Пушкина «Дубровский»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7" y="2355926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3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209" y="215153"/>
            <a:ext cx="8915399" cy="796066"/>
          </a:xfrm>
        </p:spPr>
        <p:txBody>
          <a:bodyPr/>
          <a:lstStyle/>
          <a:p>
            <a:r>
              <a:rPr lang="ru-RU" dirty="0"/>
              <a:t>А.Г. Дубровский – К.П. Троекуров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29350" y="1556497"/>
            <a:ext cx="5560673" cy="50023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Отношение к крепостным крестьянам: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Дубровский: </a:t>
            </a:r>
            <a:r>
              <a:rPr lang="ru-RU" sz="2400" dirty="0" smtClean="0">
                <a:solidFill>
                  <a:schemeClr val="tx1"/>
                </a:solidFill>
              </a:rPr>
              <a:t>с пониманием, знает по именам, не вызывает страха и неприязни.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Троекуров: </a:t>
            </a:r>
            <a:r>
              <a:rPr lang="ru-RU" sz="2400" dirty="0" smtClean="0">
                <a:solidFill>
                  <a:schemeClr val="tx1"/>
                </a:solidFill>
              </a:rPr>
              <a:t>строго, высокомерно, жестоко, нетерпимо. Вызывает чувство страха и неприязни.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7" y="1870822"/>
            <a:ext cx="4994626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805" y="128588"/>
            <a:ext cx="8915399" cy="796066"/>
          </a:xfrm>
        </p:spPr>
        <p:txBody>
          <a:bodyPr/>
          <a:lstStyle/>
          <a:p>
            <a:r>
              <a:rPr lang="ru-RU" dirty="0"/>
              <a:t>А.Г. Дубровский – К.П. Троекуров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5137" y="1344706"/>
            <a:ext cx="4689473" cy="50023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Отношение к детям.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u="sng" dirty="0" smtClean="0">
                <a:solidFill>
                  <a:schemeClr val="tx1"/>
                </a:solidFill>
              </a:rPr>
              <a:t>Дубровский: </a:t>
            </a:r>
            <a:r>
              <a:rPr lang="ru-RU" sz="2400" dirty="0" smtClean="0">
                <a:solidFill>
                  <a:schemeClr val="tx1"/>
                </a:solidFill>
              </a:rPr>
              <a:t>любит сына, потакает ему, не отчитывает за большие расходы, прощает, стремится понять и оправдать.</a:t>
            </a:r>
            <a:endParaRPr lang="ru-RU" sz="2400" u="sng" dirty="0" smtClean="0">
              <a:solidFill>
                <a:schemeClr val="tx1"/>
              </a:solidFill>
            </a:endParaRPr>
          </a:p>
          <a:p>
            <a:r>
              <a:rPr lang="ru-RU" sz="2400" u="sng" dirty="0" smtClean="0">
                <a:solidFill>
                  <a:schemeClr val="tx1"/>
                </a:solidFill>
              </a:rPr>
              <a:t>Троекуров: </a:t>
            </a:r>
            <a:r>
              <a:rPr lang="ru-RU" sz="2400" dirty="0" smtClean="0">
                <a:solidFill>
                  <a:schemeClr val="tx1"/>
                </a:solidFill>
              </a:rPr>
              <a:t>самолюбив, не терпит самостоятельности, не считается с чужим мнением, поступает по-своему.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59" y="1145859"/>
            <a:ext cx="403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1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303" y="301214"/>
            <a:ext cx="8915399" cy="796066"/>
          </a:xfrm>
        </p:spPr>
        <p:txBody>
          <a:bodyPr/>
          <a:lstStyle/>
          <a:p>
            <a:r>
              <a:rPr lang="ru-RU" dirty="0"/>
              <a:t>А.Г. Дубровский – К.П. Троекуров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8303" y="1527922"/>
            <a:ext cx="8915399" cy="50023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Ключевые </a:t>
            </a:r>
            <a:r>
              <a:rPr lang="ru-RU" sz="2800" dirty="0" smtClean="0">
                <a:solidFill>
                  <a:schemeClr val="accent1"/>
                </a:solidFill>
              </a:rPr>
              <a:t>эпизоды</a:t>
            </a:r>
          </a:p>
          <a:p>
            <a:pPr algn="ctr"/>
            <a:endParaRPr lang="ru-RU" sz="2800" dirty="0" smtClean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Случай на псарне.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Письмо Дубровского.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Поведение в суде.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Желание Троекурова отобрать родовое имение Дубровских.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В «медвежьей» комнате.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Троекуров подыскивает жениха дочери.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5" y="197280"/>
            <a:ext cx="196363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536" y="2286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Эпизоды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95" y="1257300"/>
            <a:ext cx="6943279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2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536" y="2286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Эпизоды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41" y="1257300"/>
            <a:ext cx="67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536" y="2286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Эпизоды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66" y="1055560"/>
            <a:ext cx="8703657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16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536" y="2286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Эпизоды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91" y="1266602"/>
            <a:ext cx="7078603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75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906" y="322729"/>
            <a:ext cx="8915399" cy="796066"/>
          </a:xfrm>
        </p:spPr>
        <p:txBody>
          <a:bodyPr/>
          <a:lstStyle/>
          <a:p>
            <a:r>
              <a:rPr lang="ru-RU" dirty="0"/>
              <a:t>А.Г. Дубровский – К.П. Троекуров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43738" y="1500187"/>
            <a:ext cx="4597695" cy="50023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Отношение автора к героям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u="sng" dirty="0" smtClean="0">
                <a:solidFill>
                  <a:schemeClr val="tx1"/>
                </a:solidFill>
              </a:rPr>
              <a:t>Дубровский: </a:t>
            </a:r>
            <a:r>
              <a:rPr lang="ru-RU" sz="2400" dirty="0" smtClean="0">
                <a:solidFill>
                  <a:schemeClr val="tx1"/>
                </a:solidFill>
              </a:rPr>
              <a:t>с сочувствием, с симпатией, с пониманием.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Троекуров: </a:t>
            </a:r>
            <a:r>
              <a:rPr lang="ru-RU" sz="2400" dirty="0" smtClean="0">
                <a:solidFill>
                  <a:schemeClr val="tx1"/>
                </a:solidFill>
              </a:rPr>
              <a:t>осуждение, неприязнь.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6" y="1614487"/>
            <a:ext cx="59134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4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174" y="261718"/>
            <a:ext cx="8915399" cy="996422"/>
          </a:xfrm>
        </p:spPr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37505" y="1933015"/>
            <a:ext cx="6583679" cy="4034118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Что нового узнали о романе и его </a:t>
            </a:r>
            <a:r>
              <a:rPr lang="ru-RU" sz="2400" dirty="0" smtClean="0">
                <a:solidFill>
                  <a:schemeClr val="tx1"/>
                </a:solidFill>
              </a:rPr>
              <a:t>героях?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чём заключается своеобразие сравнительной </a:t>
            </a:r>
            <a:r>
              <a:rPr lang="ru-RU" sz="2400" dirty="0" smtClean="0">
                <a:solidFill>
                  <a:schemeClr val="tx1"/>
                </a:solidFill>
              </a:rPr>
              <a:t>характеристики?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Какой </a:t>
            </a:r>
            <a:r>
              <a:rPr lang="ru-RU" sz="2400" dirty="0">
                <a:solidFill>
                  <a:schemeClr val="tx1"/>
                </a:solidFill>
              </a:rPr>
              <a:t>основной приём лежит в основе сопоставления образов Дубровского-старшего и Троекурова?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358140"/>
            <a:ext cx="185951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057" y="0"/>
            <a:ext cx="8915399" cy="11147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Домашнее задание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4113" y="1861073"/>
            <a:ext cx="8180498" cy="3732904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1) подготовиться к классному сочинению: откорректировать коллективно составленный план сочинения или составить свой; подобрать из текста цитатный материал; продумать варианты вступления и заключения;</a:t>
            </a:r>
          </a:p>
          <a:p>
            <a:r>
              <a:rPr lang="ru-RU" sz="2400" dirty="0">
                <a:solidFill>
                  <a:schemeClr val="tx1"/>
                </a:solidFill>
              </a:rPr>
              <a:t>2) перечитать некоторые эпизоды романа «Дубровский» в соответствии с темой сочинения (по необходимости).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" y="400490"/>
            <a:ext cx="24120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114" y="509649"/>
            <a:ext cx="8915399" cy="6521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9723" y="1538343"/>
            <a:ext cx="7405947" cy="4356847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определить особенности сравнительной характеристики как жанра </a:t>
            </a:r>
            <a:r>
              <a:rPr lang="ru-RU" dirty="0" smtClean="0">
                <a:solidFill>
                  <a:schemeClr val="tx1"/>
                </a:solidFill>
              </a:rPr>
              <a:t>сочинения;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составить </a:t>
            </a:r>
            <a:r>
              <a:rPr lang="ru-RU" dirty="0">
                <a:solidFill>
                  <a:schemeClr val="tx1"/>
                </a:solidFill>
              </a:rPr>
              <a:t>примерный план сочинения и отработать отдельные его </a:t>
            </a:r>
            <a:r>
              <a:rPr lang="ru-RU" dirty="0" smtClean="0">
                <a:solidFill>
                  <a:schemeClr val="tx1"/>
                </a:solidFill>
              </a:rPr>
              <a:t>позиции;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подобрать </a:t>
            </a:r>
            <a:r>
              <a:rPr lang="ru-RU" dirty="0">
                <a:solidFill>
                  <a:schemeClr val="tx1"/>
                </a:solidFill>
              </a:rPr>
              <a:t>и проанализировать ключевые эпизоды романа, соответствующие заявленной </a:t>
            </a:r>
            <a:r>
              <a:rPr lang="ru-RU" dirty="0" smtClean="0">
                <a:solidFill>
                  <a:schemeClr val="tx1"/>
                </a:solidFill>
              </a:rPr>
              <a:t>теме.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формулировать </a:t>
            </a:r>
            <a:r>
              <a:rPr lang="ru-RU" dirty="0">
                <a:solidFill>
                  <a:schemeClr val="tx1"/>
                </a:solidFill>
              </a:rPr>
              <a:t>позицию автора по отношению к героям романа и аргументировать свои выводы примерами из текста.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4" y="0"/>
            <a:ext cx="2484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8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617" y="2238766"/>
            <a:ext cx="8911687" cy="266773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Спасибо за работу на уроке!</a:t>
            </a:r>
            <a:br>
              <a:rPr lang="ru-RU" sz="4000" dirty="0" smtClean="0">
                <a:solidFill>
                  <a:schemeClr val="accent1"/>
                </a:solidFill>
              </a:rPr>
            </a:br>
            <a:r>
              <a:rPr lang="ru-RU" sz="4000" dirty="0" smtClean="0">
                <a:solidFill>
                  <a:schemeClr val="accent1"/>
                </a:solidFill>
              </a:rPr>
              <a:t/>
            </a:r>
            <a:br>
              <a:rPr lang="ru-RU" sz="4000" dirty="0" smtClean="0">
                <a:solidFill>
                  <a:schemeClr val="accent1"/>
                </a:solidFill>
              </a:rPr>
            </a:br>
            <a:r>
              <a:rPr lang="ru-RU" sz="4000" dirty="0" smtClean="0">
                <a:solidFill>
                  <a:schemeClr val="accent1"/>
                </a:solidFill>
              </a:rPr>
              <a:t>Творческих успехов!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1" y="324466"/>
            <a:ext cx="1859511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478631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9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518" y="1305876"/>
            <a:ext cx="9180960" cy="38725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Работу выполнила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учитель литературы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ГБПОУ «1-й МОК»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г. Москвы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Немцева</a:t>
            </a:r>
            <a:r>
              <a:rPr lang="ru-RU" dirty="0" smtClean="0">
                <a:solidFill>
                  <a:schemeClr val="tx1"/>
                </a:solidFill>
              </a:rPr>
              <a:t> Л.В.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3070719"/>
            <a:ext cx="2857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6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206" y="236669"/>
            <a:ext cx="8915399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Сравнительная характеристика и её особенности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5775" y="1678193"/>
            <a:ext cx="8739896" cy="4862456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</a:rPr>
              <a:t>Сравнительная характеристика</a:t>
            </a:r>
            <a:r>
              <a:rPr lang="ru-RU" dirty="0">
                <a:solidFill>
                  <a:schemeClr val="tx1"/>
                </a:solidFill>
              </a:rPr>
              <a:t> -</a:t>
            </a:r>
            <a:r>
              <a:rPr lang="ru-RU" b="1" dirty="0">
                <a:solidFill>
                  <a:schemeClr val="tx1"/>
                </a:solidFill>
              </a:rPr>
              <a:t> это один из видов </a:t>
            </a:r>
            <a:r>
              <a:rPr lang="ru-RU" b="1" dirty="0">
                <a:solidFill>
                  <a:schemeClr val="tx1"/>
                </a:solidFill>
                <a:hlinkClick r:id="rId2" tooltip="Типы текста"/>
              </a:rPr>
              <a:t>рассуждения</a:t>
            </a:r>
            <a:r>
              <a:rPr lang="ru-RU" b="1" dirty="0">
                <a:solidFill>
                  <a:schemeClr val="tx1"/>
                </a:solidFill>
              </a:rPr>
              <a:t>, при котором сравниваются персонажи художественного произведения, явления, </a:t>
            </a:r>
            <a:r>
              <a:rPr lang="ru-RU" b="1" dirty="0" smtClean="0">
                <a:solidFill>
                  <a:schemeClr val="tx1"/>
                </a:solidFill>
              </a:rPr>
              <a:t>понятия.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Выполнять </a:t>
            </a:r>
            <a:r>
              <a:rPr lang="ru-RU" dirty="0">
                <a:solidFill>
                  <a:schemeClr val="tx1"/>
                </a:solidFill>
              </a:rPr>
              <a:t>сравнение желательно </a:t>
            </a:r>
            <a:r>
              <a:rPr lang="ru-RU" b="1" dirty="0">
                <a:solidFill>
                  <a:schemeClr val="tx1"/>
                </a:solidFill>
              </a:rPr>
              <a:t>по определённому плану, </a:t>
            </a:r>
            <a:r>
              <a:rPr lang="ru-RU" dirty="0">
                <a:solidFill>
                  <a:schemeClr val="tx1"/>
                </a:solidFill>
              </a:rPr>
              <a:t>например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1. Сравнивать надо по одним и тем же существенным признакам.</a:t>
            </a:r>
          </a:p>
          <a:p>
            <a:r>
              <a:rPr lang="ru-RU" dirty="0">
                <a:solidFill>
                  <a:schemeClr val="tx1"/>
                </a:solidFill>
              </a:rPr>
              <a:t>2. Сравнение ведётся параллельно, а не последовательно, т.к. при последовательном сравнении получается две темы, а не одна.</a:t>
            </a:r>
          </a:p>
          <a:p>
            <a:r>
              <a:rPr lang="ru-RU" dirty="0">
                <a:solidFill>
                  <a:schemeClr val="tx1"/>
                </a:solidFill>
              </a:rPr>
              <a:t>3. Если в сравниваемых объектах много общего, то начинать следует со сходства.</a:t>
            </a:r>
          </a:p>
          <a:p>
            <a:r>
              <a:rPr lang="ru-RU" dirty="0">
                <a:solidFill>
                  <a:schemeClr val="tx1"/>
                </a:solidFill>
              </a:rPr>
              <a:t>4. При сравнительной характеристике используются сопоставления и противопоставления; вскрываются причины, объясняющие черты сходства или различия, связанные с индивидуальными качествами персонажей, с разными условиями формирования их характеров.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71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3705" y="347270"/>
            <a:ext cx="7738101" cy="796066"/>
          </a:xfrm>
        </p:spPr>
        <p:txBody>
          <a:bodyPr/>
          <a:lstStyle/>
          <a:p>
            <a:r>
              <a:rPr lang="ru-RU" dirty="0" smtClean="0"/>
              <a:t>Примерный план сочинения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3705" y="1544732"/>
            <a:ext cx="8094438" cy="5120640"/>
          </a:xfrm>
        </p:spPr>
        <p:txBody>
          <a:bodyPr>
            <a:noAutofit/>
          </a:bodyPr>
          <a:lstStyle/>
          <a:p>
            <a:pPr marL="514350" indent="-514350">
              <a:buAutoNum type="romanUcPeriod"/>
            </a:pPr>
            <a:r>
              <a:rPr lang="ru-RU" sz="2400" dirty="0" smtClean="0">
                <a:solidFill>
                  <a:schemeClr val="tx1"/>
                </a:solidFill>
              </a:rPr>
              <a:t>Описание жизни провинциальных дворян – одна из тем романа А.С. Пушкина «Дубровский».</a:t>
            </a:r>
          </a:p>
          <a:p>
            <a:pPr marL="514350" indent="-514350">
              <a:buAutoNum type="romanUcPeriod"/>
            </a:pPr>
            <a:r>
              <a:rPr lang="ru-RU" sz="2400" dirty="0" smtClean="0">
                <a:solidFill>
                  <a:schemeClr val="tx1"/>
                </a:solidFill>
              </a:rPr>
              <a:t>Сравнительная характеристика старшего Дубровского и Троекурова: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1. Общее, объединяющее начало (ровесники; одно сословие; похожее воспитание; служили и вышли в отставку; женились по любви и овдовели; некоторые черты характера – нетерпеливы и решительны).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0046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1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956" y="100462"/>
            <a:ext cx="7766358" cy="796066"/>
          </a:xfrm>
        </p:spPr>
        <p:txBody>
          <a:bodyPr/>
          <a:lstStyle/>
          <a:p>
            <a:r>
              <a:rPr lang="ru-RU" dirty="0"/>
              <a:t>Примерный план сочинения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8458" y="1000462"/>
            <a:ext cx="7619795" cy="2652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2. Основной </a:t>
            </a:r>
            <a:r>
              <a:rPr lang="ru-RU" dirty="0">
                <a:solidFill>
                  <a:schemeClr val="tx1"/>
                </a:solidFill>
              </a:rPr>
              <a:t>принцип сопоставления – антитеза (противопоставление).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Положение </a:t>
            </a:r>
            <a:r>
              <a:rPr lang="ru-RU" dirty="0">
                <a:solidFill>
                  <a:schemeClr val="tx1"/>
                </a:solidFill>
              </a:rPr>
              <a:t>в обществе и наличие богатства.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Состояние </a:t>
            </a:r>
            <a:r>
              <a:rPr lang="ru-RU" dirty="0">
                <a:solidFill>
                  <a:schemeClr val="tx1"/>
                </a:solidFill>
              </a:rPr>
              <a:t>имения каждого помещика.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5. Основные </a:t>
            </a:r>
            <a:r>
              <a:rPr lang="ru-RU" dirty="0">
                <a:solidFill>
                  <a:schemeClr val="tx1"/>
                </a:solidFill>
              </a:rPr>
              <a:t>черты характера.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80" y="3225037"/>
            <a:ext cx="6812685" cy="338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0046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439" y="300709"/>
            <a:ext cx="7670149" cy="796066"/>
          </a:xfrm>
        </p:spPr>
        <p:txBody>
          <a:bodyPr/>
          <a:lstStyle/>
          <a:p>
            <a:r>
              <a:rPr lang="ru-RU" dirty="0"/>
              <a:t>Примерный план сочинения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7643" y="1355631"/>
            <a:ext cx="8279542" cy="500230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6. Как решают дела.</a:t>
            </a:r>
          </a:p>
          <a:p>
            <a:r>
              <a:rPr lang="ru-RU" sz="2400" dirty="0">
                <a:solidFill>
                  <a:schemeClr val="tx1"/>
                </a:solidFill>
              </a:rPr>
              <a:t>7. Увлечения, забавы, занятия.</a:t>
            </a:r>
          </a:p>
          <a:p>
            <a:r>
              <a:rPr lang="ru-RU" sz="2400" dirty="0">
                <a:solidFill>
                  <a:schemeClr val="tx1"/>
                </a:solidFill>
              </a:rPr>
              <a:t>8. Отношение к дружбе и друзьям.</a:t>
            </a:r>
          </a:p>
          <a:p>
            <a:r>
              <a:rPr lang="ru-RU" sz="2400" dirty="0">
                <a:solidFill>
                  <a:schemeClr val="tx1"/>
                </a:solidFill>
              </a:rPr>
              <a:t>9. Как относятся к детям.</a:t>
            </a:r>
          </a:p>
          <a:p>
            <a:r>
              <a:rPr lang="ru-RU" sz="2400" dirty="0">
                <a:solidFill>
                  <a:schemeClr val="tx1"/>
                </a:solidFill>
              </a:rPr>
              <a:t>10. Отношение к крепостным. 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III</a:t>
            </a:r>
            <a:r>
              <a:rPr lang="ru-RU" sz="2400" dirty="0">
                <a:solidFill>
                  <a:schemeClr val="tx1"/>
                </a:solidFill>
              </a:rPr>
              <a:t>. Как относится автор к </a:t>
            </a:r>
            <a:r>
              <a:rPr lang="ru-RU" sz="2400" dirty="0" smtClean="0">
                <a:solidFill>
                  <a:schemeClr val="tx1"/>
                </a:solidFill>
              </a:rPr>
              <a:t>старшему Дубровскому </a:t>
            </a:r>
            <a:r>
              <a:rPr lang="ru-RU" sz="2400" dirty="0">
                <a:solidFill>
                  <a:schemeClr val="tx1"/>
                </a:solidFill>
              </a:rPr>
              <a:t>и Троекурову.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6818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79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967" y="0"/>
            <a:ext cx="8915399" cy="796066"/>
          </a:xfrm>
        </p:spPr>
        <p:txBody>
          <a:bodyPr/>
          <a:lstStyle/>
          <a:p>
            <a:r>
              <a:rPr lang="ru-RU" dirty="0"/>
              <a:t>А.Г. Дубровский – К.П. Троекуров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59855" y="1344706"/>
            <a:ext cx="6416244" cy="50023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Положение в обществе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Дубровский </a:t>
            </a:r>
            <a:r>
              <a:rPr lang="ru-RU" sz="2400" dirty="0" smtClean="0">
                <a:solidFill>
                  <a:schemeClr val="tx1"/>
                </a:solidFill>
              </a:rPr>
              <a:t> - обедневший дворянин, не имеет положения в обществе.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Троекуров</a:t>
            </a:r>
            <a:r>
              <a:rPr lang="ru-RU" sz="2400" dirty="0" smtClean="0">
                <a:solidFill>
                  <a:schemeClr val="tx1"/>
                </a:solidFill>
              </a:rPr>
              <a:t> – богат, имеет большой вес и влияние в обществе.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 решают дела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Дубровский</a:t>
            </a:r>
            <a:r>
              <a:rPr lang="ru-RU" sz="2400" dirty="0" smtClean="0">
                <a:solidFill>
                  <a:schemeClr val="tx1"/>
                </a:solidFill>
              </a:rPr>
              <a:t> надеется на закон и пытается добиться справедливого решения суда.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Троекуров</a:t>
            </a:r>
            <a:r>
              <a:rPr lang="ru-RU" sz="2400" dirty="0" smtClean="0">
                <a:solidFill>
                  <a:schemeClr val="tx1"/>
                </a:solidFill>
              </a:rPr>
              <a:t> прибегает к подлогу и взяткам.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916206"/>
            <a:ext cx="3880906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1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516" y="214313"/>
            <a:ext cx="8915399" cy="796066"/>
          </a:xfrm>
        </p:spPr>
        <p:txBody>
          <a:bodyPr/>
          <a:lstStyle/>
          <a:p>
            <a:r>
              <a:rPr lang="ru-RU" dirty="0"/>
              <a:t>А.Г. Дубровский – К.П. Троекуров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31215" y="1577339"/>
            <a:ext cx="5189388" cy="50023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Отношение к дружбе и друзьям.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u="sng" dirty="0" smtClean="0">
                <a:solidFill>
                  <a:schemeClr val="tx1"/>
                </a:solidFill>
              </a:rPr>
              <a:t>Дубровский</a:t>
            </a:r>
            <a:r>
              <a:rPr lang="ru-RU" sz="2400" dirty="0" smtClean="0">
                <a:solidFill>
                  <a:schemeClr val="tx1"/>
                </a:solidFill>
              </a:rPr>
              <a:t> ценит в дружбе равноправие и взаимоуважение.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Троекуров</a:t>
            </a:r>
            <a:r>
              <a:rPr lang="ru-RU" sz="2400" dirty="0" smtClean="0">
                <a:solidFill>
                  <a:schemeClr val="tx1"/>
                </a:solidFill>
              </a:rPr>
              <a:t> не умеет дружить: стремится к превосходству, любит лесть, низкопоклонство.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5" y="1677352"/>
            <a:ext cx="5493654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2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967" y="258183"/>
            <a:ext cx="8915399" cy="796066"/>
          </a:xfrm>
        </p:spPr>
        <p:txBody>
          <a:bodyPr/>
          <a:lstStyle/>
          <a:p>
            <a:r>
              <a:rPr lang="ru-RU" dirty="0"/>
              <a:t>А.Г. Дубровский – К.П. Троекуров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7950" y="1424211"/>
            <a:ext cx="5614988" cy="50051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Основные черты характера.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u="sng" dirty="0" smtClean="0">
                <a:solidFill>
                  <a:schemeClr val="tx1"/>
                </a:solidFill>
              </a:rPr>
              <a:t>Дубровский: </a:t>
            </a:r>
            <a:r>
              <a:rPr lang="ru-RU" sz="2400" dirty="0" smtClean="0">
                <a:solidFill>
                  <a:schemeClr val="tx1"/>
                </a:solidFill>
              </a:rPr>
              <a:t>великодушный, благородный, верный принципам чести и достоинства, понимающий, сочувствующий, справедливый, смелый, самостоятельный, гордый.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Троекуров: </a:t>
            </a:r>
            <a:r>
              <a:rPr lang="ru-RU" sz="2400" dirty="0" smtClean="0">
                <a:solidFill>
                  <a:schemeClr val="tx1"/>
                </a:solidFill>
              </a:rPr>
              <a:t>надменный, своенравный, эгоистичный, самолюбивый, жестокий, самонадеянный.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6" y="1424211"/>
            <a:ext cx="5301435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</TotalTime>
  <Words>601</Words>
  <Application>Microsoft Office PowerPoint</Application>
  <PresentationFormat>Широкоэкранный</PresentationFormat>
  <Paragraphs>85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Легкий дым</vt:lpstr>
      <vt:lpstr>Сравнительная характеристика Андрея Гавриловича Дубровского  и Кирилы Петровича Троекурова</vt:lpstr>
      <vt:lpstr>Задачи урока:</vt:lpstr>
      <vt:lpstr>Сравнительная характеристика и её особенности</vt:lpstr>
      <vt:lpstr>Примерный план сочинения</vt:lpstr>
      <vt:lpstr>Примерный план сочинения</vt:lpstr>
      <vt:lpstr>Примерный план сочинения</vt:lpstr>
      <vt:lpstr>А.Г. Дубровский – К.П. Троекуров</vt:lpstr>
      <vt:lpstr>А.Г. Дубровский – К.П. Троекуров</vt:lpstr>
      <vt:lpstr>А.Г. Дубровский – К.П. Троекуров</vt:lpstr>
      <vt:lpstr>А.Г. Дубровский – К.П. Троекуров</vt:lpstr>
      <vt:lpstr>А.Г. Дубровский – К.П. Троекуров</vt:lpstr>
      <vt:lpstr>А.Г. Дубровский – К.П. Троекуров</vt:lpstr>
      <vt:lpstr>Эпизоды</vt:lpstr>
      <vt:lpstr>Эпизоды</vt:lpstr>
      <vt:lpstr>Эпизоды</vt:lpstr>
      <vt:lpstr>Эпизоды</vt:lpstr>
      <vt:lpstr>А.Г. Дубровский – К.П. Троекуров</vt:lpstr>
      <vt:lpstr>Рефлексия</vt:lpstr>
      <vt:lpstr>Домашнее задание</vt:lpstr>
      <vt:lpstr>Спасибо за работу на уроке!  Творческих успехов!</vt:lpstr>
      <vt:lpstr>Работу выполнила  учитель литературы  ГБПОУ «1-й МОК»  г. Москвы  Немцева Л.В.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Сравнительная характеристика Андрея Гавриловича Дубровского  и Кирилы Петровича Троекурова</dc:title>
  <dc:creator>Admin</dc:creator>
  <cp:lastModifiedBy>Admin</cp:lastModifiedBy>
  <cp:revision>38</cp:revision>
  <dcterms:created xsi:type="dcterms:W3CDTF">2023-11-07T18:25:32Z</dcterms:created>
  <dcterms:modified xsi:type="dcterms:W3CDTF">2024-01-29T17:43:17Z</dcterms:modified>
</cp:coreProperties>
</file>