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202" autoAdjust="0"/>
  </p:normalViewPr>
  <p:slideViewPr>
    <p:cSldViewPr snapToGrid="0">
      <p:cViewPr varScale="1">
        <p:scale>
          <a:sx n="35" d="100"/>
          <a:sy n="35" d="100"/>
        </p:scale>
        <p:origin x="184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C7B97-A5FE-4847-B61F-50DE514958BF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78126-F3C1-4CA4-9587-0A45FD1B2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37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8126-F3C1-4CA4-9587-0A45FD1B2C8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6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8126-F3C1-4CA4-9587-0A45FD1B2C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7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8126-F3C1-4CA4-9587-0A45FD1B2C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76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8126-F3C1-4CA4-9587-0A45FD1B2C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0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8126-F3C1-4CA4-9587-0A45FD1B2C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6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8126-F3C1-4CA4-9587-0A45FD1B2C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1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447B8-827B-2248-B060-CC4128A56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E1AB-9F64-E769-8E49-7D260E05E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C1746-4515-EA05-261D-218DCBB09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F0DB0-B558-7E9F-3F96-4F093F3F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309D4-DDCB-F200-FB4B-53B51203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3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2C8F3-3678-8520-BF7B-B3A9175F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A1195F-6AF2-1C68-2B65-44FF15733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0FEA5C-F346-0987-BA90-EA77C7F4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0F906-4989-45EC-66D7-C0DC1D18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F6D88-3F4E-771A-1997-3A09A2C1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3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B1F582-9EE7-A4B2-F291-00EE8CAB7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26241-2566-86FB-BF4C-CF28C9AEA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A7018-52E8-660C-85CA-D05D5916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A429D-27FE-4B51-FE65-35BF08C0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9FA6DF-240D-7589-F67F-D00211B8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8CBCB-EA44-2D90-CC6E-D76064FB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FDF58-421F-C2D3-EB87-53E5A6272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9BAA5C-CB53-AF83-FCF6-19CC330E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21187-91BD-8FC7-7607-E0CFC18E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1896E-35B5-7121-D48C-F34D7FFC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5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A9F29-5509-DD61-8ED0-DDD8F012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9C8EA-1F65-42E4-70C4-C56414219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22978-0598-5677-583C-42E0F770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D6C4F0-9EA5-D9D2-7009-A65277A1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4FC91D-C5CA-6E0D-6474-3B7E8643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2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8D17D-CE2A-8EA2-D656-E7C948F7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18DDD8-15D0-EC63-E3BE-D7DEAD734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31C32A-7C1D-334B-C40E-9CD4F724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1BD770-04B0-BF5A-611B-1A945004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FA5AC3-DD42-FC8B-56A8-D122D68A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B47271-2D39-F364-73F6-620D608D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6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0527C-DDF5-5D95-A3C6-BC1790D4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D45EF2-BE5C-E7F6-8FD2-8C1BAC85F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726690-325D-564E-227A-901E3B8F6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C494F9-23AD-2403-17AE-54BDCA663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C2DE6D-106D-D7CF-46E3-49E0D7B7E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A90EEA-6153-BC98-9934-9ABA84AF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0FB326-B171-C90B-062E-C54AD8C5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FCBA1B-26D6-ECE1-F054-51699D35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2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2AAD0-3B14-6405-CC5D-6EA27211C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3B2AD4-A213-88B1-FFAD-2544D700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28C4FC-BC54-4BAA-969C-F4919F3E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3722B7-BBCB-D439-FDF7-54D8D014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5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661EC6-E09C-C81F-7AEA-5FA0B882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5ED064-36E7-CA2B-6C5E-313140F5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AE05E5-D915-25DF-B61B-6B88E002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6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EDF57A-1016-0516-E4B7-F95A47B2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D8F432-CC16-804E-F48E-25C1E86FB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8D91A3-85D5-4983-DECD-980616A8F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C940E-5D16-1888-BF7B-158C4CE2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5D6C-1B43-0C79-FADF-B189F188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4D303-FC14-C532-C674-53044DEB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1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BB263-01ED-2B41-F134-7FEC72F6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E824E8-3324-2CB1-635C-68BDCC25C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4B6874-A691-2AF8-76A2-D3DBE4C56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09FFCE-07B1-899F-FD1B-C8E82CFF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EC4503-AB27-6705-6851-D939A4AA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E488DF-96BA-916B-FA2A-31531397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2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9E9F9-B116-B2B9-5FAB-C6A06A4C4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072D1-2F71-C573-0E1C-9EAF628E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89FEC-AE6D-7A31-3C76-0875D9139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283F-3B36-4222-AB6B-4193F2E2FE86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413A7-6587-6D83-2770-188E16FAF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815E4D-F2CD-76DC-3BCC-ED24FE764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14236-BF83-4D88-B1E4-C05497E17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5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3C4A096-98DF-55EF-1A9B-F619B8E95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141303"/>
              </p:ext>
            </p:extLst>
          </p:nvPr>
        </p:nvGraphicFramePr>
        <p:xfrm>
          <a:off x="105937" y="189571"/>
          <a:ext cx="11944558" cy="6763925"/>
        </p:xfrm>
        <a:graphic>
          <a:graphicData uri="http://schemas.openxmlformats.org/drawingml/2006/table">
            <a:tbl>
              <a:tblPr firstRow="1" firstCol="1" bandRow="1"/>
              <a:tblGrid>
                <a:gridCol w="4629349">
                  <a:extLst>
                    <a:ext uri="{9D8B030D-6E8A-4147-A177-3AD203B41FA5}">
                      <a16:colId xmlns:a16="http://schemas.microsoft.com/office/drawing/2014/main" val="1815317328"/>
                    </a:ext>
                  </a:extLst>
                </a:gridCol>
                <a:gridCol w="7315209">
                  <a:extLst>
                    <a:ext uri="{9D8B030D-6E8A-4147-A177-3AD203B41FA5}">
                      <a16:colId xmlns:a16="http://schemas.microsoft.com/office/drawing/2014/main" val="1532630619"/>
                    </a:ext>
                  </a:extLst>
                </a:gridCol>
              </a:tblGrid>
              <a:tr h="4959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Мир стареет в былых надеждах.</a:t>
                      </a:r>
                      <a:b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Но сегодня, как и вчера </a:t>
                      </a:r>
                      <a:b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 плечах эту землю держат</a:t>
                      </a:r>
                      <a:b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 несут на себе мастера!</a:t>
                      </a:r>
                      <a:b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b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</a:t>
                      </a:r>
                      <a:r>
                        <a:rPr kumimoji="0" lang="ru-RU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Мастера. Профессионалы.</a:t>
                      </a:r>
                      <a:br>
                        <a:rPr kumimoji="0" lang="ru-RU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Те, что в жизни постичь смогли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kumimoji="0" lang="ru-RU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щедрость камня, душу металла,</a:t>
                      </a:r>
                      <a:br>
                        <a:rPr kumimoji="0" lang="ru-RU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свежесть формулы, нрав земли.</a:t>
                      </a:r>
                      <a:endParaRPr lang="ru-RU" sz="2600" b="1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Мастера, мастаки, умельцы.</a:t>
                      </a:r>
                      <a:b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Понимающие до глубин</a:t>
                      </a:r>
                      <a:b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механизм станка или сердца,</a:t>
                      </a:r>
                      <a:b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ход смычка или гул турбин…</a:t>
                      </a:r>
                      <a:b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Руки вещие простирая</a:t>
                      </a:r>
                      <a:b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к перекрёсткам звёздных миров,</a:t>
                      </a:r>
                      <a:b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время движется мастерами</a:t>
                      </a:r>
                      <a:b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6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и надеется на мастеров!</a:t>
                      </a:r>
                      <a:endParaRPr lang="ru-RU" sz="2600" b="1" i="1" kern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ru-RU" sz="2600" b="1" i="1" kern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Роберт Рождественский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endParaRPr lang="ru-RU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604837"/>
                  </a:ext>
                </a:extLst>
              </a:tr>
              <a:tr h="592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endParaRPr lang="ru-RU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endParaRPr lang="ru-RU" sz="2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501239"/>
                  </a:ext>
                </a:extLst>
              </a:tr>
            </a:tbl>
          </a:graphicData>
        </a:graphic>
      </p:graphicFrame>
      <p:pic>
        <p:nvPicPr>
          <p:cNvPr id="3" name="Рисунок 2" descr="Изображение выглядит как Человеческое лицо, рукописный текст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97DD1100-F2A9-B6F6-D27F-CB5C93E06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6" r="15408"/>
          <a:stretch/>
        </p:blipFill>
        <p:spPr>
          <a:xfrm>
            <a:off x="105936" y="-1"/>
            <a:ext cx="2928001" cy="24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6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25B7155-159D-D6B1-D334-66B60A063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783" y="4586095"/>
            <a:ext cx="2988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Иосиф Бродский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87BF5A-A044-4D0F-D6F5-8E47F6D8A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0" t="545" r="-177" b="25540"/>
          <a:stretch/>
        </p:blipFill>
        <p:spPr bwMode="auto">
          <a:xfrm>
            <a:off x="3621428" y="3353414"/>
            <a:ext cx="5015239" cy="3351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F7E3C-0E98-B3D0-AA2A-7B4FEABDCB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5" t="5849" r="19676" b="376"/>
          <a:stretch/>
        </p:blipFill>
        <p:spPr bwMode="auto">
          <a:xfrm>
            <a:off x="0" y="24619"/>
            <a:ext cx="3642224" cy="662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10545D-EF14-4D1E-3E7B-7208D96FE7F9}"/>
              </a:ext>
            </a:extLst>
          </p:cNvPr>
          <p:cNvSpPr txBox="1"/>
          <p:nvPr/>
        </p:nvSpPr>
        <p:spPr>
          <a:xfrm>
            <a:off x="4621946" y="389269"/>
            <a:ext cx="6563133" cy="2351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Огонь угас. Ты слышишь: он угас.</a:t>
            </a:r>
            <a:endParaRPr lang="ru-RU" sz="30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Горючий дым под потолком витает.</a:t>
            </a:r>
            <a:endParaRPr lang="ru-RU" sz="30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этот блик — не покидает глаз.</a:t>
            </a:r>
            <a:endParaRPr lang="ru-RU" sz="30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Вернее, темноты не покидает.</a:t>
            </a:r>
            <a:endParaRPr lang="ru-RU" sz="30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9BCF250-EFB7-7507-1844-3862827B0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48806"/>
              </p:ext>
            </p:extLst>
          </p:nvPr>
        </p:nvGraphicFramePr>
        <p:xfrm>
          <a:off x="1761444" y="-28195609"/>
          <a:ext cx="3728344" cy="2926017"/>
        </p:xfrm>
        <a:graphic>
          <a:graphicData uri="http://schemas.openxmlformats.org/drawingml/2006/table">
            <a:tbl>
              <a:tblPr firstRow="1" firstCol="1" bandRow="1"/>
              <a:tblGrid>
                <a:gridCol w="1864002">
                  <a:extLst>
                    <a:ext uri="{9D8B030D-6E8A-4147-A177-3AD203B41FA5}">
                      <a16:colId xmlns:a16="http://schemas.microsoft.com/office/drawing/2014/main" val="2371234774"/>
                    </a:ext>
                  </a:extLst>
                </a:gridCol>
                <a:gridCol w="1864342">
                  <a:extLst>
                    <a:ext uri="{9D8B030D-6E8A-4147-A177-3AD203B41FA5}">
                      <a16:colId xmlns:a16="http://schemas.microsoft.com/office/drawing/2014/main" val="3746535651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этом году с крестьянина меньше спрашивается, — облегчение ему.  Почему?</a:t>
                      </a:r>
                      <a:br>
                        <a:rPr lang="ru-RU" sz="1200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Потому </a:t>
                      </a:r>
                      <a:r>
                        <a:rPr lang="ru-RU" sz="1200" u="sng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раньше главное отопление было дровяное.</a:t>
                      </a:r>
                      <a:br>
                        <a:rPr lang="ru-RU" sz="1200" u="sng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sng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 теперь у нас есть и топливо иное:</a:t>
                      </a:r>
                      <a:br>
                        <a:rPr lang="ru-RU" sz="1200" u="sng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sng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у нас торф, нефть, уголь есть у нас.</a:t>
                      </a:r>
                      <a:br>
                        <a:rPr lang="ru-RU" sz="1200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этом году, несмотря на тяжелые условия,</a:t>
                      </a:r>
                      <a:br>
                        <a:rPr lang="ru-RU" sz="1200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поднял производительность Донбасс.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0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Видит власть — топливо есть,</a:t>
                      </a:r>
                      <a:br>
                        <a:rPr lang="ru-RU" sz="1200" kern="0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0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спешит облегчение крестьянину </a:t>
                      </a:r>
                      <a:r>
                        <a:rPr lang="ru-RU" sz="1200" kern="0" dirty="0" err="1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внесть</a:t>
                      </a:r>
                      <a:r>
                        <a:rPr lang="ru-RU" sz="1200" kern="0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ru-RU" sz="1200" kern="0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0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 на самое главное, на это вот:</a:t>
                      </a:r>
                      <a:br>
                        <a:rPr lang="ru-RU" sz="1200" kern="0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0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транспорта, без крупной промышленности,</a:t>
                      </a:r>
                      <a:br>
                        <a:rPr lang="ru-RU" sz="1200" kern="0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0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армии и крестьянство никак не проживет.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480"/>
                        </a:spcAft>
                      </a:pPr>
                      <a:r>
                        <a:rPr lang="ru-RU" sz="1400" b="1" kern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329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7C921-CE21-7997-537E-62EE20309A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5179" r="13428" b="10906"/>
          <a:stretch/>
        </p:blipFill>
        <p:spPr bwMode="auto">
          <a:xfrm>
            <a:off x="218788" y="0"/>
            <a:ext cx="4030383" cy="6678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BB9F32-C587-D3EA-04B8-AB65452A51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t="26038" r="5707"/>
          <a:stretch/>
        </p:blipFill>
        <p:spPr bwMode="auto">
          <a:xfrm>
            <a:off x="4249171" y="3435561"/>
            <a:ext cx="7942829" cy="3422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D82A47-455C-0B2A-A919-6578C91EE776}"/>
              </a:ext>
            </a:extLst>
          </p:cNvPr>
          <p:cNvSpPr txBox="1"/>
          <p:nvPr/>
        </p:nvSpPr>
        <p:spPr>
          <a:xfrm>
            <a:off x="7429499" y="5649688"/>
            <a:ext cx="4604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Бальмонт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Гимн огню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FE02C3-6FAA-F937-2FD3-68D8057A9D05}"/>
              </a:ext>
            </a:extLst>
          </p:cNvPr>
          <p:cNvSpPr txBox="1"/>
          <p:nvPr/>
        </p:nvSpPr>
        <p:spPr>
          <a:xfrm>
            <a:off x="4249171" y="473529"/>
            <a:ext cx="7942829" cy="248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горишь как багряный, как темный, как желтый,</a:t>
            </a:r>
            <a:endParaRPr lang="ru-RU" sz="3600" b="1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Весь согретый изменчивым золотом, праздник осенних листов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96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2A9E3-98ED-0FE3-0D09-92D2C42F30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13315" r="4350" b="4614"/>
          <a:stretch/>
        </p:blipFill>
        <p:spPr bwMode="auto">
          <a:xfrm>
            <a:off x="56237" y="617946"/>
            <a:ext cx="4749183" cy="450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E133D-787D-5ADC-FB5A-E410400C9CD3}"/>
              </a:ext>
            </a:extLst>
          </p:cNvPr>
          <p:cNvSpPr txBox="1"/>
          <p:nvPr/>
        </p:nvSpPr>
        <p:spPr>
          <a:xfrm>
            <a:off x="2988129" y="179614"/>
            <a:ext cx="8951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раньше главное отопление было дровяное.</a:t>
            </a:r>
            <a:br>
              <a:rPr 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 теперь у нас есть и топливо иное:</a:t>
            </a:r>
            <a:br>
              <a:rPr 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есть у нас торф, нефть, уголь есть у нас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AD2474-FD6F-8E94-D7C7-B41E06B676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t="11786" r="14461" b="10055"/>
          <a:stretch/>
        </p:blipFill>
        <p:spPr bwMode="auto">
          <a:xfrm>
            <a:off x="195944" y="4173136"/>
            <a:ext cx="3510642" cy="2663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E57CA5-D38D-21A2-8275-C2CE922492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t="14126" r="4807" b="20239"/>
          <a:stretch/>
        </p:blipFill>
        <p:spPr bwMode="auto">
          <a:xfrm>
            <a:off x="8324233" y="4173136"/>
            <a:ext cx="3867767" cy="2663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ED9906-CC0E-73F4-98C2-CD3F371B6E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2746" r="6913" b="9266"/>
          <a:stretch/>
        </p:blipFill>
        <p:spPr bwMode="auto">
          <a:xfrm>
            <a:off x="4637269" y="4370063"/>
            <a:ext cx="3532115" cy="2423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1143BD-F88B-B4BB-A0F1-587CCEDDB704}"/>
              </a:ext>
            </a:extLst>
          </p:cNvPr>
          <p:cNvSpPr txBox="1"/>
          <p:nvPr/>
        </p:nvSpPr>
        <p:spPr>
          <a:xfrm>
            <a:off x="7347861" y="3706600"/>
            <a:ext cx="474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Маяковский</a:t>
            </a:r>
          </a:p>
        </p:txBody>
      </p:sp>
    </p:spTree>
    <p:extLst>
      <p:ext uri="{BB962C8B-B14F-4D97-AF65-F5344CB8AC3E}">
        <p14:creationId xmlns:p14="http://schemas.microsoft.com/office/powerpoint/2010/main" val="39848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7B33C4-B7EE-B44E-C31B-3E5FACB82042}"/>
              </a:ext>
            </a:extLst>
          </p:cNvPr>
          <p:cNvSpPr txBox="1"/>
          <p:nvPr/>
        </p:nvSpPr>
        <p:spPr>
          <a:xfrm>
            <a:off x="506186" y="457200"/>
            <a:ext cx="11201400" cy="201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плотность ткани для столового белья составляет 200 г/м</a:t>
            </a:r>
            <a:r>
              <a:rPr lang="ru-RU" sz="2800" b="1" kern="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 скатерти 1 м</a:t>
            </a:r>
            <a:r>
              <a:rPr lang="ru-RU" sz="2800" b="1" kern="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 объём углекислого газа, выделившегося при полном сгорании одной скатерти из следующего материала:</a:t>
            </a:r>
            <a:endParaRPr lang="ru-RU" sz="28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0FD26F7-91D1-D4F7-9EB7-A56BA766C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7792"/>
              </p:ext>
            </p:extLst>
          </p:nvPr>
        </p:nvGraphicFramePr>
        <p:xfrm>
          <a:off x="0" y="2384039"/>
          <a:ext cx="11996061" cy="4001008"/>
        </p:xfrm>
        <a:graphic>
          <a:graphicData uri="http://schemas.openxmlformats.org/drawingml/2006/table">
            <a:tbl>
              <a:tblPr firstRow="1" firstCol="1" bandRow="1"/>
              <a:tblGrid>
                <a:gridCol w="3998687">
                  <a:extLst>
                    <a:ext uri="{9D8B030D-6E8A-4147-A177-3AD203B41FA5}">
                      <a16:colId xmlns:a16="http://schemas.microsoft.com/office/drawing/2014/main" val="365872975"/>
                    </a:ext>
                  </a:extLst>
                </a:gridCol>
                <a:gridCol w="3998687">
                  <a:extLst>
                    <a:ext uri="{9D8B030D-6E8A-4147-A177-3AD203B41FA5}">
                      <a16:colId xmlns:a16="http://schemas.microsoft.com/office/drawing/2014/main" val="3863527353"/>
                    </a:ext>
                  </a:extLst>
                </a:gridCol>
                <a:gridCol w="3998687">
                  <a:extLst>
                    <a:ext uri="{9D8B030D-6E8A-4147-A177-3AD203B41FA5}">
                      <a16:colId xmlns:a16="http://schemas.microsoft.com/office/drawing/2014/main" val="1581150177"/>
                    </a:ext>
                  </a:extLst>
                </a:gridCol>
              </a:tblGrid>
              <a:tr h="26608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0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30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0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r>
                        <a:rPr lang="ru-RU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[-CH</a:t>
                      </a:r>
                      <a:r>
                        <a:rPr lang="en-US" sz="3000" b="1" kern="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-CH(CH</a:t>
                      </a:r>
                      <a:r>
                        <a:rPr lang="en-US" sz="3000" b="1" kern="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)-]</a:t>
                      </a:r>
                      <a:r>
                        <a:rPr lang="en-US" sz="3000" b="1" kern="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0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30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вариант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0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PVC</a:t>
                      </a:r>
                      <a:r>
                        <a:rPr lang="ru-RU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[-CH</a:t>
                      </a:r>
                      <a:r>
                        <a:rPr lang="en-US" sz="3000" b="1" kern="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-CHCl-]</a:t>
                      </a:r>
                      <a:r>
                        <a:rPr lang="en-US" sz="3000" b="1" kern="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хлорсодержащий продукт горения - хлороводород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0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30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вариант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целлюлоза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US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3000" b="1" kern="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3000" b="1" kern="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3000" b="1" kern="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-]</a:t>
                      </a:r>
                      <a:r>
                        <a:rPr lang="en-US" sz="3000" b="1" kern="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b="1" kern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21934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4390F-A78C-55E9-C3A5-6B1F2B8899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5541" r="4445" b="7304"/>
          <a:stretch/>
        </p:blipFill>
        <p:spPr bwMode="auto">
          <a:xfrm>
            <a:off x="195938" y="4639458"/>
            <a:ext cx="3869876" cy="2022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124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39BF13-6634-11B7-F38F-F6FD185F61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3258" r="7993" b="15630"/>
          <a:stretch/>
        </p:blipFill>
        <p:spPr bwMode="auto">
          <a:xfrm>
            <a:off x="232231" y="4319157"/>
            <a:ext cx="2739570" cy="2353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A76D571F-92B6-3D80-EB8E-DCFB213D1945}"/>
              </a:ext>
            </a:extLst>
          </p:cNvPr>
          <p:cNvSpPr/>
          <p:nvPr/>
        </p:nvSpPr>
        <p:spPr>
          <a:xfrm>
            <a:off x="4764314" y="5261430"/>
            <a:ext cx="2338614" cy="1139372"/>
          </a:xfrm>
          <a:prstGeom prst="right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8D8ED1-B9CE-846E-E5D3-D844385BCF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7" t="14059" r="17007" b="12926"/>
          <a:stretch/>
        </p:blipFill>
        <p:spPr bwMode="auto">
          <a:xfrm>
            <a:off x="9029699" y="4370673"/>
            <a:ext cx="2938556" cy="24079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EB3DC-20F9-6F8F-18EE-0CDDB65494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4000" r="15166" b="12500"/>
          <a:stretch/>
        </p:blipFill>
        <p:spPr bwMode="auto">
          <a:xfrm>
            <a:off x="0" y="0"/>
            <a:ext cx="2465614" cy="3087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513A47-EAE3-6C27-302E-EC1F374140A8}"/>
              </a:ext>
            </a:extLst>
          </p:cNvPr>
          <p:cNvSpPr txBox="1"/>
          <p:nvPr/>
        </p:nvSpPr>
        <p:spPr>
          <a:xfrm>
            <a:off x="2971801" y="48988"/>
            <a:ext cx="9159743" cy="236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ru-RU" sz="28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были картофелинами и росли на одном поле с вашими родными сестрами, но не такими крупными и красивыми, как они, а мелкими, плохонькими плодами,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обычно отправляют в переработку на спирт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17D6A-9416-DE29-C576-76B9926E2C00}"/>
              </a:ext>
            </a:extLst>
          </p:cNvPr>
          <p:cNvSpPr txBox="1"/>
          <p:nvPr/>
        </p:nvSpPr>
        <p:spPr>
          <a:xfrm>
            <a:off x="9617524" y="2184508"/>
            <a:ext cx="272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Пермяк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E88D6-B8D4-99B4-2141-21BA7541C01B}"/>
              </a:ext>
            </a:extLst>
          </p:cNvPr>
          <p:cNvSpPr txBox="1"/>
          <p:nvPr/>
        </p:nvSpPr>
        <p:spPr>
          <a:xfrm>
            <a:off x="0" y="3152694"/>
            <a:ext cx="12131544" cy="150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dirty="0">
                <a:solidFill>
                  <a:srgbClr val="3856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крахмал --- глюкоза --- этиловый спирт ---</a:t>
            </a:r>
            <a:r>
              <a:rPr lang="ru-RU" sz="4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4000" b="1" kern="100" dirty="0">
                <a:solidFill>
                  <a:srgbClr val="3856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--- </a:t>
            </a:r>
            <a:r>
              <a:rPr lang="ru-RU" sz="4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4000" b="1" kern="100" dirty="0">
                <a:solidFill>
                  <a:srgbClr val="3856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--- резина</a:t>
            </a:r>
            <a:endParaRPr lang="ru-RU" sz="4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6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831BD7-E7D6-F959-FD73-314F64693D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2097" b="1932"/>
          <a:stretch/>
        </p:blipFill>
        <p:spPr bwMode="auto">
          <a:xfrm>
            <a:off x="0" y="0"/>
            <a:ext cx="4353767" cy="596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39B42-5DD1-6849-338C-FEDF2D8F9D97}"/>
              </a:ext>
            </a:extLst>
          </p:cNvPr>
          <p:cNvSpPr txBox="1"/>
          <p:nvPr/>
        </p:nvSpPr>
        <p:spPr>
          <a:xfrm>
            <a:off x="4353768" y="587827"/>
            <a:ext cx="7838232" cy="5215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два огня: ручной огонь жилища, Огонь лампад, …Кузнечных горнов…Огонь сердец — невидимый и темный,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есть огонь поджогов и пожаров,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Огонь </a:t>
            </a:r>
            <a:r>
              <a:rPr lang="ru-RU" sz="3600" b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вождей,алхимиков</a:t>
            </a:r>
            <a:r>
              <a:rPr lang="ru-RU" sz="36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пророков,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Костер из зверя выжег человека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600" b="1" i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Максимилиан Волошин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92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460</Words>
  <Application>Microsoft Office PowerPoint</Application>
  <PresentationFormat>Широкоэкранный</PresentationFormat>
  <Paragraphs>55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Бирюкова Людмила Юрьевна</dc:creator>
  <cp:lastModifiedBy>Бирюкова Людмила Юрьевна</cp:lastModifiedBy>
  <cp:revision>7</cp:revision>
  <dcterms:created xsi:type="dcterms:W3CDTF">2023-11-21T08:34:00Z</dcterms:created>
  <dcterms:modified xsi:type="dcterms:W3CDTF">2023-11-26T13:01:21Z</dcterms:modified>
</cp:coreProperties>
</file>